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57"/>
  </p:notesMasterIdLst>
  <p:sldIdLst>
    <p:sldId id="256" r:id="rId4"/>
    <p:sldId id="257" r:id="rId5"/>
    <p:sldId id="258" r:id="rId6"/>
    <p:sldId id="275" r:id="rId7"/>
    <p:sldId id="276" r:id="rId8"/>
    <p:sldId id="259" r:id="rId9"/>
    <p:sldId id="262" r:id="rId10"/>
    <p:sldId id="263" r:id="rId11"/>
    <p:sldId id="264" r:id="rId12"/>
    <p:sldId id="265" r:id="rId13"/>
    <p:sldId id="266" r:id="rId14"/>
    <p:sldId id="267" r:id="rId15"/>
    <p:sldId id="268" r:id="rId16"/>
    <p:sldId id="269" r:id="rId17"/>
    <p:sldId id="270" r:id="rId18"/>
    <p:sldId id="286"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261" r:id="rId40"/>
    <p:sldId id="308" r:id="rId41"/>
    <p:sldId id="309" r:id="rId42"/>
    <p:sldId id="260" r:id="rId43"/>
    <p:sldId id="310" r:id="rId44"/>
    <p:sldId id="311" r:id="rId45"/>
    <p:sldId id="312" r:id="rId46"/>
    <p:sldId id="313" r:id="rId47"/>
    <p:sldId id="314" r:id="rId48"/>
    <p:sldId id="315" r:id="rId49"/>
    <p:sldId id="316" r:id="rId50"/>
    <p:sldId id="317" r:id="rId51"/>
    <p:sldId id="271" r:id="rId52"/>
    <p:sldId id="272" r:id="rId53"/>
    <p:sldId id="273" r:id="rId54"/>
    <p:sldId id="274" r:id="rId55"/>
    <p:sldId id="318" r:id="rId56"/>
  </p:sldIdLst>
  <p:sldSz cx="9144000" cy="5143500" type="screen16x9"/>
  <p:notesSz cx="9144000" cy="10058400"/>
  <p:defaultTextStyle>
    <a:defPPr>
      <a:defRPr kern="0"/>
    </a:defPPr>
  </p:defaultTextStyle>
  <p:extLst>
    <p:ext uri="{EFAFB233-063F-42B5-8137-9DF3F51BA10A}">
      <p15:sldGuideLst xmlns:p15="http://schemas.microsoft.com/office/powerpoint/2012/main">
        <p15:guide id="1" orient="horz" pos="1473"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E2989C-EF98-6645-98A3-3C0D27DC0B3E}" v="203" dt="2024-03-07T17:23:58.08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6395"/>
  </p:normalViewPr>
  <p:slideViewPr>
    <p:cSldViewPr>
      <p:cViewPr varScale="1">
        <p:scale>
          <a:sx n="140" d="100"/>
          <a:sy n="140" d="100"/>
        </p:scale>
        <p:origin x="280" y="192"/>
      </p:cViewPr>
      <p:guideLst>
        <p:guide orient="horz" pos="1473"/>
        <p:guide pos="2160"/>
      </p:guideLst>
    </p:cSldViewPr>
  </p:slideViewPr>
  <p:outlineViewPr>
    <p:cViewPr>
      <p:scale>
        <a:sx n="33" d="100"/>
        <a:sy n="33" d="100"/>
      </p:scale>
      <p:origin x="0" y="-28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504825"/>
          </a:xfrm>
          <a:prstGeom prst="rect">
            <a:avLst/>
          </a:prstGeom>
        </p:spPr>
        <p:txBody>
          <a:bodyPr vert="horz" lIns="91440" tIns="45720" rIns="91440" bIns="45720" rtlCol="0"/>
          <a:lstStyle>
            <a:lvl1pPr algn="r">
              <a:defRPr sz="1200"/>
            </a:lvl1pPr>
          </a:lstStyle>
          <a:p>
            <a:fld id="{7AFFCFB7-EAD9-1146-B987-87E7B46A4159}" type="datetimeFigureOut">
              <a:rPr lang="en-US" smtClean="0"/>
              <a:t>3/15/24</a:t>
            </a:fld>
            <a:endParaRPr lang="en-US"/>
          </a:p>
        </p:txBody>
      </p:sp>
      <p:sp>
        <p:nvSpPr>
          <p:cNvPr id="4" name="Slide Image Placeholder 3"/>
          <p:cNvSpPr>
            <a:spLocks noGrp="1" noRot="1" noChangeAspect="1"/>
          </p:cNvSpPr>
          <p:nvPr>
            <p:ph type="sldImg" idx="2"/>
          </p:nvPr>
        </p:nvSpPr>
        <p:spPr>
          <a:xfrm>
            <a:off x="1555750" y="1257300"/>
            <a:ext cx="60325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4840288"/>
            <a:ext cx="731520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962400"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9553575"/>
            <a:ext cx="3962400" cy="504825"/>
          </a:xfrm>
          <a:prstGeom prst="rect">
            <a:avLst/>
          </a:prstGeom>
        </p:spPr>
        <p:txBody>
          <a:bodyPr vert="horz" lIns="91440" tIns="45720" rIns="91440" bIns="45720" rtlCol="0" anchor="b"/>
          <a:lstStyle>
            <a:lvl1pPr algn="r">
              <a:defRPr sz="1200"/>
            </a:lvl1pPr>
          </a:lstStyle>
          <a:p>
            <a:fld id="{159916FA-E8AF-C545-87AF-070F24A93B23}" type="slidenum">
              <a:rPr lang="en-US" smtClean="0"/>
              <a:t>‹#›</a:t>
            </a:fld>
            <a:endParaRPr lang="en-US"/>
          </a:p>
        </p:txBody>
      </p:sp>
    </p:spTree>
    <p:extLst>
      <p:ext uri="{BB962C8B-B14F-4D97-AF65-F5344CB8AC3E}">
        <p14:creationId xmlns:p14="http://schemas.microsoft.com/office/powerpoint/2010/main" val="491676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1</a:t>
            </a:fld>
            <a:endParaRPr lang="en-US"/>
          </a:p>
        </p:txBody>
      </p:sp>
    </p:spTree>
    <p:extLst>
      <p:ext uri="{BB962C8B-B14F-4D97-AF65-F5344CB8AC3E}">
        <p14:creationId xmlns:p14="http://schemas.microsoft.com/office/powerpoint/2010/main" val="2418517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10</a:t>
            </a:fld>
            <a:endParaRPr lang="en-US"/>
          </a:p>
        </p:txBody>
      </p:sp>
    </p:spTree>
    <p:extLst>
      <p:ext uri="{BB962C8B-B14F-4D97-AF65-F5344CB8AC3E}">
        <p14:creationId xmlns:p14="http://schemas.microsoft.com/office/powerpoint/2010/main" val="2479136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11</a:t>
            </a:fld>
            <a:endParaRPr lang="en-US"/>
          </a:p>
        </p:txBody>
      </p:sp>
    </p:spTree>
    <p:extLst>
      <p:ext uri="{BB962C8B-B14F-4D97-AF65-F5344CB8AC3E}">
        <p14:creationId xmlns:p14="http://schemas.microsoft.com/office/powerpoint/2010/main" val="2292509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12</a:t>
            </a:fld>
            <a:endParaRPr lang="en-US"/>
          </a:p>
        </p:txBody>
      </p:sp>
    </p:spTree>
    <p:extLst>
      <p:ext uri="{BB962C8B-B14F-4D97-AF65-F5344CB8AC3E}">
        <p14:creationId xmlns:p14="http://schemas.microsoft.com/office/powerpoint/2010/main" val="396003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13</a:t>
            </a:fld>
            <a:endParaRPr lang="en-US"/>
          </a:p>
        </p:txBody>
      </p:sp>
    </p:spTree>
    <p:extLst>
      <p:ext uri="{BB962C8B-B14F-4D97-AF65-F5344CB8AC3E}">
        <p14:creationId xmlns:p14="http://schemas.microsoft.com/office/powerpoint/2010/main" val="2756859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14</a:t>
            </a:fld>
            <a:endParaRPr lang="en-US"/>
          </a:p>
        </p:txBody>
      </p:sp>
    </p:spTree>
    <p:extLst>
      <p:ext uri="{BB962C8B-B14F-4D97-AF65-F5344CB8AC3E}">
        <p14:creationId xmlns:p14="http://schemas.microsoft.com/office/powerpoint/2010/main" val="3117351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15</a:t>
            </a:fld>
            <a:endParaRPr lang="en-US"/>
          </a:p>
        </p:txBody>
      </p:sp>
    </p:spTree>
    <p:extLst>
      <p:ext uri="{BB962C8B-B14F-4D97-AF65-F5344CB8AC3E}">
        <p14:creationId xmlns:p14="http://schemas.microsoft.com/office/powerpoint/2010/main" val="1419897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16</a:t>
            </a:fld>
            <a:endParaRPr lang="en-US"/>
          </a:p>
        </p:txBody>
      </p:sp>
    </p:spTree>
    <p:extLst>
      <p:ext uri="{BB962C8B-B14F-4D97-AF65-F5344CB8AC3E}">
        <p14:creationId xmlns:p14="http://schemas.microsoft.com/office/powerpoint/2010/main" val="2442898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17</a:t>
            </a:fld>
            <a:endParaRPr lang="en-US"/>
          </a:p>
        </p:txBody>
      </p:sp>
    </p:spTree>
    <p:extLst>
      <p:ext uri="{BB962C8B-B14F-4D97-AF65-F5344CB8AC3E}">
        <p14:creationId xmlns:p14="http://schemas.microsoft.com/office/powerpoint/2010/main" val="890481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18</a:t>
            </a:fld>
            <a:endParaRPr lang="en-US"/>
          </a:p>
        </p:txBody>
      </p:sp>
    </p:spTree>
    <p:extLst>
      <p:ext uri="{BB962C8B-B14F-4D97-AF65-F5344CB8AC3E}">
        <p14:creationId xmlns:p14="http://schemas.microsoft.com/office/powerpoint/2010/main" val="2932016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19</a:t>
            </a:fld>
            <a:endParaRPr lang="en-US"/>
          </a:p>
        </p:txBody>
      </p:sp>
    </p:spTree>
    <p:extLst>
      <p:ext uri="{BB962C8B-B14F-4D97-AF65-F5344CB8AC3E}">
        <p14:creationId xmlns:p14="http://schemas.microsoft.com/office/powerpoint/2010/main" val="122482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9916FA-E8AF-C545-87AF-070F24A93B23}" type="slidenum">
              <a:rPr lang="en-US" smtClean="0"/>
              <a:t>2</a:t>
            </a:fld>
            <a:endParaRPr lang="en-US"/>
          </a:p>
        </p:txBody>
      </p:sp>
    </p:spTree>
    <p:extLst>
      <p:ext uri="{BB962C8B-B14F-4D97-AF65-F5344CB8AC3E}">
        <p14:creationId xmlns:p14="http://schemas.microsoft.com/office/powerpoint/2010/main" val="4283683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20</a:t>
            </a:fld>
            <a:endParaRPr lang="en-US"/>
          </a:p>
        </p:txBody>
      </p:sp>
    </p:spTree>
    <p:extLst>
      <p:ext uri="{BB962C8B-B14F-4D97-AF65-F5344CB8AC3E}">
        <p14:creationId xmlns:p14="http://schemas.microsoft.com/office/powerpoint/2010/main" val="3439770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21</a:t>
            </a:fld>
            <a:endParaRPr lang="en-US"/>
          </a:p>
        </p:txBody>
      </p:sp>
    </p:spTree>
    <p:extLst>
      <p:ext uri="{BB962C8B-B14F-4D97-AF65-F5344CB8AC3E}">
        <p14:creationId xmlns:p14="http://schemas.microsoft.com/office/powerpoint/2010/main" val="1534637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22</a:t>
            </a:fld>
            <a:endParaRPr lang="en-US"/>
          </a:p>
        </p:txBody>
      </p:sp>
    </p:spTree>
    <p:extLst>
      <p:ext uri="{BB962C8B-B14F-4D97-AF65-F5344CB8AC3E}">
        <p14:creationId xmlns:p14="http://schemas.microsoft.com/office/powerpoint/2010/main" val="2812335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23</a:t>
            </a:fld>
            <a:endParaRPr lang="en-US"/>
          </a:p>
        </p:txBody>
      </p:sp>
    </p:spTree>
    <p:extLst>
      <p:ext uri="{BB962C8B-B14F-4D97-AF65-F5344CB8AC3E}">
        <p14:creationId xmlns:p14="http://schemas.microsoft.com/office/powerpoint/2010/main" val="2232342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24</a:t>
            </a:fld>
            <a:endParaRPr lang="en-US"/>
          </a:p>
        </p:txBody>
      </p:sp>
    </p:spTree>
    <p:extLst>
      <p:ext uri="{BB962C8B-B14F-4D97-AF65-F5344CB8AC3E}">
        <p14:creationId xmlns:p14="http://schemas.microsoft.com/office/powerpoint/2010/main" val="2753163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25</a:t>
            </a:fld>
            <a:endParaRPr lang="en-US"/>
          </a:p>
        </p:txBody>
      </p:sp>
    </p:spTree>
    <p:extLst>
      <p:ext uri="{BB962C8B-B14F-4D97-AF65-F5344CB8AC3E}">
        <p14:creationId xmlns:p14="http://schemas.microsoft.com/office/powerpoint/2010/main" val="3413430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26</a:t>
            </a:fld>
            <a:endParaRPr lang="en-US"/>
          </a:p>
        </p:txBody>
      </p:sp>
    </p:spTree>
    <p:extLst>
      <p:ext uri="{BB962C8B-B14F-4D97-AF65-F5344CB8AC3E}">
        <p14:creationId xmlns:p14="http://schemas.microsoft.com/office/powerpoint/2010/main" val="868747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27</a:t>
            </a:fld>
            <a:endParaRPr lang="en-US"/>
          </a:p>
        </p:txBody>
      </p:sp>
    </p:spTree>
    <p:extLst>
      <p:ext uri="{BB962C8B-B14F-4D97-AF65-F5344CB8AC3E}">
        <p14:creationId xmlns:p14="http://schemas.microsoft.com/office/powerpoint/2010/main" val="3567828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28</a:t>
            </a:fld>
            <a:endParaRPr lang="en-US"/>
          </a:p>
        </p:txBody>
      </p:sp>
    </p:spTree>
    <p:extLst>
      <p:ext uri="{BB962C8B-B14F-4D97-AF65-F5344CB8AC3E}">
        <p14:creationId xmlns:p14="http://schemas.microsoft.com/office/powerpoint/2010/main" val="597061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29</a:t>
            </a:fld>
            <a:endParaRPr lang="en-US"/>
          </a:p>
        </p:txBody>
      </p:sp>
    </p:spTree>
    <p:extLst>
      <p:ext uri="{BB962C8B-B14F-4D97-AF65-F5344CB8AC3E}">
        <p14:creationId xmlns:p14="http://schemas.microsoft.com/office/powerpoint/2010/main" val="3820218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3</a:t>
            </a:fld>
            <a:endParaRPr lang="en-US"/>
          </a:p>
        </p:txBody>
      </p:sp>
    </p:spTree>
    <p:extLst>
      <p:ext uri="{BB962C8B-B14F-4D97-AF65-F5344CB8AC3E}">
        <p14:creationId xmlns:p14="http://schemas.microsoft.com/office/powerpoint/2010/main" val="567184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30</a:t>
            </a:fld>
            <a:endParaRPr lang="en-US"/>
          </a:p>
        </p:txBody>
      </p:sp>
    </p:spTree>
    <p:extLst>
      <p:ext uri="{BB962C8B-B14F-4D97-AF65-F5344CB8AC3E}">
        <p14:creationId xmlns:p14="http://schemas.microsoft.com/office/powerpoint/2010/main" val="327919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31</a:t>
            </a:fld>
            <a:endParaRPr lang="en-US"/>
          </a:p>
        </p:txBody>
      </p:sp>
    </p:spTree>
    <p:extLst>
      <p:ext uri="{BB962C8B-B14F-4D97-AF65-F5344CB8AC3E}">
        <p14:creationId xmlns:p14="http://schemas.microsoft.com/office/powerpoint/2010/main" val="3551377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32</a:t>
            </a:fld>
            <a:endParaRPr lang="en-US"/>
          </a:p>
        </p:txBody>
      </p:sp>
    </p:spTree>
    <p:extLst>
      <p:ext uri="{BB962C8B-B14F-4D97-AF65-F5344CB8AC3E}">
        <p14:creationId xmlns:p14="http://schemas.microsoft.com/office/powerpoint/2010/main" val="1587982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4</a:t>
            </a:fld>
            <a:endParaRPr lang="en-US"/>
          </a:p>
        </p:txBody>
      </p:sp>
    </p:spTree>
    <p:extLst>
      <p:ext uri="{BB962C8B-B14F-4D97-AF65-F5344CB8AC3E}">
        <p14:creationId xmlns:p14="http://schemas.microsoft.com/office/powerpoint/2010/main" val="1003600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5</a:t>
            </a:fld>
            <a:endParaRPr lang="en-US"/>
          </a:p>
        </p:txBody>
      </p:sp>
    </p:spTree>
    <p:extLst>
      <p:ext uri="{BB962C8B-B14F-4D97-AF65-F5344CB8AC3E}">
        <p14:creationId xmlns:p14="http://schemas.microsoft.com/office/powerpoint/2010/main" val="108876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6</a:t>
            </a:fld>
            <a:endParaRPr lang="en-US"/>
          </a:p>
        </p:txBody>
      </p:sp>
    </p:spTree>
    <p:extLst>
      <p:ext uri="{BB962C8B-B14F-4D97-AF65-F5344CB8AC3E}">
        <p14:creationId xmlns:p14="http://schemas.microsoft.com/office/powerpoint/2010/main" val="2469350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7</a:t>
            </a:fld>
            <a:endParaRPr lang="en-US"/>
          </a:p>
        </p:txBody>
      </p:sp>
    </p:spTree>
    <p:extLst>
      <p:ext uri="{BB962C8B-B14F-4D97-AF65-F5344CB8AC3E}">
        <p14:creationId xmlns:p14="http://schemas.microsoft.com/office/powerpoint/2010/main" val="88213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8</a:t>
            </a:fld>
            <a:endParaRPr lang="en-US"/>
          </a:p>
        </p:txBody>
      </p:sp>
    </p:spTree>
    <p:extLst>
      <p:ext uri="{BB962C8B-B14F-4D97-AF65-F5344CB8AC3E}">
        <p14:creationId xmlns:p14="http://schemas.microsoft.com/office/powerpoint/2010/main" val="2961495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916FA-E8AF-C545-87AF-070F24A93B23}" type="slidenum">
              <a:rPr lang="en-US" smtClean="0"/>
              <a:t>9</a:t>
            </a:fld>
            <a:endParaRPr lang="en-US"/>
          </a:p>
        </p:txBody>
      </p:sp>
    </p:spTree>
    <p:extLst>
      <p:ext uri="{BB962C8B-B14F-4D97-AF65-F5344CB8AC3E}">
        <p14:creationId xmlns:p14="http://schemas.microsoft.com/office/powerpoint/2010/main" val="1499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815363"/>
            <a:ext cx="7772400" cy="384849"/>
          </a:xfrm>
          <a:prstGeom prst="rect">
            <a:avLst/>
          </a:prstGeom>
        </p:spPr>
        <p:txBody>
          <a:bodyPr wrap="square" lIns="0" tIns="0" rIns="0" bIns="0">
            <a:spAutoFit/>
          </a:bodyPr>
          <a:lstStyle>
            <a:lvl1pPr>
              <a:defRPr sz="2501" b="0" i="0">
                <a:solidFill>
                  <a:schemeClr val="tx1"/>
                </a:solidFill>
                <a:latin typeface="Arial"/>
                <a:cs typeface="Arial"/>
              </a:defRPr>
            </a:lvl1pPr>
          </a:lstStyle>
          <a:p>
            <a:endParaRPr/>
          </a:p>
        </p:txBody>
      </p:sp>
      <p:sp>
        <p:nvSpPr>
          <p:cNvPr id="3" name="Holder 3"/>
          <p:cNvSpPr>
            <a:spLocks noGrp="1"/>
          </p:cNvSpPr>
          <p:nvPr>
            <p:ph type="subTitle" idx="4"/>
          </p:nvPr>
        </p:nvSpPr>
        <p:spPr>
          <a:xfrm>
            <a:off x="1371600" y="1472913"/>
            <a:ext cx="6400800" cy="276999"/>
          </a:xfrm>
          <a:prstGeom prst="rect">
            <a:avLst/>
          </a:prstGeom>
        </p:spPr>
        <p:txBody>
          <a:bodyPr wrap="square" lIns="0" tIns="0" rIns="0" bIns="0">
            <a:spAutoFit/>
          </a:bodyPr>
          <a:lstStyle>
            <a:lvl1pPr>
              <a:defRPr sz="1800" b="0" i="0">
                <a:solidFill>
                  <a:srgbClr val="5959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84730" y="258367"/>
            <a:ext cx="5289551" cy="384849"/>
          </a:xfrm>
        </p:spPr>
        <p:txBody>
          <a:bodyPr lIns="0" tIns="0" rIns="0" bIns="0"/>
          <a:lstStyle>
            <a:lvl1pPr>
              <a:defRPr sz="2501" b="0" i="0">
                <a:solidFill>
                  <a:schemeClr val="tx1"/>
                </a:solidFill>
                <a:latin typeface="Arial"/>
                <a:cs typeface="Arial"/>
              </a:defRPr>
            </a:lvl1pPr>
          </a:lstStyle>
          <a:p>
            <a:endParaRPr/>
          </a:p>
        </p:txBody>
      </p:sp>
      <p:sp>
        <p:nvSpPr>
          <p:cNvPr id="3" name="Holder 3"/>
          <p:cNvSpPr>
            <a:spLocks noGrp="1"/>
          </p:cNvSpPr>
          <p:nvPr>
            <p:ph type="body" idx="1"/>
          </p:nvPr>
        </p:nvSpPr>
        <p:spPr>
          <a:xfrm>
            <a:off x="335003" y="586887"/>
            <a:ext cx="8052435" cy="276999"/>
          </a:xfrm>
        </p:spPr>
        <p:txBody>
          <a:bodyPr lIns="0" tIns="0" rIns="0" bIns="0"/>
          <a:lstStyle>
            <a:lvl1pPr>
              <a:defRPr sz="1800" b="0" i="0">
                <a:solidFill>
                  <a:srgbClr val="5959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84730" y="258367"/>
            <a:ext cx="5289551" cy="384849"/>
          </a:xfrm>
        </p:spPr>
        <p:txBody>
          <a:bodyPr lIns="0" tIns="0" rIns="0" bIns="0"/>
          <a:lstStyle>
            <a:lvl1pPr>
              <a:defRPr sz="2501" b="0" i="0">
                <a:solidFill>
                  <a:schemeClr val="tx1"/>
                </a:solidFill>
                <a:latin typeface="Arial"/>
                <a:cs typeface="Arial"/>
              </a:defRPr>
            </a:lvl1pPr>
          </a:lstStyle>
          <a:p>
            <a:endParaRPr/>
          </a:p>
        </p:txBody>
      </p:sp>
      <p:sp>
        <p:nvSpPr>
          <p:cNvPr id="3" name="Holder 3"/>
          <p:cNvSpPr>
            <a:spLocks noGrp="1"/>
          </p:cNvSpPr>
          <p:nvPr>
            <p:ph sz="half" idx="2"/>
          </p:nvPr>
        </p:nvSpPr>
        <p:spPr>
          <a:xfrm>
            <a:off x="457200" y="604947"/>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604947"/>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84730" y="258367"/>
            <a:ext cx="5289551" cy="384849"/>
          </a:xfrm>
        </p:spPr>
        <p:txBody>
          <a:bodyPr lIns="0" tIns="0" rIns="0" bIns="0"/>
          <a:lstStyle>
            <a:lvl1pPr>
              <a:defRPr sz="2501"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4730" y="258367"/>
            <a:ext cx="5289551" cy="384721"/>
          </a:xfrm>
          <a:prstGeom prst="rect">
            <a:avLst/>
          </a:prstGeom>
        </p:spPr>
        <p:txBody>
          <a:bodyPr wrap="square" lIns="0" tIns="0" rIns="0" bIns="0">
            <a:spAutoFit/>
          </a:bodyPr>
          <a:lstStyle>
            <a:lvl1pPr>
              <a:defRPr sz="2500" b="0" i="0">
                <a:solidFill>
                  <a:schemeClr val="tx1"/>
                </a:solidFill>
                <a:latin typeface="Arial"/>
                <a:cs typeface="Arial"/>
              </a:defRPr>
            </a:lvl1pPr>
          </a:lstStyle>
          <a:p>
            <a:endParaRPr/>
          </a:p>
        </p:txBody>
      </p:sp>
      <p:sp>
        <p:nvSpPr>
          <p:cNvPr id="3" name="Holder 3"/>
          <p:cNvSpPr>
            <a:spLocks noGrp="1"/>
          </p:cNvSpPr>
          <p:nvPr>
            <p:ph type="body" idx="1"/>
          </p:nvPr>
        </p:nvSpPr>
        <p:spPr>
          <a:xfrm>
            <a:off x="335003" y="586888"/>
            <a:ext cx="8052435" cy="276999"/>
          </a:xfrm>
          <a:prstGeom prst="rect">
            <a:avLst/>
          </a:prstGeom>
        </p:spPr>
        <p:txBody>
          <a:bodyPr wrap="square" lIns="0" tIns="0" rIns="0" bIns="0">
            <a:spAutoFit/>
          </a:bodyPr>
          <a:lstStyle>
            <a:lvl1pPr>
              <a:defRPr sz="1800" b="0" i="0">
                <a:solidFill>
                  <a:srgbClr val="595959"/>
                </a:solidFill>
                <a:latin typeface="Arial"/>
                <a:cs typeface="Arial"/>
              </a:defRPr>
            </a:lvl1pPr>
          </a:lstStyle>
          <a:p>
            <a:endParaRPr/>
          </a:p>
        </p:txBody>
      </p:sp>
      <p:sp>
        <p:nvSpPr>
          <p:cNvPr id="4" name="Holder 4"/>
          <p:cNvSpPr>
            <a:spLocks noGrp="1"/>
          </p:cNvSpPr>
          <p:nvPr>
            <p:ph type="ftr" sz="quarter" idx="5"/>
          </p:nvPr>
        </p:nvSpPr>
        <p:spPr>
          <a:xfrm>
            <a:off x="3108960" y="2446087"/>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2446087"/>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3/15/24</a:t>
            </a:fld>
            <a:endParaRPr lang="en-US"/>
          </a:p>
        </p:txBody>
      </p:sp>
      <p:sp>
        <p:nvSpPr>
          <p:cNvPr id="6" name="Holder 6"/>
          <p:cNvSpPr>
            <a:spLocks noGrp="1"/>
          </p:cNvSpPr>
          <p:nvPr>
            <p:ph type="sldNum" sz="quarter" idx="7"/>
          </p:nvPr>
        </p:nvSpPr>
        <p:spPr>
          <a:xfrm>
            <a:off x="6583680" y="2446087"/>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21">
        <a:defRPr>
          <a:latin typeface="+mn-lt"/>
          <a:ea typeface="+mn-ea"/>
          <a:cs typeface="+mn-cs"/>
        </a:defRPr>
      </a:lvl2pPr>
      <a:lvl3pPr marL="914443">
        <a:defRPr>
          <a:latin typeface="+mn-lt"/>
          <a:ea typeface="+mn-ea"/>
          <a:cs typeface="+mn-cs"/>
        </a:defRPr>
      </a:lvl3pPr>
      <a:lvl4pPr marL="1371666">
        <a:defRPr>
          <a:latin typeface="+mn-lt"/>
          <a:ea typeface="+mn-ea"/>
          <a:cs typeface="+mn-cs"/>
        </a:defRPr>
      </a:lvl4pPr>
      <a:lvl5pPr marL="1828887">
        <a:defRPr>
          <a:latin typeface="+mn-lt"/>
          <a:ea typeface="+mn-ea"/>
          <a:cs typeface="+mn-cs"/>
        </a:defRPr>
      </a:lvl5pPr>
      <a:lvl6pPr marL="2286109">
        <a:defRPr>
          <a:latin typeface="+mn-lt"/>
          <a:ea typeface="+mn-ea"/>
          <a:cs typeface="+mn-cs"/>
        </a:defRPr>
      </a:lvl6pPr>
      <a:lvl7pPr marL="2743330">
        <a:defRPr>
          <a:latin typeface="+mn-lt"/>
          <a:ea typeface="+mn-ea"/>
          <a:cs typeface="+mn-cs"/>
        </a:defRPr>
      </a:lvl7pPr>
      <a:lvl8pPr marL="3200553">
        <a:defRPr>
          <a:latin typeface="+mn-lt"/>
          <a:ea typeface="+mn-ea"/>
          <a:cs typeface="+mn-cs"/>
        </a:defRPr>
      </a:lvl8pPr>
      <a:lvl9pPr marL="3657774">
        <a:defRPr>
          <a:latin typeface="+mn-lt"/>
          <a:ea typeface="+mn-ea"/>
          <a:cs typeface="+mn-cs"/>
        </a:defRPr>
      </a:lvl9pPr>
    </p:bodyStyle>
    <p:otherStyle>
      <a:lvl1pPr marL="0">
        <a:defRPr>
          <a:latin typeface="+mn-lt"/>
          <a:ea typeface="+mn-ea"/>
          <a:cs typeface="+mn-cs"/>
        </a:defRPr>
      </a:lvl1pPr>
      <a:lvl2pPr marL="457221">
        <a:defRPr>
          <a:latin typeface="+mn-lt"/>
          <a:ea typeface="+mn-ea"/>
          <a:cs typeface="+mn-cs"/>
        </a:defRPr>
      </a:lvl2pPr>
      <a:lvl3pPr marL="914443">
        <a:defRPr>
          <a:latin typeface="+mn-lt"/>
          <a:ea typeface="+mn-ea"/>
          <a:cs typeface="+mn-cs"/>
        </a:defRPr>
      </a:lvl3pPr>
      <a:lvl4pPr marL="1371666">
        <a:defRPr>
          <a:latin typeface="+mn-lt"/>
          <a:ea typeface="+mn-ea"/>
          <a:cs typeface="+mn-cs"/>
        </a:defRPr>
      </a:lvl4pPr>
      <a:lvl5pPr marL="1828887">
        <a:defRPr>
          <a:latin typeface="+mn-lt"/>
          <a:ea typeface="+mn-ea"/>
          <a:cs typeface="+mn-cs"/>
        </a:defRPr>
      </a:lvl5pPr>
      <a:lvl6pPr marL="2286109">
        <a:defRPr>
          <a:latin typeface="+mn-lt"/>
          <a:ea typeface="+mn-ea"/>
          <a:cs typeface="+mn-cs"/>
        </a:defRPr>
      </a:lvl6pPr>
      <a:lvl7pPr marL="2743330">
        <a:defRPr>
          <a:latin typeface="+mn-lt"/>
          <a:ea typeface="+mn-ea"/>
          <a:cs typeface="+mn-cs"/>
        </a:defRPr>
      </a:lvl7pPr>
      <a:lvl8pPr marL="3200553">
        <a:defRPr>
          <a:latin typeface="+mn-lt"/>
          <a:ea typeface="+mn-ea"/>
          <a:cs typeface="+mn-cs"/>
        </a:defRPr>
      </a:lvl8pPr>
      <a:lvl9pPr marL="365777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21.png"/><Relationship Id="rId7" Type="http://schemas.openxmlformats.org/officeDocument/2006/relationships/slide" Target="slide36.xml"/><Relationship Id="rId12" Type="http://schemas.openxmlformats.org/officeDocument/2006/relationships/slide" Target="slide43.xml"/><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slide" Target="slide41.xml"/><Relationship Id="rId11" Type="http://schemas.openxmlformats.org/officeDocument/2006/relationships/slide" Target="slide40.xml"/><Relationship Id="rId5" Type="http://schemas.openxmlformats.org/officeDocument/2006/relationships/slide" Target="slide38.xml"/><Relationship Id="rId10" Type="http://schemas.openxmlformats.org/officeDocument/2006/relationships/slide" Target="slide37.xml"/><Relationship Id="rId4" Type="http://schemas.openxmlformats.org/officeDocument/2006/relationships/slide" Target="slide35.xml"/><Relationship Id="rId9" Type="http://schemas.openxmlformats.org/officeDocument/2006/relationships/slide" Target="slide4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slide" Target="slide3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n illustration of clear spheres connected by strands">
            <a:extLst>
              <a:ext uri="{FF2B5EF4-FFF2-40B4-BE49-F238E27FC236}">
                <a16:creationId xmlns:a16="http://schemas.microsoft.com/office/drawing/2014/main" id="{1EB6BE0C-9EE5-A06D-DA79-E8AB7EBFBA9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80" cy="5143490"/>
          </a:xfrm>
          <a:prstGeom prst="rect">
            <a:avLst/>
          </a:prstGeom>
        </p:spPr>
      </p:pic>
      <p:sp>
        <p:nvSpPr>
          <p:cNvPr id="10" name="Rectangle 9">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3031" y="1414462"/>
            <a:ext cx="6379369" cy="2364581"/>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1707356" y="1685925"/>
            <a:ext cx="5686425" cy="1885950"/>
          </a:xfrm>
          <a:prstGeom prst="rect">
            <a:avLst/>
          </a:prstGeom>
        </p:spPr>
        <p:txBody>
          <a:bodyPr vert="horz" lIns="91440" tIns="45720" rIns="91440" bIns="45720" rtlCol="0" anchor="ctr">
            <a:normAutofit/>
          </a:bodyPr>
          <a:lstStyle/>
          <a:p>
            <a:pPr marL="12701" algn="ctr" rtl="0">
              <a:lnSpc>
                <a:spcPct val="90000"/>
              </a:lnSpc>
              <a:spcBef>
                <a:spcPct val="0"/>
              </a:spcBef>
            </a:pPr>
            <a:r>
              <a:rPr lang="en-US" sz="5000" kern="1200" dirty="0">
                <a:latin typeface="+mj-lt"/>
                <a:cs typeface="+mj-cs"/>
              </a:rPr>
              <a:t>What</a:t>
            </a:r>
            <a:r>
              <a:rPr lang="en-US" sz="5000" kern="1200" spc="-101" dirty="0">
                <a:latin typeface="+mj-lt"/>
                <a:cs typeface="+mj-cs"/>
              </a:rPr>
              <a:t> </a:t>
            </a:r>
            <a:r>
              <a:rPr lang="en-US" sz="5000" kern="1200" dirty="0">
                <a:latin typeface="+mj-lt"/>
                <a:cs typeface="+mj-cs"/>
              </a:rPr>
              <a:t>are</a:t>
            </a:r>
            <a:r>
              <a:rPr lang="en-US" sz="5000" kern="1200" spc="-84" dirty="0">
                <a:latin typeface="+mj-lt"/>
                <a:cs typeface="+mj-cs"/>
              </a:rPr>
              <a:t> </a:t>
            </a:r>
            <a:r>
              <a:rPr lang="en-US" sz="5000" kern="1200" spc="-9" dirty="0">
                <a:latin typeface="+mj-lt"/>
                <a:cs typeface="+mj-cs"/>
              </a:rPr>
              <a:t>Biomaterials?</a:t>
            </a:r>
            <a:endParaRPr lang="en-US" sz="5000" kern="1200" dirty="0">
              <a:latin typeface="+mj-lt"/>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73202" y="479640"/>
            <a:ext cx="3493008" cy="833457"/>
          </a:xfrm>
          <a:prstGeom prst="rect">
            <a:avLst/>
          </a:prstGeom>
        </p:spPr>
        <p:txBody>
          <a:bodyPr vert="horz" lIns="91440" tIns="45720" rIns="91440" bIns="45720" rtlCol="0" anchor="b">
            <a:noAutofit/>
          </a:bodyPr>
          <a:lstStyle/>
          <a:p>
            <a:pPr marL="12701" algn="l" rtl="0">
              <a:lnSpc>
                <a:spcPct val="90000"/>
              </a:lnSpc>
              <a:spcBef>
                <a:spcPct val="0"/>
              </a:spcBef>
            </a:pPr>
            <a:r>
              <a:rPr lang="en-US" sz="3200" kern="1200" dirty="0">
                <a:solidFill>
                  <a:schemeClr val="tx1"/>
                </a:solidFill>
                <a:latin typeface="+mj-lt"/>
                <a:ea typeface="+mj-ea"/>
                <a:cs typeface="+mj-cs"/>
              </a:rPr>
              <a:t>Material</a:t>
            </a:r>
            <a:r>
              <a:rPr lang="en-US" sz="3200" kern="1200" spc="-9" dirty="0">
                <a:solidFill>
                  <a:schemeClr val="tx1"/>
                </a:solidFill>
                <a:latin typeface="+mj-lt"/>
                <a:ea typeface="+mj-ea"/>
                <a:cs typeface="+mj-cs"/>
              </a:rPr>
              <a:t> </a:t>
            </a:r>
            <a:r>
              <a:rPr lang="en-US" sz="3200" kern="1200" dirty="0">
                <a:solidFill>
                  <a:schemeClr val="tx1"/>
                </a:solidFill>
                <a:latin typeface="+mj-lt"/>
                <a:ea typeface="+mj-ea"/>
                <a:cs typeface="+mj-cs"/>
              </a:rPr>
              <a:t>Properties</a:t>
            </a:r>
            <a:r>
              <a:rPr lang="en-US" sz="3200" kern="1200" spc="-5" dirty="0">
                <a:solidFill>
                  <a:schemeClr val="tx1"/>
                </a:solidFill>
                <a:latin typeface="+mj-lt"/>
                <a:ea typeface="+mj-ea"/>
                <a:cs typeface="+mj-cs"/>
              </a:rPr>
              <a:t> </a:t>
            </a:r>
            <a:r>
              <a:rPr lang="en-US" sz="3200" kern="1200" dirty="0">
                <a:solidFill>
                  <a:schemeClr val="tx1"/>
                </a:solidFill>
                <a:latin typeface="+mj-lt"/>
                <a:ea typeface="+mj-ea"/>
                <a:cs typeface="+mj-cs"/>
              </a:rPr>
              <a:t>–</a:t>
            </a:r>
            <a:r>
              <a:rPr lang="en-US" sz="3200" kern="1200" spc="-9" dirty="0">
                <a:solidFill>
                  <a:schemeClr val="tx1"/>
                </a:solidFill>
                <a:latin typeface="+mj-lt"/>
                <a:ea typeface="+mj-ea"/>
                <a:cs typeface="+mj-cs"/>
              </a:rPr>
              <a:t> Degradation</a:t>
            </a:r>
          </a:p>
        </p:txBody>
      </p:sp>
      <p:sp>
        <p:nvSpPr>
          <p:cNvPr id="3" name="object 3"/>
          <p:cNvSpPr txBox="1"/>
          <p:nvPr/>
        </p:nvSpPr>
        <p:spPr>
          <a:xfrm>
            <a:off x="381000" y="1532689"/>
            <a:ext cx="3022600" cy="3130751"/>
          </a:xfrm>
          <a:prstGeom prst="rect">
            <a:avLst/>
          </a:prstGeom>
        </p:spPr>
        <p:txBody>
          <a:bodyPr vert="horz" lIns="91440" tIns="45720" rIns="91440" bIns="45720" rtlCol="0" anchor="t">
            <a:noAutofit/>
          </a:bodyPr>
          <a:lstStyle/>
          <a:p>
            <a:pPr marL="379114" marR="5080"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Biodegradable</a:t>
            </a:r>
            <a:r>
              <a:rPr lang="en-US" sz="1700" kern="1200" dirty="0">
                <a:solidFill>
                  <a:schemeClr val="tx1"/>
                </a:solidFill>
                <a:latin typeface="+mn-lt"/>
                <a:ea typeface="+mn-ea"/>
                <a:cs typeface="+mn-cs"/>
              </a:rPr>
              <a:t>:</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controlled</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loss</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of</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material</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(degradation)</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within</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the</a:t>
            </a:r>
            <a:r>
              <a:rPr lang="en-US" sz="1700" kern="1200" spc="-26" dirty="0">
                <a:solidFill>
                  <a:schemeClr val="tx1"/>
                </a:solidFill>
                <a:latin typeface="+mn-lt"/>
                <a:ea typeface="+mn-ea"/>
                <a:cs typeface="+mn-cs"/>
              </a:rPr>
              <a:t> </a:t>
            </a:r>
            <a:r>
              <a:rPr lang="en-US" sz="1700" kern="1200" spc="-20" dirty="0">
                <a:solidFill>
                  <a:schemeClr val="tx1"/>
                </a:solidFill>
                <a:latin typeface="+mn-lt"/>
                <a:ea typeface="+mn-ea"/>
                <a:cs typeface="+mn-cs"/>
              </a:rPr>
              <a:t>body </a:t>
            </a:r>
            <a:r>
              <a:rPr lang="en-US" sz="1700" kern="1200" dirty="0">
                <a:solidFill>
                  <a:schemeClr val="tx1"/>
                </a:solidFill>
                <a:latin typeface="+mn-lt"/>
                <a:ea typeface="+mn-ea"/>
                <a:cs typeface="+mn-cs"/>
              </a:rPr>
              <a:t>following</a:t>
            </a:r>
            <a:r>
              <a:rPr lang="en-US" sz="1700" kern="1200" spc="5" dirty="0">
                <a:solidFill>
                  <a:schemeClr val="tx1"/>
                </a:solidFill>
                <a:latin typeface="+mn-lt"/>
                <a:ea typeface="+mn-ea"/>
                <a:cs typeface="+mn-cs"/>
              </a:rPr>
              <a:t> </a:t>
            </a:r>
            <a:r>
              <a:rPr lang="en-US" sz="1700" kern="1200" spc="-9" dirty="0">
                <a:solidFill>
                  <a:schemeClr val="tx1"/>
                </a:solidFill>
                <a:latin typeface="+mn-lt"/>
                <a:ea typeface="+mn-ea"/>
                <a:cs typeface="+mn-cs"/>
              </a:rPr>
              <a:t>implantation/administration</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of</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the</a:t>
            </a:r>
            <a:r>
              <a:rPr lang="en-US" sz="1700" kern="1200" spc="20" dirty="0">
                <a:solidFill>
                  <a:schemeClr val="tx1"/>
                </a:solidFill>
                <a:latin typeface="+mn-lt"/>
                <a:ea typeface="+mn-ea"/>
                <a:cs typeface="+mn-cs"/>
              </a:rPr>
              <a:t> </a:t>
            </a:r>
            <a:r>
              <a:rPr lang="en-US" sz="1700" kern="1200" spc="-9" dirty="0">
                <a:solidFill>
                  <a:schemeClr val="tx1"/>
                </a:solidFill>
                <a:latin typeface="+mn-lt"/>
                <a:ea typeface="+mn-ea"/>
                <a:cs typeface="+mn-cs"/>
              </a:rPr>
              <a:t>biomaterial.</a:t>
            </a:r>
            <a:endParaRPr lang="en-US" sz="1700" kern="1200" dirty="0">
              <a:solidFill>
                <a:schemeClr val="tx1"/>
              </a:solidFill>
              <a:latin typeface="+mn-lt"/>
              <a:ea typeface="+mn-ea"/>
              <a:cs typeface="+mn-cs"/>
            </a:endParaRPr>
          </a:p>
          <a:p>
            <a:pPr marL="893483" lvl="1" indent="-285750" algn="l" rtl="0">
              <a:lnSpc>
                <a:spcPct val="90000"/>
              </a:lnSpc>
              <a:spcBef>
                <a:spcPts val="339"/>
              </a:spcBef>
              <a:buFont typeface="Courier New" panose="02070309020205020404" pitchFamily="49" charset="0"/>
              <a:buChar char="o"/>
              <a:tabLst>
                <a:tab pos="836333" algn="l"/>
              </a:tabLst>
            </a:pPr>
            <a:r>
              <a:rPr lang="en-US" sz="1700" b="1" kern="1200" dirty="0">
                <a:solidFill>
                  <a:schemeClr val="tx1"/>
                </a:solidFill>
                <a:latin typeface="+mn-lt"/>
                <a:ea typeface="+mn-ea"/>
                <a:cs typeface="+mn-cs"/>
              </a:rPr>
              <a:t>Example:</a:t>
            </a:r>
            <a:r>
              <a:rPr lang="en-US" sz="1700" b="1" kern="1200" spc="-26" dirty="0">
                <a:solidFill>
                  <a:schemeClr val="tx1"/>
                </a:solidFill>
                <a:latin typeface="+mn-lt"/>
                <a:ea typeface="+mn-ea"/>
                <a:cs typeface="+mn-cs"/>
              </a:rPr>
              <a:t> </a:t>
            </a:r>
            <a:r>
              <a:rPr lang="en-US" sz="1700" kern="1200" dirty="0">
                <a:solidFill>
                  <a:schemeClr val="tx1"/>
                </a:solidFill>
                <a:latin typeface="+mn-lt"/>
                <a:ea typeface="+mn-ea"/>
                <a:cs typeface="+mn-cs"/>
              </a:rPr>
              <a:t>Controlled</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drug</a:t>
            </a:r>
            <a:r>
              <a:rPr lang="en-US" sz="1700" kern="1200" spc="-26" dirty="0">
                <a:solidFill>
                  <a:schemeClr val="tx1"/>
                </a:solidFill>
                <a:latin typeface="+mn-lt"/>
                <a:ea typeface="+mn-ea"/>
                <a:cs typeface="+mn-cs"/>
              </a:rPr>
              <a:t> </a:t>
            </a:r>
            <a:r>
              <a:rPr lang="en-US" sz="1700" kern="1200" spc="-9" dirty="0">
                <a:solidFill>
                  <a:schemeClr val="tx1"/>
                </a:solidFill>
                <a:latin typeface="+mn-lt"/>
                <a:ea typeface="+mn-ea"/>
                <a:cs typeface="+mn-cs"/>
              </a:rPr>
              <a:t>release</a:t>
            </a:r>
            <a:endParaRPr lang="en-US" sz="1700" kern="1200" dirty="0">
              <a:solidFill>
                <a:schemeClr val="tx1"/>
              </a:solidFill>
              <a:latin typeface="+mn-lt"/>
              <a:ea typeface="+mn-ea"/>
              <a:cs typeface="+mn-cs"/>
            </a:endParaRPr>
          </a:p>
          <a:p>
            <a:pPr marL="379114" indent="-228600" algn="l" rtl="0">
              <a:lnSpc>
                <a:spcPct val="90000"/>
              </a:lnSpc>
              <a:spcBef>
                <a:spcPts val="235"/>
              </a:spcBef>
              <a:buFont typeface="Arial" panose="020B0604020202020204" pitchFamily="34" charset="0"/>
              <a:buChar char="•"/>
              <a:tabLst>
                <a:tab pos="379114" algn="l"/>
              </a:tabLst>
            </a:pPr>
            <a:r>
              <a:rPr lang="en-US" sz="1700" kern="1200" dirty="0">
                <a:solidFill>
                  <a:schemeClr val="tx1"/>
                </a:solidFill>
                <a:latin typeface="+mn-lt"/>
                <a:ea typeface="+mn-ea"/>
                <a:cs typeface="+mn-cs"/>
              </a:rPr>
              <a:t>Biomaterials for tissue engineering aim to support</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tissue</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growth</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new</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tissue</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forms</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while</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materials</a:t>
            </a:r>
            <a:r>
              <a:rPr lang="en-US" sz="1700" kern="1200" spc="-15" dirty="0">
                <a:solidFill>
                  <a:schemeClr val="tx1"/>
                </a:solidFill>
                <a:latin typeface="+mn-lt"/>
                <a:ea typeface="+mn-ea"/>
                <a:cs typeface="+mn-cs"/>
              </a:rPr>
              <a:t> </a:t>
            </a:r>
            <a:r>
              <a:rPr lang="en-US" sz="1700" kern="1200" spc="-9" dirty="0">
                <a:solidFill>
                  <a:schemeClr val="tx1"/>
                </a:solidFill>
                <a:latin typeface="+mn-lt"/>
                <a:ea typeface="+mn-ea"/>
                <a:cs typeface="+mn-cs"/>
              </a:rPr>
              <a:t>degrades</a:t>
            </a:r>
            <a:endParaRPr lang="en-US" sz="1700" kern="1200" dirty="0">
              <a:solidFill>
                <a:schemeClr val="tx1"/>
              </a:solidFill>
              <a:latin typeface="+mn-lt"/>
              <a:ea typeface="+mn-ea"/>
              <a:cs typeface="+mn-cs"/>
            </a:endParaRPr>
          </a:p>
        </p:txBody>
      </p:sp>
      <p:pic>
        <p:nvPicPr>
          <p:cNvPr id="6" name="Picture 5" descr="A diagram with two parts. The first is titled &quot;Surface degradation&quot; with an arrow pointing to the right and the words &quot;Size is reduced/Structure is maintained.&quot; Underneath that is a series of three cylinders filled with dots that get progressively smaller. The second section is titled &quot;Bulk Degradation&quot; with an arrow pointing to the right and the words &quot;Molecular mass is reduced/Internal structure is deconstructed.&quot; Underneath is a series of three cylinders filled with dots but the density of the dots progressively decreases.">
            <a:extLst>
              <a:ext uri="{FF2B5EF4-FFF2-40B4-BE49-F238E27FC236}">
                <a16:creationId xmlns:a16="http://schemas.microsoft.com/office/drawing/2014/main" id="{246DECD6-9B16-134C-4C16-A8252C1FC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210" y="759523"/>
            <a:ext cx="5177790" cy="3624453"/>
          </a:xfrm>
          <a:prstGeom prst="rect">
            <a:avLst/>
          </a:prstGeom>
        </p:spPr>
      </p:pic>
      <p:sp>
        <p:nvSpPr>
          <p:cNvPr id="7" name="sketch line">
            <a:extLst>
              <a:ext uri="{FF2B5EF4-FFF2-40B4-BE49-F238E27FC236}">
                <a16:creationId xmlns:a16="http://schemas.microsoft.com/office/drawing/2014/main" id="{22A046BA-CE56-19DB-3E2F-CFF3C75A1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4858" y="1354313"/>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80060" y="389382"/>
            <a:ext cx="3634740" cy="1011391"/>
          </a:xfrm>
          <a:prstGeom prst="rect">
            <a:avLst/>
          </a:prstGeom>
        </p:spPr>
        <p:txBody>
          <a:bodyPr vert="horz" lIns="91440" tIns="45720" rIns="91440" bIns="45720" rtlCol="0" anchor="b">
            <a:noAutofit/>
          </a:bodyPr>
          <a:lstStyle/>
          <a:p>
            <a:pPr marL="12701" algn="l" rtl="0">
              <a:lnSpc>
                <a:spcPct val="90000"/>
              </a:lnSpc>
              <a:spcBef>
                <a:spcPct val="0"/>
              </a:spcBef>
            </a:pPr>
            <a:r>
              <a:rPr lang="en-US" sz="3200" kern="1200" dirty="0">
                <a:latin typeface="+mj-lt"/>
                <a:cs typeface="+mj-cs"/>
              </a:rPr>
              <a:t>Material</a:t>
            </a:r>
            <a:r>
              <a:rPr lang="en-US" sz="3200" kern="1200" spc="-9" dirty="0">
                <a:latin typeface="+mj-lt"/>
                <a:cs typeface="+mj-cs"/>
              </a:rPr>
              <a:t> </a:t>
            </a:r>
            <a:r>
              <a:rPr lang="en-US" sz="3200" kern="1200" dirty="0">
                <a:latin typeface="+mj-lt"/>
                <a:cs typeface="+mj-cs"/>
              </a:rPr>
              <a:t>Properties</a:t>
            </a:r>
            <a:r>
              <a:rPr lang="en-US" sz="3200" kern="1200" spc="-5" dirty="0">
                <a:latin typeface="+mj-lt"/>
                <a:cs typeface="+mj-cs"/>
              </a:rPr>
              <a:t> </a:t>
            </a:r>
            <a:r>
              <a:rPr lang="en-US" sz="3200" kern="1200" dirty="0">
                <a:latin typeface="+mj-lt"/>
                <a:cs typeface="+mj-cs"/>
              </a:rPr>
              <a:t>–</a:t>
            </a:r>
            <a:r>
              <a:rPr lang="en-US" sz="3200" kern="1200" spc="-9" dirty="0">
                <a:latin typeface="+mj-lt"/>
                <a:cs typeface="+mj-cs"/>
              </a:rPr>
              <a:t> Porosity</a:t>
            </a:r>
          </a:p>
        </p:txBody>
      </p:sp>
      <p:sp>
        <p:nvSpPr>
          <p:cNvPr id="3" name="object 3"/>
          <p:cNvSpPr txBox="1"/>
          <p:nvPr/>
        </p:nvSpPr>
        <p:spPr>
          <a:xfrm>
            <a:off x="480060" y="1913382"/>
            <a:ext cx="3182691" cy="2731793"/>
          </a:xfrm>
          <a:prstGeom prst="rect">
            <a:avLst/>
          </a:prstGeom>
        </p:spPr>
        <p:txBody>
          <a:bodyPr vert="horz" lIns="91440" tIns="45720" rIns="91440" bIns="45720" rtlCol="0">
            <a:normAutofit/>
          </a:bodyPr>
          <a:lstStyle/>
          <a:p>
            <a:pPr marL="379114"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ea typeface="+mn-ea"/>
                <a:cs typeface="Arial" panose="020B0604020202020204" pitchFamily="34" charset="0"/>
              </a:rPr>
              <a:t>Porosity:</a:t>
            </a:r>
            <a:r>
              <a:rPr lang="en-US" sz="1700" b="1" i="1" kern="1200" spc="-29" dirty="0">
                <a:solidFill>
                  <a:schemeClr val="tx1"/>
                </a:solidFill>
                <a:latin typeface="+mn-lt"/>
                <a:ea typeface="+mn-ea"/>
                <a:cs typeface="Arial" panose="020B0604020202020204" pitchFamily="34" charset="0"/>
              </a:rPr>
              <a:t> </a:t>
            </a:r>
            <a:r>
              <a:rPr lang="en-US" sz="1700" kern="1200" dirty="0">
                <a:solidFill>
                  <a:schemeClr val="tx1"/>
                </a:solidFill>
                <a:latin typeface="+mn-lt"/>
                <a:ea typeface="+mn-ea"/>
                <a:cs typeface="Arial" panose="020B0604020202020204" pitchFamily="34" charset="0"/>
              </a:rPr>
              <a:t>Percentage</a:t>
            </a:r>
            <a:r>
              <a:rPr lang="en-US" sz="1700" kern="1200" spc="-20" dirty="0">
                <a:solidFill>
                  <a:schemeClr val="tx1"/>
                </a:solidFill>
                <a:latin typeface="+mn-lt"/>
                <a:ea typeface="+mn-ea"/>
                <a:cs typeface="Arial" panose="020B0604020202020204" pitchFamily="34" charset="0"/>
              </a:rPr>
              <a:t> </a:t>
            </a:r>
            <a:r>
              <a:rPr lang="en-US" sz="1700" kern="1200" dirty="0">
                <a:solidFill>
                  <a:schemeClr val="tx1"/>
                </a:solidFill>
                <a:latin typeface="+mn-lt"/>
                <a:ea typeface="+mn-ea"/>
                <a:cs typeface="Arial" panose="020B0604020202020204" pitchFamily="34" charset="0"/>
              </a:rPr>
              <a:t>of</a:t>
            </a:r>
            <a:r>
              <a:rPr lang="en-US" sz="1700" kern="1200" spc="-20" dirty="0">
                <a:solidFill>
                  <a:schemeClr val="tx1"/>
                </a:solidFill>
                <a:latin typeface="+mn-lt"/>
                <a:ea typeface="+mn-ea"/>
                <a:cs typeface="Arial" panose="020B0604020202020204" pitchFamily="34" charset="0"/>
              </a:rPr>
              <a:t> </a:t>
            </a:r>
            <a:r>
              <a:rPr lang="en-US" sz="1700" kern="1200" dirty="0">
                <a:solidFill>
                  <a:schemeClr val="tx1"/>
                </a:solidFill>
                <a:latin typeface="+mn-lt"/>
                <a:ea typeface="+mn-ea"/>
                <a:cs typeface="Arial" panose="020B0604020202020204" pitchFamily="34" charset="0"/>
              </a:rPr>
              <a:t>added</a:t>
            </a:r>
            <a:r>
              <a:rPr lang="en-US" sz="1700" kern="1200" spc="-26" dirty="0">
                <a:solidFill>
                  <a:schemeClr val="tx1"/>
                </a:solidFill>
                <a:latin typeface="+mn-lt"/>
                <a:ea typeface="+mn-ea"/>
                <a:cs typeface="Arial" panose="020B0604020202020204" pitchFamily="34" charset="0"/>
              </a:rPr>
              <a:t> </a:t>
            </a:r>
            <a:r>
              <a:rPr lang="en-US" sz="1700" kern="1200" dirty="0">
                <a:solidFill>
                  <a:schemeClr val="tx1"/>
                </a:solidFill>
                <a:latin typeface="+mn-lt"/>
                <a:ea typeface="+mn-ea"/>
                <a:cs typeface="Arial" panose="020B0604020202020204" pitchFamily="34" charset="0"/>
              </a:rPr>
              <a:t>holes/spaces</a:t>
            </a:r>
            <a:r>
              <a:rPr lang="en-US" sz="1700" kern="1200" spc="-20" dirty="0">
                <a:solidFill>
                  <a:schemeClr val="tx1"/>
                </a:solidFill>
                <a:latin typeface="+mn-lt"/>
                <a:ea typeface="+mn-ea"/>
                <a:cs typeface="Arial" panose="020B0604020202020204" pitchFamily="34" charset="0"/>
              </a:rPr>
              <a:t> </a:t>
            </a:r>
            <a:r>
              <a:rPr lang="en-US" sz="1700" kern="1200" dirty="0">
                <a:solidFill>
                  <a:schemeClr val="tx1"/>
                </a:solidFill>
                <a:latin typeface="+mn-lt"/>
                <a:ea typeface="+mn-ea"/>
                <a:cs typeface="Arial" panose="020B0604020202020204" pitchFamily="34" charset="0"/>
              </a:rPr>
              <a:t>throughout</a:t>
            </a:r>
            <a:r>
              <a:rPr lang="en-US" sz="1700" kern="1200" spc="-20" dirty="0">
                <a:solidFill>
                  <a:schemeClr val="tx1"/>
                </a:solidFill>
                <a:latin typeface="+mn-lt"/>
                <a:ea typeface="+mn-ea"/>
                <a:cs typeface="Arial" panose="020B0604020202020204" pitchFamily="34" charset="0"/>
              </a:rPr>
              <a:t> </a:t>
            </a:r>
            <a:r>
              <a:rPr lang="en-US" sz="1700" kern="1200" dirty="0">
                <a:solidFill>
                  <a:schemeClr val="tx1"/>
                </a:solidFill>
                <a:latin typeface="+mn-lt"/>
                <a:ea typeface="+mn-ea"/>
                <a:cs typeface="Arial" panose="020B0604020202020204" pitchFamily="34" charset="0"/>
              </a:rPr>
              <a:t>a</a:t>
            </a:r>
            <a:r>
              <a:rPr lang="en-US" sz="1700" kern="1200" spc="-20" dirty="0">
                <a:solidFill>
                  <a:schemeClr val="tx1"/>
                </a:solidFill>
                <a:latin typeface="+mn-lt"/>
                <a:ea typeface="+mn-ea"/>
                <a:cs typeface="Arial" panose="020B0604020202020204" pitchFamily="34" charset="0"/>
              </a:rPr>
              <a:t> </a:t>
            </a:r>
            <a:r>
              <a:rPr lang="en-US" sz="1700" kern="1200" spc="-9" dirty="0">
                <a:solidFill>
                  <a:schemeClr val="tx1"/>
                </a:solidFill>
                <a:latin typeface="+mn-lt"/>
                <a:ea typeface="+mn-ea"/>
                <a:cs typeface="Arial" panose="020B0604020202020204" pitchFamily="34" charset="0"/>
              </a:rPr>
              <a:t>material</a:t>
            </a:r>
          </a:p>
          <a:p>
            <a:pPr marL="379114" indent="-228600" algn="l" rtl="0">
              <a:lnSpc>
                <a:spcPct val="90000"/>
              </a:lnSpc>
              <a:spcBef>
                <a:spcPts val="101"/>
              </a:spcBef>
              <a:buFont typeface="Arial" panose="020B0604020202020204" pitchFamily="34" charset="0"/>
              <a:buChar char="•"/>
              <a:tabLst>
                <a:tab pos="379114" algn="l"/>
              </a:tabLst>
            </a:pPr>
            <a:r>
              <a:rPr lang="en-US" sz="1700" kern="1200" spc="-9" dirty="0">
                <a:solidFill>
                  <a:schemeClr val="tx1"/>
                </a:solidFill>
                <a:latin typeface="+mn-lt"/>
                <a:ea typeface="+mn-ea"/>
                <a:cs typeface="Arial" panose="020B0604020202020204" pitchFamily="34" charset="0"/>
              </a:rPr>
              <a:t>Porosity affects mechanical properties and promotes favorable tissue responses.</a:t>
            </a:r>
            <a:endParaRPr lang="en-US" sz="1700" kern="1200" dirty="0">
              <a:solidFill>
                <a:schemeClr val="tx1"/>
              </a:solidFill>
              <a:latin typeface="+mn-lt"/>
              <a:ea typeface="+mn-ea"/>
              <a:cs typeface="Arial" panose="020B0604020202020204" pitchFamily="34" charset="0"/>
            </a:endParaRPr>
          </a:p>
        </p:txBody>
      </p:sp>
      <p:pic>
        <p:nvPicPr>
          <p:cNvPr id="6" name="Picture 5" descr="Photo of a grey porous surface">
            <a:extLst>
              <a:ext uri="{FF2B5EF4-FFF2-40B4-BE49-F238E27FC236}">
                <a16:creationId xmlns:a16="http://schemas.microsoft.com/office/drawing/2014/main" id="{42981244-545D-34DC-DA4B-286E3701231A}"/>
              </a:ext>
            </a:extLst>
          </p:cNvPr>
          <p:cNvPicPr>
            <a:picLocks noChangeAspect="1"/>
          </p:cNvPicPr>
          <p:nvPr/>
        </p:nvPicPr>
        <p:blipFill rotWithShape="1">
          <a:blip r:embed="rId3">
            <a:extLst>
              <a:ext uri="{28A0092B-C50C-407E-A947-70E740481C1C}">
                <a14:useLocalDpi xmlns:a14="http://schemas.microsoft.com/office/drawing/2010/main" val="0"/>
              </a:ext>
            </a:extLst>
          </a:blip>
          <a:srcRect l="29678" r="3370"/>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ketchy line">
            <a:extLst>
              <a:ext uri="{FF2B5EF4-FFF2-40B4-BE49-F238E27FC236}">
                <a16:creationId xmlns:a16="http://schemas.microsoft.com/office/drawing/2014/main" id="{9CBC2A1F-6A88-AC8D-76EF-A4555EDA3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460" y="1621455"/>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20141" y="237624"/>
            <a:ext cx="3971261" cy="1078749"/>
          </a:xfrm>
          <a:prstGeom prst="rect">
            <a:avLst/>
          </a:prstGeom>
        </p:spPr>
        <p:txBody>
          <a:bodyPr vert="horz" lIns="91440" tIns="45720" rIns="91440" bIns="45720" rtlCol="0" anchor="b">
            <a:normAutofit/>
          </a:bodyPr>
          <a:lstStyle/>
          <a:p>
            <a:pPr marL="12701" algn="l" rtl="0">
              <a:lnSpc>
                <a:spcPct val="90000"/>
              </a:lnSpc>
              <a:spcBef>
                <a:spcPct val="0"/>
              </a:spcBef>
            </a:pPr>
            <a:r>
              <a:rPr lang="en-US" sz="3500" kern="1200" dirty="0">
                <a:latin typeface="+mj-lt"/>
                <a:cs typeface="+mj-cs"/>
              </a:rPr>
              <a:t>Material</a:t>
            </a:r>
            <a:r>
              <a:rPr lang="en-US" sz="3500" kern="1200" spc="-9" dirty="0">
                <a:latin typeface="+mj-lt"/>
                <a:cs typeface="+mj-cs"/>
              </a:rPr>
              <a:t> </a:t>
            </a:r>
            <a:r>
              <a:rPr lang="en-US" sz="3500" kern="1200" dirty="0">
                <a:latin typeface="+mj-lt"/>
                <a:cs typeface="+mj-cs"/>
              </a:rPr>
              <a:t>Properties</a:t>
            </a:r>
            <a:r>
              <a:rPr lang="en-US" sz="3500" kern="1200" spc="-5" dirty="0">
                <a:latin typeface="+mj-lt"/>
                <a:cs typeface="+mj-cs"/>
              </a:rPr>
              <a:t> </a:t>
            </a:r>
            <a:r>
              <a:rPr lang="en-US" sz="3500" kern="1200" dirty="0">
                <a:latin typeface="+mj-lt"/>
                <a:cs typeface="+mj-cs"/>
              </a:rPr>
              <a:t>–</a:t>
            </a:r>
            <a:r>
              <a:rPr lang="en-US" sz="3500" kern="1200" spc="-9" dirty="0">
                <a:latin typeface="+mj-lt"/>
                <a:cs typeface="+mj-cs"/>
              </a:rPr>
              <a:t> Mechanical</a:t>
            </a:r>
          </a:p>
        </p:txBody>
      </p:sp>
      <p:sp>
        <p:nvSpPr>
          <p:cNvPr id="7" name="TextBox 6">
            <a:extLst>
              <a:ext uri="{FF2B5EF4-FFF2-40B4-BE49-F238E27FC236}">
                <a16:creationId xmlns:a16="http://schemas.microsoft.com/office/drawing/2014/main" id="{3E0DFB85-74B0-B6A4-564B-7F4637FFD87A}"/>
              </a:ext>
            </a:extLst>
          </p:cNvPr>
          <p:cNvSpPr txBox="1"/>
          <p:nvPr/>
        </p:nvSpPr>
        <p:spPr>
          <a:xfrm>
            <a:off x="304800" y="1553997"/>
            <a:ext cx="3810000" cy="3493264"/>
          </a:xfrm>
          <a:prstGeom prst="rect">
            <a:avLst/>
          </a:prstGeom>
          <a:noFill/>
        </p:spPr>
        <p:txBody>
          <a:bodyPr wrap="square" rtlCol="0">
            <a:spAutoFit/>
          </a:bodyPr>
          <a:lstStyle/>
          <a:p>
            <a:pPr marL="285750" indent="-285750">
              <a:buFont typeface="Arial" panose="020B0604020202020204" pitchFamily="34" charset="0"/>
              <a:buChar char="•"/>
            </a:pPr>
            <a:r>
              <a:rPr lang="en-US" sz="1700" dirty="0"/>
              <a:t>Biomaterials will experience many forces</a:t>
            </a:r>
          </a:p>
          <a:p>
            <a:pPr marL="285750" indent="-285750">
              <a:buFont typeface="Arial" panose="020B0604020202020204" pitchFamily="34" charset="0"/>
              <a:buChar char="•"/>
            </a:pPr>
            <a:r>
              <a:rPr lang="en-US" sz="1700" dirty="0"/>
              <a:t>Important for biomaterials to have similar mechanical properties to the tissue/organ it will be replacing</a:t>
            </a:r>
          </a:p>
          <a:p>
            <a:pPr marL="285750" indent="-285750">
              <a:buFont typeface="Arial" panose="020B0604020202020204" pitchFamily="34" charset="0"/>
              <a:buChar char="•"/>
            </a:pPr>
            <a:r>
              <a:rPr lang="en-US" sz="1700" dirty="0"/>
              <a:t>Examples:</a:t>
            </a:r>
          </a:p>
          <a:p>
            <a:pPr marL="579438" lvl="8" indent="-285750">
              <a:buFont typeface="Courier New" panose="02070309020205020404" pitchFamily="49" charset="0"/>
              <a:buChar char="o"/>
            </a:pPr>
            <a:r>
              <a:rPr lang="en-US" sz="1700" dirty="0"/>
              <a:t>Properties for bone repair materials: Withstands body weight</a:t>
            </a:r>
          </a:p>
          <a:p>
            <a:pPr marL="579438" lvl="8" indent="-285750">
              <a:buFont typeface="Courier New" panose="02070309020205020404" pitchFamily="49" charset="0"/>
              <a:buChar char="o"/>
            </a:pPr>
            <a:r>
              <a:rPr lang="en-US" sz="1700" dirty="0"/>
              <a:t>Properties for blood vessel materials: Withstands force of blood flow, and the narrowing and expansion of vessel</a:t>
            </a:r>
          </a:p>
        </p:txBody>
      </p:sp>
      <p:pic>
        <p:nvPicPr>
          <p:cNvPr id="29" name="Picture 28" descr="An illustration of a leg bone with the words &quot;body weight&quot; above and an arrow pointing down towards the bone.">
            <a:extLst>
              <a:ext uri="{FF2B5EF4-FFF2-40B4-BE49-F238E27FC236}">
                <a16:creationId xmlns:a16="http://schemas.microsoft.com/office/drawing/2014/main" id="{112BFAC2-B2CC-A5B3-051C-2CE0C93F1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397" y="271788"/>
            <a:ext cx="600334" cy="2163366"/>
          </a:xfrm>
          <a:prstGeom prst="rect">
            <a:avLst/>
          </a:prstGeom>
        </p:spPr>
      </p:pic>
      <p:pic>
        <p:nvPicPr>
          <p:cNvPr id="27" name="Picture 26" descr="Illustration of red and white blood cells in a vein">
            <a:extLst>
              <a:ext uri="{FF2B5EF4-FFF2-40B4-BE49-F238E27FC236}">
                <a16:creationId xmlns:a16="http://schemas.microsoft.com/office/drawing/2014/main" id="{571F6D56-A604-D114-56D0-88C7EDAD1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1" y="483704"/>
            <a:ext cx="2913100" cy="1835252"/>
          </a:xfrm>
          <a:prstGeom prst="rect">
            <a:avLst/>
          </a:prstGeom>
        </p:spPr>
      </p:pic>
      <p:pic>
        <p:nvPicPr>
          <p:cNvPr id="21" name="object 6" descr="An illustration of a 3-D rectangle undergoing &quot;tension&quot; (pulled from both ends), &quot;compression&quot; (pushed from both ends), &quot;shear&quot; (pushed laterally from one end), &quot;bending&quot; (pushed in one direction from top and bottom and in the opposite direction in the middle), and torsion (twisting in opposite directions)">
            <a:extLst>
              <a:ext uri="{FF2B5EF4-FFF2-40B4-BE49-F238E27FC236}">
                <a16:creationId xmlns:a16="http://schemas.microsoft.com/office/drawing/2014/main" id="{4A14B7B9-B2F2-DBC9-7BED-C9374C3FBC4F}"/>
              </a:ext>
            </a:extLst>
          </p:cNvPr>
          <p:cNvPicPr/>
          <p:nvPr/>
        </p:nvPicPr>
        <p:blipFill>
          <a:blip r:embed="rId5" cstate="print"/>
          <a:stretch>
            <a:fillRect/>
          </a:stretch>
        </p:blipFill>
        <p:spPr>
          <a:xfrm>
            <a:off x="4811545" y="2569693"/>
            <a:ext cx="4045155" cy="2063029"/>
          </a:xfrm>
          <a:prstGeom prst="rect">
            <a:avLst/>
          </a:prstGeom>
        </p:spPr>
      </p:pic>
      <p:sp>
        <p:nvSpPr>
          <p:cNvPr id="31" name="Sketch line">
            <a:extLst>
              <a:ext uri="{FF2B5EF4-FFF2-40B4-BE49-F238E27FC236}">
                <a16:creationId xmlns:a16="http://schemas.microsoft.com/office/drawing/2014/main" id="{02E909DE-FA65-4D92-4426-7917A7CE4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8650" y="1401330"/>
            <a:ext cx="3257550" cy="13716"/>
          </a:xfrm>
          <a:custGeom>
            <a:avLst/>
            <a:gdLst>
              <a:gd name="connsiteX0" fmla="*/ 0 w 3257550"/>
              <a:gd name="connsiteY0" fmla="*/ 0 h 13716"/>
              <a:gd name="connsiteX1" fmla="*/ 618935 w 3257550"/>
              <a:gd name="connsiteY1" fmla="*/ 0 h 13716"/>
              <a:gd name="connsiteX2" fmla="*/ 1270445 w 3257550"/>
              <a:gd name="connsiteY2" fmla="*/ 0 h 13716"/>
              <a:gd name="connsiteX3" fmla="*/ 1954530 w 3257550"/>
              <a:gd name="connsiteY3" fmla="*/ 0 h 13716"/>
              <a:gd name="connsiteX4" fmla="*/ 2638616 w 3257550"/>
              <a:gd name="connsiteY4" fmla="*/ 0 h 13716"/>
              <a:gd name="connsiteX5" fmla="*/ 3257550 w 3257550"/>
              <a:gd name="connsiteY5" fmla="*/ 0 h 13716"/>
              <a:gd name="connsiteX6" fmla="*/ 3257550 w 3257550"/>
              <a:gd name="connsiteY6" fmla="*/ 13716 h 13716"/>
              <a:gd name="connsiteX7" fmla="*/ 2540889 w 3257550"/>
              <a:gd name="connsiteY7" fmla="*/ 13716 h 13716"/>
              <a:gd name="connsiteX8" fmla="*/ 1824228 w 3257550"/>
              <a:gd name="connsiteY8" fmla="*/ 13716 h 13716"/>
              <a:gd name="connsiteX9" fmla="*/ 1172718 w 3257550"/>
              <a:gd name="connsiteY9" fmla="*/ 13716 h 13716"/>
              <a:gd name="connsiteX10" fmla="*/ 0 w 3257550"/>
              <a:gd name="connsiteY10" fmla="*/ 13716 h 13716"/>
              <a:gd name="connsiteX11" fmla="*/ 0 w 3257550"/>
              <a:gd name="connsiteY11" fmla="*/ 0 h 13716"/>
              <a:gd name="connsiteX0" fmla="*/ 0 w 3257550"/>
              <a:gd name="connsiteY0" fmla="*/ 0 h 13716"/>
              <a:gd name="connsiteX1" fmla="*/ 618935 w 3257550"/>
              <a:gd name="connsiteY1" fmla="*/ 0 h 13716"/>
              <a:gd name="connsiteX2" fmla="*/ 1172718 w 3257550"/>
              <a:gd name="connsiteY2" fmla="*/ 0 h 13716"/>
              <a:gd name="connsiteX3" fmla="*/ 1889379 w 3257550"/>
              <a:gd name="connsiteY3" fmla="*/ 0 h 13716"/>
              <a:gd name="connsiteX4" fmla="*/ 2508314 w 3257550"/>
              <a:gd name="connsiteY4" fmla="*/ 0 h 13716"/>
              <a:gd name="connsiteX5" fmla="*/ 3257550 w 3257550"/>
              <a:gd name="connsiteY5" fmla="*/ 0 h 13716"/>
              <a:gd name="connsiteX6" fmla="*/ 3257550 w 3257550"/>
              <a:gd name="connsiteY6" fmla="*/ 13716 h 13716"/>
              <a:gd name="connsiteX7" fmla="*/ 2606040 w 3257550"/>
              <a:gd name="connsiteY7" fmla="*/ 13716 h 13716"/>
              <a:gd name="connsiteX8" fmla="*/ 1889379 w 3257550"/>
              <a:gd name="connsiteY8" fmla="*/ 13716 h 13716"/>
              <a:gd name="connsiteX9" fmla="*/ 1335595 w 3257550"/>
              <a:gd name="connsiteY9" fmla="*/ 13716 h 13716"/>
              <a:gd name="connsiteX10" fmla="*/ 684085 w 3257550"/>
              <a:gd name="connsiteY10" fmla="*/ 13716 h 13716"/>
              <a:gd name="connsiteX11" fmla="*/ 0 w 3257550"/>
              <a:gd name="connsiteY11" fmla="*/ 13716 h 13716"/>
              <a:gd name="connsiteX12" fmla="*/ 0 w 3257550"/>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7550" h="13716" fill="none" extrusionOk="0">
                <a:moveTo>
                  <a:pt x="0" y="0"/>
                </a:moveTo>
                <a:cubicBezTo>
                  <a:pt x="238055" y="-23803"/>
                  <a:pt x="355510" y="-36061"/>
                  <a:pt x="618935" y="0"/>
                </a:cubicBezTo>
                <a:cubicBezTo>
                  <a:pt x="824013" y="-24241"/>
                  <a:pt x="1052378" y="-12230"/>
                  <a:pt x="1270445" y="0"/>
                </a:cubicBezTo>
                <a:cubicBezTo>
                  <a:pt x="1438732" y="12040"/>
                  <a:pt x="1770315" y="33841"/>
                  <a:pt x="1954530" y="0"/>
                </a:cubicBezTo>
                <a:cubicBezTo>
                  <a:pt x="2217655" y="9999"/>
                  <a:pt x="2448868" y="34235"/>
                  <a:pt x="2638616" y="0"/>
                </a:cubicBezTo>
                <a:cubicBezTo>
                  <a:pt x="2852657" y="-7225"/>
                  <a:pt x="3041821" y="26281"/>
                  <a:pt x="3257550" y="0"/>
                </a:cubicBezTo>
                <a:cubicBezTo>
                  <a:pt x="3257526" y="2719"/>
                  <a:pt x="3256828" y="10294"/>
                  <a:pt x="3257550" y="13716"/>
                </a:cubicBezTo>
                <a:cubicBezTo>
                  <a:pt x="2931967" y="26601"/>
                  <a:pt x="2704369" y="51258"/>
                  <a:pt x="2540889" y="13716"/>
                </a:cubicBezTo>
                <a:cubicBezTo>
                  <a:pt x="2357101" y="4751"/>
                  <a:pt x="2120732" y="-33757"/>
                  <a:pt x="1824228" y="13716"/>
                </a:cubicBezTo>
                <a:cubicBezTo>
                  <a:pt x="1528480" y="25465"/>
                  <a:pt x="1473939" y="29356"/>
                  <a:pt x="1172718" y="13716"/>
                </a:cubicBezTo>
                <a:cubicBezTo>
                  <a:pt x="874496" y="33606"/>
                  <a:pt x="461132" y="99226"/>
                  <a:pt x="0" y="13716"/>
                </a:cubicBezTo>
                <a:cubicBezTo>
                  <a:pt x="-388" y="8561"/>
                  <a:pt x="979" y="5441"/>
                  <a:pt x="0" y="0"/>
                </a:cubicBezTo>
                <a:close/>
              </a:path>
              <a:path w="3257550" h="13716" stroke="0" extrusionOk="0">
                <a:moveTo>
                  <a:pt x="0" y="0"/>
                </a:moveTo>
                <a:cubicBezTo>
                  <a:pt x="277703" y="1668"/>
                  <a:pt x="451855" y="-17860"/>
                  <a:pt x="618935" y="0"/>
                </a:cubicBezTo>
                <a:cubicBezTo>
                  <a:pt x="791286" y="25748"/>
                  <a:pt x="979821" y="22209"/>
                  <a:pt x="1172718" y="0"/>
                </a:cubicBezTo>
                <a:cubicBezTo>
                  <a:pt x="1355430" y="-21075"/>
                  <a:pt x="1706226" y="-126"/>
                  <a:pt x="1889379" y="0"/>
                </a:cubicBezTo>
                <a:cubicBezTo>
                  <a:pt x="2118559" y="-40586"/>
                  <a:pt x="2357830" y="5386"/>
                  <a:pt x="2508314" y="0"/>
                </a:cubicBezTo>
                <a:cubicBezTo>
                  <a:pt x="2671404" y="-45581"/>
                  <a:pt x="2885384" y="-11314"/>
                  <a:pt x="3257550" y="0"/>
                </a:cubicBezTo>
                <a:cubicBezTo>
                  <a:pt x="3257120" y="2932"/>
                  <a:pt x="3257688" y="8660"/>
                  <a:pt x="3257550" y="13716"/>
                </a:cubicBezTo>
                <a:cubicBezTo>
                  <a:pt x="2997361" y="29972"/>
                  <a:pt x="2795683" y="20602"/>
                  <a:pt x="2606040" y="13716"/>
                </a:cubicBezTo>
                <a:cubicBezTo>
                  <a:pt x="2407763" y="-38739"/>
                  <a:pt x="2223219" y="14425"/>
                  <a:pt x="1889379" y="13716"/>
                </a:cubicBezTo>
                <a:cubicBezTo>
                  <a:pt x="1628024" y="26442"/>
                  <a:pt x="1465696" y="32359"/>
                  <a:pt x="1335595" y="13716"/>
                </a:cubicBezTo>
                <a:cubicBezTo>
                  <a:pt x="1230392" y="42910"/>
                  <a:pt x="908325" y="53370"/>
                  <a:pt x="684085" y="13716"/>
                </a:cubicBezTo>
                <a:cubicBezTo>
                  <a:pt x="472226" y="-20513"/>
                  <a:pt x="192171" y="19594"/>
                  <a:pt x="0" y="13716"/>
                </a:cubicBezTo>
                <a:cubicBezTo>
                  <a:pt x="1224" y="10118"/>
                  <a:pt x="819" y="5168"/>
                  <a:pt x="0" y="0"/>
                </a:cubicBezTo>
                <a:close/>
              </a:path>
              <a:path w="3257550" h="13716" fill="none" stroke="0" extrusionOk="0">
                <a:moveTo>
                  <a:pt x="0" y="0"/>
                </a:moveTo>
                <a:cubicBezTo>
                  <a:pt x="217632" y="-7628"/>
                  <a:pt x="374307" y="-12308"/>
                  <a:pt x="618935" y="0"/>
                </a:cubicBezTo>
                <a:cubicBezTo>
                  <a:pt x="891975" y="30966"/>
                  <a:pt x="1043951" y="167"/>
                  <a:pt x="1270445" y="0"/>
                </a:cubicBezTo>
                <a:cubicBezTo>
                  <a:pt x="1543425" y="17587"/>
                  <a:pt x="1660915" y="28016"/>
                  <a:pt x="1954530" y="0"/>
                </a:cubicBezTo>
                <a:cubicBezTo>
                  <a:pt x="2235868" y="27323"/>
                  <a:pt x="2443402" y="-1099"/>
                  <a:pt x="2638616" y="0"/>
                </a:cubicBezTo>
                <a:cubicBezTo>
                  <a:pt x="2834174" y="-62503"/>
                  <a:pt x="3032409" y="-30138"/>
                  <a:pt x="3257550" y="0"/>
                </a:cubicBezTo>
                <a:cubicBezTo>
                  <a:pt x="3257119" y="2909"/>
                  <a:pt x="3256353" y="10655"/>
                  <a:pt x="3257550" y="13716"/>
                </a:cubicBezTo>
                <a:cubicBezTo>
                  <a:pt x="2973462" y="28547"/>
                  <a:pt x="2681333" y="63467"/>
                  <a:pt x="2540889" y="13716"/>
                </a:cubicBezTo>
                <a:cubicBezTo>
                  <a:pt x="2362098" y="-35740"/>
                  <a:pt x="2123314" y="62386"/>
                  <a:pt x="1824228" y="13716"/>
                </a:cubicBezTo>
                <a:cubicBezTo>
                  <a:pt x="1517972" y="24861"/>
                  <a:pt x="1466904" y="7252"/>
                  <a:pt x="1172718" y="13716"/>
                </a:cubicBezTo>
                <a:cubicBezTo>
                  <a:pt x="886213" y="17991"/>
                  <a:pt x="526598" y="-5734"/>
                  <a:pt x="0" y="13716"/>
                </a:cubicBezTo>
                <a:cubicBezTo>
                  <a:pt x="531" y="9092"/>
                  <a:pt x="217" y="521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257550"/>
                      <a:gd name="connsiteY0" fmla="*/ 0 h 13716"/>
                      <a:gd name="connsiteX1" fmla="*/ 618935 w 3257550"/>
                      <a:gd name="connsiteY1" fmla="*/ 0 h 13716"/>
                      <a:gd name="connsiteX2" fmla="*/ 1270445 w 3257550"/>
                      <a:gd name="connsiteY2" fmla="*/ 0 h 13716"/>
                      <a:gd name="connsiteX3" fmla="*/ 1954530 w 3257550"/>
                      <a:gd name="connsiteY3" fmla="*/ 0 h 13716"/>
                      <a:gd name="connsiteX4" fmla="*/ 2638616 w 3257550"/>
                      <a:gd name="connsiteY4" fmla="*/ 0 h 13716"/>
                      <a:gd name="connsiteX5" fmla="*/ 3257550 w 3257550"/>
                      <a:gd name="connsiteY5" fmla="*/ 0 h 13716"/>
                      <a:gd name="connsiteX6" fmla="*/ 3257550 w 3257550"/>
                      <a:gd name="connsiteY6" fmla="*/ 13716 h 13716"/>
                      <a:gd name="connsiteX7" fmla="*/ 2540889 w 3257550"/>
                      <a:gd name="connsiteY7" fmla="*/ 13716 h 13716"/>
                      <a:gd name="connsiteX8" fmla="*/ 1824228 w 3257550"/>
                      <a:gd name="connsiteY8" fmla="*/ 13716 h 13716"/>
                      <a:gd name="connsiteX9" fmla="*/ 1172718 w 3257550"/>
                      <a:gd name="connsiteY9" fmla="*/ 13716 h 13716"/>
                      <a:gd name="connsiteX10" fmla="*/ 0 w 3257550"/>
                      <a:gd name="connsiteY10" fmla="*/ 13716 h 13716"/>
                      <a:gd name="connsiteX11" fmla="*/ 0 w 3257550"/>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550" h="13716" fill="none" extrusionOk="0">
                        <a:moveTo>
                          <a:pt x="0" y="0"/>
                        </a:moveTo>
                        <a:cubicBezTo>
                          <a:pt x="222571" y="-4581"/>
                          <a:pt x="395946" y="-20429"/>
                          <a:pt x="618935" y="0"/>
                        </a:cubicBezTo>
                        <a:cubicBezTo>
                          <a:pt x="841925" y="20429"/>
                          <a:pt x="1064831" y="-497"/>
                          <a:pt x="1270445" y="0"/>
                        </a:cubicBezTo>
                        <a:cubicBezTo>
                          <a:pt x="1476059" y="497"/>
                          <a:pt x="1673547" y="428"/>
                          <a:pt x="1954530" y="0"/>
                        </a:cubicBezTo>
                        <a:cubicBezTo>
                          <a:pt x="2235513" y="-428"/>
                          <a:pt x="2452407" y="27906"/>
                          <a:pt x="2638616" y="0"/>
                        </a:cubicBezTo>
                        <a:cubicBezTo>
                          <a:pt x="2824825" y="-27906"/>
                          <a:pt x="3043878" y="-22618"/>
                          <a:pt x="3257550" y="0"/>
                        </a:cubicBezTo>
                        <a:cubicBezTo>
                          <a:pt x="3257070" y="2989"/>
                          <a:pt x="3256909" y="10166"/>
                          <a:pt x="3257550" y="13716"/>
                        </a:cubicBezTo>
                        <a:cubicBezTo>
                          <a:pt x="2955505" y="25346"/>
                          <a:pt x="2697243" y="37148"/>
                          <a:pt x="2540889" y="13716"/>
                        </a:cubicBezTo>
                        <a:cubicBezTo>
                          <a:pt x="2384535" y="-9716"/>
                          <a:pt x="2114539" y="1659"/>
                          <a:pt x="1824228" y="13716"/>
                        </a:cubicBezTo>
                        <a:cubicBezTo>
                          <a:pt x="1533917" y="25773"/>
                          <a:pt x="1462450" y="19465"/>
                          <a:pt x="1172718" y="13716"/>
                        </a:cubicBezTo>
                        <a:cubicBezTo>
                          <a:pt x="882986" y="7968"/>
                          <a:pt x="500637" y="19920"/>
                          <a:pt x="0" y="13716"/>
                        </a:cubicBezTo>
                        <a:cubicBezTo>
                          <a:pt x="182" y="9317"/>
                          <a:pt x="482" y="5285"/>
                          <a:pt x="0" y="0"/>
                        </a:cubicBezTo>
                        <a:close/>
                      </a:path>
                      <a:path w="3257550" h="13716" stroke="0" extrusionOk="0">
                        <a:moveTo>
                          <a:pt x="0" y="0"/>
                        </a:moveTo>
                        <a:cubicBezTo>
                          <a:pt x="278434" y="16845"/>
                          <a:pt x="441207" y="-24568"/>
                          <a:pt x="618935" y="0"/>
                        </a:cubicBezTo>
                        <a:cubicBezTo>
                          <a:pt x="796663" y="24568"/>
                          <a:pt x="985120" y="5689"/>
                          <a:pt x="1172718" y="0"/>
                        </a:cubicBezTo>
                        <a:cubicBezTo>
                          <a:pt x="1360316" y="-5689"/>
                          <a:pt x="1666432" y="29765"/>
                          <a:pt x="1889379" y="0"/>
                        </a:cubicBezTo>
                        <a:cubicBezTo>
                          <a:pt x="2112326" y="-29765"/>
                          <a:pt x="2378171" y="13184"/>
                          <a:pt x="2508314" y="0"/>
                        </a:cubicBezTo>
                        <a:cubicBezTo>
                          <a:pt x="2638457" y="-13184"/>
                          <a:pt x="2897393" y="-18048"/>
                          <a:pt x="3257550" y="0"/>
                        </a:cubicBezTo>
                        <a:cubicBezTo>
                          <a:pt x="3257058" y="2764"/>
                          <a:pt x="3257248" y="8747"/>
                          <a:pt x="3257550" y="13716"/>
                        </a:cubicBezTo>
                        <a:cubicBezTo>
                          <a:pt x="3005417" y="-174"/>
                          <a:pt x="2789824" y="18921"/>
                          <a:pt x="2606040" y="13716"/>
                        </a:cubicBezTo>
                        <a:cubicBezTo>
                          <a:pt x="2422256" y="8512"/>
                          <a:pt x="2161816" y="12473"/>
                          <a:pt x="1889379" y="13716"/>
                        </a:cubicBezTo>
                        <a:cubicBezTo>
                          <a:pt x="1616942" y="14959"/>
                          <a:pt x="1456938" y="23973"/>
                          <a:pt x="1335595" y="13716"/>
                        </a:cubicBezTo>
                        <a:cubicBezTo>
                          <a:pt x="1214252" y="3459"/>
                          <a:pt x="876335" y="21723"/>
                          <a:pt x="684085" y="13716"/>
                        </a:cubicBezTo>
                        <a:cubicBezTo>
                          <a:pt x="491835" y="5710"/>
                          <a:pt x="213058" y="-1140"/>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80060" y="246889"/>
            <a:ext cx="5170932" cy="940672"/>
          </a:xfrm>
          <a:prstGeom prst="rect">
            <a:avLst/>
          </a:prstGeom>
        </p:spPr>
        <p:txBody>
          <a:bodyPr vert="horz" lIns="0" tIns="15241" rIns="0" bIns="0" rtlCol="0" anchor="b">
            <a:noAutofit/>
          </a:bodyPr>
          <a:lstStyle/>
          <a:p>
            <a:pPr marL="12701">
              <a:spcBef>
                <a:spcPts val="119"/>
              </a:spcBef>
            </a:pPr>
            <a:r>
              <a:rPr lang="en-US" sz="3200" dirty="0"/>
              <a:t>Material</a:t>
            </a:r>
            <a:r>
              <a:rPr lang="en-US" sz="3200" spc="-9" dirty="0"/>
              <a:t> </a:t>
            </a:r>
            <a:r>
              <a:rPr lang="en-US" sz="3200" dirty="0"/>
              <a:t>Properties</a:t>
            </a:r>
            <a:r>
              <a:rPr lang="en-US" sz="3200" spc="-5" dirty="0"/>
              <a:t> </a:t>
            </a:r>
            <a:r>
              <a:rPr lang="en-US" sz="3200" dirty="0"/>
              <a:t>–</a:t>
            </a:r>
            <a:r>
              <a:rPr lang="en-US" sz="3200" spc="-9" dirty="0"/>
              <a:t> Surface</a:t>
            </a:r>
          </a:p>
        </p:txBody>
      </p:sp>
      <p:sp>
        <p:nvSpPr>
          <p:cNvPr id="5" name="object 5"/>
          <p:cNvSpPr txBox="1">
            <a:spLocks noGrp="1"/>
          </p:cNvSpPr>
          <p:nvPr>
            <p:ph type="body" idx="1"/>
          </p:nvPr>
        </p:nvSpPr>
        <p:spPr>
          <a:xfrm>
            <a:off x="480060" y="1434449"/>
            <a:ext cx="5234940" cy="3462161"/>
          </a:xfrm>
          <a:prstGeom prst="rect">
            <a:avLst/>
          </a:prstGeom>
        </p:spPr>
        <p:txBody>
          <a:bodyPr vert="horz" lIns="0" tIns="12700" rIns="0" bIns="0" rtlCol="0">
            <a:noAutofit/>
          </a:bodyPr>
          <a:lstStyle/>
          <a:p>
            <a:pPr marL="206384" marR="522630" indent="-194319">
              <a:lnSpc>
                <a:spcPct val="90000"/>
              </a:lnSpc>
              <a:spcBef>
                <a:spcPts val="101"/>
              </a:spcBef>
              <a:buChar char="●"/>
              <a:tabLst>
                <a:tab pos="207656" algn="l"/>
              </a:tabLst>
            </a:pPr>
            <a:r>
              <a:rPr lang="en-US" sz="1450" b="1" i="1" dirty="0">
                <a:solidFill>
                  <a:schemeClr val="tx1"/>
                </a:solidFill>
                <a:latin typeface="+mn-lt"/>
                <a:cs typeface="Arial"/>
              </a:rPr>
              <a:t>Surface</a:t>
            </a:r>
            <a:r>
              <a:rPr lang="en-US" sz="1450" b="1" i="1" spc="-20" dirty="0">
                <a:solidFill>
                  <a:schemeClr val="tx1"/>
                </a:solidFill>
                <a:latin typeface="+mn-lt"/>
              </a:rPr>
              <a:t> </a:t>
            </a:r>
            <a:r>
              <a:rPr lang="en-US" sz="1450" b="1" i="1" dirty="0">
                <a:solidFill>
                  <a:schemeClr val="tx1"/>
                </a:solidFill>
                <a:latin typeface="+mn-lt"/>
                <a:cs typeface="Arial"/>
              </a:rPr>
              <a:t>Properties:</a:t>
            </a:r>
            <a:r>
              <a:rPr lang="en-US" sz="1450" b="1" i="1" spc="-15" dirty="0">
                <a:solidFill>
                  <a:schemeClr val="tx1"/>
                </a:solidFill>
                <a:latin typeface="+mn-lt"/>
              </a:rPr>
              <a:t> </a:t>
            </a:r>
            <a:r>
              <a:rPr lang="en-US" sz="1450" dirty="0">
                <a:solidFill>
                  <a:schemeClr val="tx1"/>
                </a:solidFill>
                <a:latin typeface="+mn-lt"/>
              </a:rPr>
              <a:t>special</a:t>
            </a:r>
            <a:r>
              <a:rPr lang="en-US" sz="1450" spc="-15" dirty="0">
                <a:solidFill>
                  <a:schemeClr val="tx1"/>
                </a:solidFill>
                <a:latin typeface="+mn-lt"/>
              </a:rPr>
              <a:t> </a:t>
            </a:r>
            <a:r>
              <a:rPr lang="en-US" sz="1450" dirty="0">
                <a:solidFill>
                  <a:schemeClr val="tx1"/>
                </a:solidFill>
                <a:latin typeface="+mn-lt"/>
              </a:rPr>
              <a:t>properties</a:t>
            </a:r>
            <a:r>
              <a:rPr lang="en-US" sz="1450" spc="-20" dirty="0">
                <a:solidFill>
                  <a:schemeClr val="tx1"/>
                </a:solidFill>
                <a:latin typeface="+mn-lt"/>
              </a:rPr>
              <a:t> </a:t>
            </a:r>
            <a:r>
              <a:rPr lang="en-US" sz="1450" dirty="0">
                <a:solidFill>
                  <a:schemeClr val="tx1"/>
                </a:solidFill>
                <a:latin typeface="+mn-lt"/>
              </a:rPr>
              <a:t>that</a:t>
            </a:r>
            <a:r>
              <a:rPr lang="en-US" sz="1450" spc="-20" dirty="0">
                <a:solidFill>
                  <a:schemeClr val="tx1"/>
                </a:solidFill>
                <a:latin typeface="+mn-lt"/>
              </a:rPr>
              <a:t> </a:t>
            </a:r>
            <a:r>
              <a:rPr lang="en-US" sz="1450" dirty="0">
                <a:solidFill>
                  <a:schemeClr val="tx1"/>
                </a:solidFill>
                <a:latin typeface="+mn-lt"/>
              </a:rPr>
              <a:t>exist</a:t>
            </a:r>
            <a:r>
              <a:rPr lang="en-US" sz="1450" spc="-15" dirty="0">
                <a:solidFill>
                  <a:schemeClr val="tx1"/>
                </a:solidFill>
                <a:latin typeface="+mn-lt"/>
              </a:rPr>
              <a:t> </a:t>
            </a:r>
            <a:r>
              <a:rPr lang="en-US" sz="1450" dirty="0">
                <a:solidFill>
                  <a:schemeClr val="tx1"/>
                </a:solidFill>
                <a:latin typeface="+mn-lt"/>
              </a:rPr>
              <a:t>only</a:t>
            </a:r>
            <a:r>
              <a:rPr lang="en-US" sz="1450" spc="-20" dirty="0">
                <a:solidFill>
                  <a:schemeClr val="tx1"/>
                </a:solidFill>
                <a:latin typeface="+mn-lt"/>
              </a:rPr>
              <a:t> </a:t>
            </a:r>
            <a:r>
              <a:rPr lang="en-US" sz="1450" dirty="0">
                <a:solidFill>
                  <a:schemeClr val="tx1"/>
                </a:solidFill>
                <a:latin typeface="+mn-lt"/>
              </a:rPr>
              <a:t>at</a:t>
            </a:r>
            <a:r>
              <a:rPr lang="en-US" sz="1450" spc="-20" dirty="0">
                <a:solidFill>
                  <a:schemeClr val="tx1"/>
                </a:solidFill>
                <a:latin typeface="+mn-lt"/>
              </a:rPr>
              <a:t> </a:t>
            </a:r>
            <a:r>
              <a:rPr lang="en-US" sz="1450" dirty="0">
                <a:solidFill>
                  <a:schemeClr val="tx1"/>
                </a:solidFill>
                <a:latin typeface="+mn-lt"/>
              </a:rPr>
              <a:t>the</a:t>
            </a:r>
            <a:r>
              <a:rPr lang="en-US" sz="1450" spc="-15" dirty="0">
                <a:solidFill>
                  <a:schemeClr val="tx1"/>
                </a:solidFill>
                <a:latin typeface="+mn-lt"/>
              </a:rPr>
              <a:t> </a:t>
            </a:r>
            <a:r>
              <a:rPr lang="en-US" sz="1450" dirty="0">
                <a:solidFill>
                  <a:schemeClr val="tx1"/>
                </a:solidFill>
                <a:latin typeface="+mn-lt"/>
              </a:rPr>
              <a:t>surface</a:t>
            </a:r>
            <a:r>
              <a:rPr lang="en-US" sz="1450" spc="-20" dirty="0">
                <a:solidFill>
                  <a:schemeClr val="tx1"/>
                </a:solidFill>
                <a:latin typeface="+mn-lt"/>
              </a:rPr>
              <a:t> </a:t>
            </a:r>
            <a:r>
              <a:rPr lang="en-US" sz="1450" dirty="0">
                <a:solidFill>
                  <a:schemeClr val="tx1"/>
                </a:solidFill>
                <a:latin typeface="+mn-lt"/>
              </a:rPr>
              <a:t>of</a:t>
            </a:r>
            <a:r>
              <a:rPr lang="en-US" sz="1450" spc="-15" dirty="0">
                <a:solidFill>
                  <a:schemeClr val="tx1"/>
                </a:solidFill>
                <a:latin typeface="+mn-lt"/>
              </a:rPr>
              <a:t> </a:t>
            </a:r>
            <a:r>
              <a:rPr lang="en-US" sz="1450" spc="-49" dirty="0">
                <a:solidFill>
                  <a:schemeClr val="tx1"/>
                </a:solidFill>
                <a:latin typeface="+mn-lt"/>
              </a:rPr>
              <a:t>a </a:t>
            </a:r>
            <a:r>
              <a:rPr lang="en-US" sz="1450" spc="-9" dirty="0">
                <a:solidFill>
                  <a:schemeClr val="tx1"/>
                </a:solidFill>
                <a:latin typeface="+mn-lt"/>
              </a:rPr>
              <a:t>material</a:t>
            </a:r>
          </a:p>
          <a:p>
            <a:pPr marL="664241" lvl="1" indent="-163838">
              <a:lnSpc>
                <a:spcPct val="90000"/>
              </a:lnSpc>
              <a:spcBef>
                <a:spcPts val="125"/>
              </a:spcBef>
              <a:buChar char="○"/>
              <a:tabLst>
                <a:tab pos="664241" algn="l"/>
              </a:tabLst>
            </a:pPr>
            <a:r>
              <a:rPr lang="en-US" sz="1450" b="1" i="1" dirty="0">
                <a:solidFill>
                  <a:schemeClr val="tx1"/>
                </a:solidFill>
                <a:cs typeface="Arial"/>
              </a:rPr>
              <a:t>Adsorption</a:t>
            </a:r>
            <a:r>
              <a:rPr lang="en-US" sz="1450" i="1" dirty="0">
                <a:solidFill>
                  <a:schemeClr val="tx1"/>
                </a:solidFill>
                <a:cs typeface="Arial"/>
              </a:rPr>
              <a:t>:</a:t>
            </a:r>
            <a:r>
              <a:rPr lang="en-US" sz="1450" i="1" spc="-26" dirty="0">
                <a:solidFill>
                  <a:schemeClr val="tx1"/>
                </a:solidFill>
                <a:cs typeface="Arial"/>
              </a:rPr>
              <a:t> </a:t>
            </a:r>
            <a:r>
              <a:rPr lang="en-US" sz="1450" dirty="0">
                <a:solidFill>
                  <a:schemeClr val="tx1"/>
                </a:solidFill>
                <a:cs typeface="Arial"/>
              </a:rPr>
              <a:t>ability</a:t>
            </a:r>
            <a:r>
              <a:rPr lang="en-US" sz="1450" spc="-15" dirty="0">
                <a:solidFill>
                  <a:schemeClr val="tx1"/>
                </a:solidFill>
                <a:cs typeface="Arial"/>
              </a:rPr>
              <a:t> </a:t>
            </a:r>
            <a:r>
              <a:rPr lang="en-US" sz="1450" dirty="0">
                <a:solidFill>
                  <a:schemeClr val="tx1"/>
                </a:solidFill>
                <a:cs typeface="Arial"/>
              </a:rPr>
              <a:t>of</a:t>
            </a:r>
            <a:r>
              <a:rPr lang="en-US" sz="1450" spc="-15" dirty="0">
                <a:solidFill>
                  <a:schemeClr val="tx1"/>
                </a:solidFill>
                <a:cs typeface="Arial"/>
              </a:rPr>
              <a:t> </a:t>
            </a:r>
            <a:r>
              <a:rPr lang="en-US" sz="1450" dirty="0">
                <a:solidFill>
                  <a:schemeClr val="tx1"/>
                </a:solidFill>
                <a:cs typeface="Arial"/>
              </a:rPr>
              <a:t>molecules</a:t>
            </a:r>
            <a:r>
              <a:rPr lang="en-US" sz="1450" spc="-15" dirty="0">
                <a:solidFill>
                  <a:schemeClr val="tx1"/>
                </a:solidFill>
                <a:cs typeface="Arial"/>
              </a:rPr>
              <a:t> </a:t>
            </a:r>
            <a:r>
              <a:rPr lang="en-US" sz="1450" dirty="0">
                <a:solidFill>
                  <a:schemeClr val="tx1"/>
                </a:solidFill>
                <a:cs typeface="Arial"/>
              </a:rPr>
              <a:t>to</a:t>
            </a:r>
            <a:r>
              <a:rPr lang="en-US" sz="1450" spc="-15" dirty="0">
                <a:solidFill>
                  <a:schemeClr val="tx1"/>
                </a:solidFill>
                <a:cs typeface="Arial"/>
              </a:rPr>
              <a:t> </a:t>
            </a:r>
            <a:r>
              <a:rPr lang="en-US" sz="1450" dirty="0">
                <a:solidFill>
                  <a:schemeClr val="tx1"/>
                </a:solidFill>
                <a:cs typeface="Arial"/>
              </a:rPr>
              <a:t>stick</a:t>
            </a:r>
            <a:r>
              <a:rPr lang="en-US" sz="1450" spc="-9" dirty="0">
                <a:solidFill>
                  <a:schemeClr val="tx1"/>
                </a:solidFill>
                <a:cs typeface="Arial"/>
              </a:rPr>
              <a:t> </a:t>
            </a:r>
            <a:r>
              <a:rPr lang="en-US" sz="1450" dirty="0">
                <a:solidFill>
                  <a:schemeClr val="tx1"/>
                </a:solidFill>
                <a:cs typeface="Arial"/>
              </a:rPr>
              <a:t>to</a:t>
            </a:r>
            <a:r>
              <a:rPr lang="en-US" sz="1450" spc="-15" dirty="0">
                <a:solidFill>
                  <a:schemeClr val="tx1"/>
                </a:solidFill>
                <a:cs typeface="Arial"/>
              </a:rPr>
              <a:t> </a:t>
            </a:r>
            <a:r>
              <a:rPr lang="en-US" sz="1450" dirty="0">
                <a:solidFill>
                  <a:schemeClr val="tx1"/>
                </a:solidFill>
                <a:cs typeface="Arial"/>
              </a:rPr>
              <a:t>the</a:t>
            </a:r>
            <a:r>
              <a:rPr lang="en-US" sz="1450" spc="-15" dirty="0">
                <a:solidFill>
                  <a:schemeClr val="tx1"/>
                </a:solidFill>
                <a:cs typeface="Arial"/>
              </a:rPr>
              <a:t> </a:t>
            </a:r>
            <a:r>
              <a:rPr lang="en-US" sz="1450" dirty="0">
                <a:solidFill>
                  <a:schemeClr val="tx1"/>
                </a:solidFill>
                <a:cs typeface="Arial"/>
              </a:rPr>
              <a:t>surface</a:t>
            </a:r>
            <a:r>
              <a:rPr lang="en-US" sz="1450" spc="-15" dirty="0">
                <a:solidFill>
                  <a:schemeClr val="tx1"/>
                </a:solidFill>
                <a:cs typeface="Arial"/>
              </a:rPr>
              <a:t> </a:t>
            </a:r>
            <a:r>
              <a:rPr lang="en-US" sz="1450" dirty="0">
                <a:solidFill>
                  <a:schemeClr val="tx1"/>
                </a:solidFill>
                <a:cs typeface="Arial"/>
              </a:rPr>
              <a:t>of</a:t>
            </a:r>
            <a:r>
              <a:rPr lang="en-US" sz="1450" spc="-15" dirty="0">
                <a:solidFill>
                  <a:schemeClr val="tx1"/>
                </a:solidFill>
                <a:cs typeface="Arial"/>
              </a:rPr>
              <a:t> </a:t>
            </a:r>
            <a:r>
              <a:rPr lang="en-US" sz="1450" dirty="0">
                <a:solidFill>
                  <a:schemeClr val="tx1"/>
                </a:solidFill>
                <a:cs typeface="Arial"/>
              </a:rPr>
              <a:t>a</a:t>
            </a:r>
            <a:r>
              <a:rPr lang="en-US" sz="1450" spc="-9" dirty="0">
                <a:solidFill>
                  <a:schemeClr val="tx1"/>
                </a:solidFill>
                <a:cs typeface="Arial"/>
              </a:rPr>
              <a:t> material</a:t>
            </a:r>
            <a:endParaRPr lang="en-US" sz="1450" dirty="0">
              <a:solidFill>
                <a:schemeClr val="tx1"/>
              </a:solidFill>
              <a:cs typeface="Arial"/>
            </a:endParaRPr>
          </a:p>
          <a:p>
            <a:pPr marL="1122099" lvl="2" indent="-335930">
              <a:lnSpc>
                <a:spcPct val="90000"/>
              </a:lnSpc>
              <a:spcBef>
                <a:spcPts val="81"/>
              </a:spcBef>
              <a:buChar char="■"/>
              <a:tabLst>
                <a:tab pos="1122099" algn="l"/>
              </a:tabLst>
            </a:pPr>
            <a:r>
              <a:rPr lang="en-US" sz="1450" dirty="0">
                <a:solidFill>
                  <a:schemeClr val="tx1"/>
                </a:solidFill>
                <a:cs typeface="Arial"/>
              </a:rPr>
              <a:t>Proteins</a:t>
            </a:r>
            <a:r>
              <a:rPr lang="en-US" sz="1450" spc="-29" dirty="0">
                <a:solidFill>
                  <a:schemeClr val="tx1"/>
                </a:solidFill>
                <a:cs typeface="Arial"/>
              </a:rPr>
              <a:t> </a:t>
            </a:r>
            <a:r>
              <a:rPr lang="en-US" sz="1450" dirty="0">
                <a:solidFill>
                  <a:schemeClr val="tx1"/>
                </a:solidFill>
                <a:cs typeface="Arial"/>
              </a:rPr>
              <a:t>attached</a:t>
            </a:r>
            <a:r>
              <a:rPr lang="en-US" sz="1450" spc="-20" dirty="0">
                <a:solidFill>
                  <a:schemeClr val="tx1"/>
                </a:solidFill>
                <a:cs typeface="Arial"/>
              </a:rPr>
              <a:t> </a:t>
            </a:r>
            <a:r>
              <a:rPr lang="en-US" sz="1450" dirty="0">
                <a:solidFill>
                  <a:schemeClr val="tx1"/>
                </a:solidFill>
                <a:cs typeface="Arial"/>
              </a:rPr>
              <a:t>to</a:t>
            </a:r>
            <a:r>
              <a:rPr lang="en-US" sz="1450" spc="-15" dirty="0">
                <a:solidFill>
                  <a:schemeClr val="tx1"/>
                </a:solidFill>
                <a:cs typeface="Arial"/>
              </a:rPr>
              <a:t> </a:t>
            </a:r>
            <a:r>
              <a:rPr lang="en-US" sz="1450" dirty="0">
                <a:solidFill>
                  <a:schemeClr val="tx1"/>
                </a:solidFill>
                <a:cs typeface="Arial"/>
              </a:rPr>
              <a:t>the</a:t>
            </a:r>
            <a:r>
              <a:rPr lang="en-US" sz="1450" spc="-20" dirty="0">
                <a:solidFill>
                  <a:schemeClr val="tx1"/>
                </a:solidFill>
                <a:cs typeface="Arial"/>
              </a:rPr>
              <a:t> </a:t>
            </a:r>
            <a:r>
              <a:rPr lang="en-US" sz="1450" dirty="0">
                <a:solidFill>
                  <a:schemeClr val="tx1"/>
                </a:solidFill>
                <a:cs typeface="Arial"/>
              </a:rPr>
              <a:t>material</a:t>
            </a:r>
            <a:r>
              <a:rPr lang="en-US" sz="1450" spc="-15" dirty="0">
                <a:solidFill>
                  <a:schemeClr val="tx1"/>
                </a:solidFill>
                <a:cs typeface="Arial"/>
              </a:rPr>
              <a:t> </a:t>
            </a:r>
            <a:r>
              <a:rPr lang="en-US" sz="1450" dirty="0">
                <a:solidFill>
                  <a:schemeClr val="tx1"/>
                </a:solidFill>
                <a:cs typeface="Arial"/>
              </a:rPr>
              <a:t>prior</a:t>
            </a:r>
            <a:r>
              <a:rPr lang="en-US" sz="1450" spc="-20" dirty="0">
                <a:solidFill>
                  <a:schemeClr val="tx1"/>
                </a:solidFill>
                <a:cs typeface="Arial"/>
              </a:rPr>
              <a:t> </a:t>
            </a:r>
            <a:r>
              <a:rPr lang="en-US" sz="1450" dirty="0">
                <a:solidFill>
                  <a:schemeClr val="tx1"/>
                </a:solidFill>
                <a:cs typeface="Arial"/>
              </a:rPr>
              <a:t>to</a:t>
            </a:r>
            <a:r>
              <a:rPr lang="en-US" sz="1450" spc="-15" dirty="0">
                <a:solidFill>
                  <a:schemeClr val="tx1"/>
                </a:solidFill>
                <a:cs typeface="Arial"/>
              </a:rPr>
              <a:t> </a:t>
            </a:r>
            <a:r>
              <a:rPr lang="en-US" sz="1450" spc="-9" dirty="0">
                <a:solidFill>
                  <a:schemeClr val="tx1"/>
                </a:solidFill>
                <a:cs typeface="Arial"/>
              </a:rPr>
              <a:t>implantation</a:t>
            </a:r>
            <a:endParaRPr lang="en-US" sz="1450" dirty="0">
              <a:solidFill>
                <a:schemeClr val="tx1"/>
              </a:solidFill>
              <a:cs typeface="Arial"/>
            </a:endParaRPr>
          </a:p>
          <a:p>
            <a:pPr marL="1122099" lvl="2" indent="-335930">
              <a:lnSpc>
                <a:spcPct val="90000"/>
              </a:lnSpc>
              <a:spcBef>
                <a:spcPts val="84"/>
              </a:spcBef>
              <a:buChar char="■"/>
              <a:tabLst>
                <a:tab pos="1122099" algn="l"/>
              </a:tabLst>
            </a:pPr>
            <a:r>
              <a:rPr lang="en-US" sz="1450" dirty="0">
                <a:solidFill>
                  <a:schemeClr val="tx1"/>
                </a:solidFill>
                <a:cs typeface="Arial"/>
              </a:rPr>
              <a:t>Surface</a:t>
            </a:r>
            <a:r>
              <a:rPr lang="en-US" sz="1450" spc="-29" dirty="0">
                <a:solidFill>
                  <a:schemeClr val="tx1"/>
                </a:solidFill>
                <a:cs typeface="Arial"/>
              </a:rPr>
              <a:t> </a:t>
            </a:r>
            <a:r>
              <a:rPr lang="en-US" sz="1450" dirty="0">
                <a:solidFill>
                  <a:schemeClr val="tx1"/>
                </a:solidFill>
                <a:cs typeface="Arial"/>
              </a:rPr>
              <a:t>coating</a:t>
            </a:r>
            <a:r>
              <a:rPr lang="en-US" sz="1450" spc="-20" dirty="0">
                <a:solidFill>
                  <a:schemeClr val="tx1"/>
                </a:solidFill>
                <a:cs typeface="Arial"/>
              </a:rPr>
              <a:t> </a:t>
            </a:r>
            <a:r>
              <a:rPr lang="en-US" sz="1450" dirty="0">
                <a:solidFill>
                  <a:schemeClr val="tx1"/>
                </a:solidFill>
                <a:cs typeface="Arial"/>
              </a:rPr>
              <a:t>allowing</a:t>
            </a:r>
            <a:r>
              <a:rPr lang="en-US" sz="1450" spc="-20" dirty="0">
                <a:solidFill>
                  <a:schemeClr val="tx1"/>
                </a:solidFill>
                <a:cs typeface="Arial"/>
              </a:rPr>
              <a:t> </a:t>
            </a:r>
            <a:r>
              <a:rPr lang="en-US" sz="1450" dirty="0">
                <a:solidFill>
                  <a:schemeClr val="tx1"/>
                </a:solidFill>
                <a:cs typeface="Arial"/>
              </a:rPr>
              <a:t>for</a:t>
            </a:r>
            <a:r>
              <a:rPr lang="en-US" sz="1450" spc="-20" dirty="0">
                <a:solidFill>
                  <a:schemeClr val="tx1"/>
                </a:solidFill>
                <a:cs typeface="Arial"/>
              </a:rPr>
              <a:t> </a:t>
            </a:r>
            <a:r>
              <a:rPr lang="en-US" sz="1450" dirty="0">
                <a:solidFill>
                  <a:schemeClr val="tx1"/>
                </a:solidFill>
                <a:cs typeface="Arial"/>
              </a:rPr>
              <a:t>proteins</a:t>
            </a:r>
            <a:r>
              <a:rPr lang="en-US" sz="1450" spc="-15" dirty="0">
                <a:solidFill>
                  <a:schemeClr val="tx1"/>
                </a:solidFill>
                <a:cs typeface="Arial"/>
              </a:rPr>
              <a:t> </a:t>
            </a:r>
            <a:r>
              <a:rPr lang="en-US" sz="1450" dirty="0">
                <a:solidFill>
                  <a:schemeClr val="tx1"/>
                </a:solidFill>
                <a:cs typeface="Arial"/>
              </a:rPr>
              <a:t>or</a:t>
            </a:r>
            <a:r>
              <a:rPr lang="en-US" sz="1450" spc="-20" dirty="0">
                <a:solidFill>
                  <a:schemeClr val="tx1"/>
                </a:solidFill>
                <a:cs typeface="Arial"/>
              </a:rPr>
              <a:t> </a:t>
            </a:r>
            <a:r>
              <a:rPr lang="en-US" sz="1450" dirty="0">
                <a:solidFill>
                  <a:schemeClr val="tx1"/>
                </a:solidFill>
                <a:cs typeface="Arial"/>
              </a:rPr>
              <a:t>cells</a:t>
            </a:r>
            <a:r>
              <a:rPr lang="en-US" sz="1450" spc="-20" dirty="0">
                <a:solidFill>
                  <a:schemeClr val="tx1"/>
                </a:solidFill>
                <a:cs typeface="Arial"/>
              </a:rPr>
              <a:t> </a:t>
            </a:r>
            <a:r>
              <a:rPr lang="en-US" sz="1450" dirty="0">
                <a:solidFill>
                  <a:schemeClr val="tx1"/>
                </a:solidFill>
                <a:cs typeface="Arial"/>
              </a:rPr>
              <a:t>to</a:t>
            </a:r>
            <a:r>
              <a:rPr lang="en-US" sz="1450" spc="-20" dirty="0">
                <a:solidFill>
                  <a:schemeClr val="tx1"/>
                </a:solidFill>
                <a:cs typeface="Arial"/>
              </a:rPr>
              <a:t> </a:t>
            </a:r>
            <a:r>
              <a:rPr lang="en-US" sz="1450" dirty="0">
                <a:solidFill>
                  <a:schemeClr val="tx1"/>
                </a:solidFill>
                <a:cs typeface="Arial"/>
              </a:rPr>
              <a:t>attach</a:t>
            </a:r>
            <a:r>
              <a:rPr lang="en-US" sz="1450" spc="-20" dirty="0">
                <a:solidFill>
                  <a:schemeClr val="tx1"/>
                </a:solidFill>
                <a:cs typeface="Arial"/>
              </a:rPr>
              <a:t> </a:t>
            </a:r>
            <a:r>
              <a:rPr lang="en-US" sz="1450" dirty="0">
                <a:solidFill>
                  <a:schemeClr val="tx1"/>
                </a:solidFill>
                <a:cs typeface="Arial"/>
              </a:rPr>
              <a:t>once</a:t>
            </a:r>
            <a:r>
              <a:rPr lang="en-US" sz="1450" spc="-15" dirty="0">
                <a:solidFill>
                  <a:schemeClr val="tx1"/>
                </a:solidFill>
                <a:cs typeface="Arial"/>
              </a:rPr>
              <a:t> </a:t>
            </a:r>
            <a:r>
              <a:rPr lang="en-US" sz="1450" spc="-9" dirty="0">
                <a:solidFill>
                  <a:schemeClr val="tx1"/>
                </a:solidFill>
                <a:cs typeface="Arial"/>
              </a:rPr>
              <a:t>implanted</a:t>
            </a:r>
            <a:endParaRPr lang="en-US" sz="1450" dirty="0">
              <a:solidFill>
                <a:schemeClr val="tx1"/>
              </a:solidFill>
              <a:cs typeface="Arial"/>
            </a:endParaRPr>
          </a:p>
          <a:p>
            <a:pPr marL="664241" lvl="1" indent="-163838">
              <a:lnSpc>
                <a:spcPct val="90000"/>
              </a:lnSpc>
              <a:spcBef>
                <a:spcPts val="84"/>
              </a:spcBef>
              <a:buFont typeface="Arial"/>
              <a:buChar char="○"/>
              <a:tabLst>
                <a:tab pos="664241" algn="l"/>
              </a:tabLst>
            </a:pPr>
            <a:r>
              <a:rPr lang="en-US" sz="1450" b="1" i="1" dirty="0">
                <a:solidFill>
                  <a:schemeClr val="tx1"/>
                </a:solidFill>
                <a:cs typeface="Arial"/>
              </a:rPr>
              <a:t>Hydrophobic:</a:t>
            </a:r>
            <a:r>
              <a:rPr lang="en-US" sz="1450" b="1" i="1" spc="-60" dirty="0">
                <a:solidFill>
                  <a:schemeClr val="tx1"/>
                </a:solidFill>
                <a:cs typeface="Arial"/>
              </a:rPr>
              <a:t> </a:t>
            </a:r>
            <a:r>
              <a:rPr lang="en-US" sz="1450" dirty="0">
                <a:solidFill>
                  <a:schemeClr val="tx1"/>
                </a:solidFill>
                <a:cs typeface="Arial"/>
              </a:rPr>
              <a:t>Water</a:t>
            </a:r>
            <a:r>
              <a:rPr lang="en-US" sz="1450" spc="-55" dirty="0">
                <a:solidFill>
                  <a:schemeClr val="tx1"/>
                </a:solidFill>
                <a:cs typeface="Arial"/>
              </a:rPr>
              <a:t> </a:t>
            </a:r>
            <a:r>
              <a:rPr lang="en-US" sz="1450" dirty="0">
                <a:solidFill>
                  <a:schemeClr val="tx1"/>
                </a:solidFill>
                <a:cs typeface="Arial"/>
              </a:rPr>
              <a:t>fearing/repelling</a:t>
            </a:r>
            <a:r>
              <a:rPr lang="en-US" sz="1450" spc="-55" dirty="0">
                <a:solidFill>
                  <a:schemeClr val="tx1"/>
                </a:solidFill>
                <a:cs typeface="Arial"/>
              </a:rPr>
              <a:t> </a:t>
            </a:r>
            <a:r>
              <a:rPr lang="en-US" sz="1450" spc="-9" dirty="0">
                <a:solidFill>
                  <a:schemeClr val="tx1"/>
                </a:solidFill>
                <a:cs typeface="Arial"/>
              </a:rPr>
              <a:t>surface</a:t>
            </a:r>
            <a:endParaRPr lang="en-US" sz="1450" dirty="0">
              <a:solidFill>
                <a:schemeClr val="tx1"/>
              </a:solidFill>
              <a:cs typeface="Arial"/>
            </a:endParaRPr>
          </a:p>
          <a:p>
            <a:pPr marL="664241" lvl="1" indent="-163838">
              <a:lnSpc>
                <a:spcPct val="90000"/>
              </a:lnSpc>
              <a:spcBef>
                <a:spcPts val="84"/>
              </a:spcBef>
              <a:buFont typeface="Arial"/>
              <a:buChar char="○"/>
              <a:tabLst>
                <a:tab pos="664241" algn="l"/>
              </a:tabLst>
            </a:pPr>
            <a:r>
              <a:rPr lang="en-US" sz="1450" b="1" i="1" dirty="0">
                <a:solidFill>
                  <a:schemeClr val="tx1"/>
                </a:solidFill>
                <a:cs typeface="Arial"/>
              </a:rPr>
              <a:t>Hydrophilic:</a:t>
            </a:r>
            <a:r>
              <a:rPr lang="en-US" sz="1450" b="1" i="1" spc="-40" dirty="0">
                <a:solidFill>
                  <a:schemeClr val="tx1"/>
                </a:solidFill>
                <a:cs typeface="Arial"/>
              </a:rPr>
              <a:t> </a:t>
            </a:r>
            <a:r>
              <a:rPr lang="en-US" sz="1450" dirty="0">
                <a:solidFill>
                  <a:schemeClr val="tx1"/>
                </a:solidFill>
                <a:cs typeface="Arial"/>
              </a:rPr>
              <a:t>Water</a:t>
            </a:r>
            <a:r>
              <a:rPr lang="en-US" sz="1450" spc="-35" dirty="0">
                <a:solidFill>
                  <a:schemeClr val="tx1"/>
                </a:solidFill>
                <a:cs typeface="Arial"/>
              </a:rPr>
              <a:t> </a:t>
            </a:r>
            <a:r>
              <a:rPr lang="en-US" sz="1450" dirty="0">
                <a:solidFill>
                  <a:schemeClr val="tx1"/>
                </a:solidFill>
                <a:cs typeface="Arial"/>
              </a:rPr>
              <a:t>loving</a:t>
            </a:r>
            <a:r>
              <a:rPr lang="en-US" sz="1450" spc="-35" dirty="0">
                <a:solidFill>
                  <a:schemeClr val="tx1"/>
                </a:solidFill>
                <a:cs typeface="Arial"/>
              </a:rPr>
              <a:t> </a:t>
            </a:r>
            <a:r>
              <a:rPr lang="en-US" sz="1450" spc="-9" dirty="0">
                <a:solidFill>
                  <a:schemeClr val="tx1"/>
                </a:solidFill>
                <a:cs typeface="Arial"/>
              </a:rPr>
              <a:t>surface</a:t>
            </a:r>
            <a:endParaRPr lang="en-US" sz="1450" dirty="0">
              <a:solidFill>
                <a:schemeClr val="tx1"/>
              </a:solidFill>
              <a:cs typeface="Arial"/>
            </a:endParaRPr>
          </a:p>
          <a:p>
            <a:pPr marL="663607" marR="267983" lvl="1" indent="-163838">
              <a:lnSpc>
                <a:spcPct val="90000"/>
              </a:lnSpc>
              <a:buChar char="○"/>
              <a:tabLst>
                <a:tab pos="664877" algn="l"/>
              </a:tabLst>
            </a:pPr>
            <a:r>
              <a:rPr lang="en-US" sz="1450" b="1" i="1" dirty="0">
                <a:solidFill>
                  <a:schemeClr val="tx1"/>
                </a:solidFill>
                <a:cs typeface="Arial"/>
              </a:rPr>
              <a:t>Surface</a:t>
            </a:r>
            <a:r>
              <a:rPr lang="en-US" sz="1450" b="1" i="1" spc="-29" dirty="0">
                <a:solidFill>
                  <a:schemeClr val="tx1"/>
                </a:solidFill>
                <a:cs typeface="Arial"/>
              </a:rPr>
              <a:t> </a:t>
            </a:r>
            <a:r>
              <a:rPr lang="en-US" sz="1450" b="1" i="1" dirty="0">
                <a:solidFill>
                  <a:schemeClr val="tx1"/>
                </a:solidFill>
                <a:cs typeface="Arial"/>
              </a:rPr>
              <a:t>Roughness:</a:t>
            </a:r>
            <a:r>
              <a:rPr lang="en-US" sz="1450" b="1" i="1" spc="-20" dirty="0">
                <a:solidFill>
                  <a:schemeClr val="tx1"/>
                </a:solidFill>
                <a:cs typeface="Arial"/>
              </a:rPr>
              <a:t> </a:t>
            </a:r>
            <a:r>
              <a:rPr lang="en-US" sz="1450" dirty="0">
                <a:solidFill>
                  <a:schemeClr val="tx1"/>
                </a:solidFill>
                <a:cs typeface="Arial"/>
              </a:rPr>
              <a:t>Smoothness</a:t>
            </a:r>
            <a:r>
              <a:rPr lang="en-US" sz="1450" spc="-15" dirty="0">
                <a:solidFill>
                  <a:schemeClr val="tx1"/>
                </a:solidFill>
                <a:cs typeface="Arial"/>
              </a:rPr>
              <a:t> </a:t>
            </a:r>
            <a:r>
              <a:rPr lang="en-US" sz="1450" dirty="0">
                <a:solidFill>
                  <a:schemeClr val="tx1"/>
                </a:solidFill>
                <a:cs typeface="Arial"/>
              </a:rPr>
              <a:t>or</a:t>
            </a:r>
            <a:r>
              <a:rPr lang="en-US" sz="1450" spc="-15" dirty="0">
                <a:solidFill>
                  <a:schemeClr val="tx1"/>
                </a:solidFill>
                <a:cs typeface="Arial"/>
              </a:rPr>
              <a:t> </a:t>
            </a:r>
            <a:r>
              <a:rPr lang="en-US" sz="1450" dirty="0">
                <a:solidFill>
                  <a:schemeClr val="tx1"/>
                </a:solidFill>
                <a:cs typeface="Arial"/>
              </a:rPr>
              <a:t>roughness</a:t>
            </a:r>
            <a:r>
              <a:rPr lang="en-US" sz="1450" spc="-15" dirty="0">
                <a:solidFill>
                  <a:schemeClr val="tx1"/>
                </a:solidFill>
                <a:cs typeface="Arial"/>
              </a:rPr>
              <a:t> </a:t>
            </a:r>
            <a:r>
              <a:rPr lang="en-US" sz="1450" dirty="0">
                <a:solidFill>
                  <a:schemeClr val="tx1"/>
                </a:solidFill>
                <a:cs typeface="Arial"/>
              </a:rPr>
              <a:t>of</a:t>
            </a:r>
            <a:r>
              <a:rPr lang="en-US" sz="1450" spc="-15" dirty="0">
                <a:solidFill>
                  <a:schemeClr val="tx1"/>
                </a:solidFill>
                <a:cs typeface="Arial"/>
              </a:rPr>
              <a:t> </a:t>
            </a:r>
            <a:r>
              <a:rPr lang="en-US" sz="1450" dirty="0">
                <a:solidFill>
                  <a:schemeClr val="tx1"/>
                </a:solidFill>
                <a:cs typeface="Arial"/>
              </a:rPr>
              <a:t>a</a:t>
            </a:r>
            <a:r>
              <a:rPr lang="en-US" sz="1450" spc="-20" dirty="0">
                <a:solidFill>
                  <a:schemeClr val="tx1"/>
                </a:solidFill>
                <a:cs typeface="Arial"/>
              </a:rPr>
              <a:t> </a:t>
            </a:r>
            <a:r>
              <a:rPr lang="en-US" sz="1450" dirty="0">
                <a:solidFill>
                  <a:schemeClr val="tx1"/>
                </a:solidFill>
                <a:cs typeface="Arial"/>
              </a:rPr>
              <a:t>surface which can</a:t>
            </a:r>
            <a:r>
              <a:rPr lang="en-US" sz="1450" spc="-15" dirty="0">
                <a:solidFill>
                  <a:schemeClr val="tx1"/>
                </a:solidFill>
                <a:cs typeface="Arial"/>
              </a:rPr>
              <a:t> </a:t>
            </a:r>
            <a:r>
              <a:rPr lang="en-US" sz="1450" dirty="0">
                <a:solidFill>
                  <a:schemeClr val="tx1"/>
                </a:solidFill>
                <a:cs typeface="Arial"/>
              </a:rPr>
              <a:t>change</a:t>
            </a:r>
            <a:r>
              <a:rPr lang="en-US" sz="1450" spc="-15" dirty="0">
                <a:solidFill>
                  <a:schemeClr val="tx1"/>
                </a:solidFill>
                <a:cs typeface="Arial"/>
              </a:rPr>
              <a:t> </a:t>
            </a:r>
            <a:r>
              <a:rPr lang="en-US" sz="1450" dirty="0">
                <a:solidFill>
                  <a:schemeClr val="tx1"/>
                </a:solidFill>
                <a:cs typeface="Arial"/>
              </a:rPr>
              <a:t>cell</a:t>
            </a:r>
            <a:r>
              <a:rPr lang="en-US" sz="1450" spc="-15" dirty="0">
                <a:solidFill>
                  <a:schemeClr val="tx1"/>
                </a:solidFill>
                <a:cs typeface="Arial"/>
              </a:rPr>
              <a:t> </a:t>
            </a:r>
            <a:r>
              <a:rPr lang="en-US" sz="1450" dirty="0">
                <a:solidFill>
                  <a:schemeClr val="tx1"/>
                </a:solidFill>
                <a:cs typeface="Arial"/>
              </a:rPr>
              <a:t>and</a:t>
            </a:r>
            <a:r>
              <a:rPr lang="en-US" sz="1450" spc="-15" dirty="0">
                <a:solidFill>
                  <a:schemeClr val="tx1"/>
                </a:solidFill>
                <a:cs typeface="Arial"/>
              </a:rPr>
              <a:t> </a:t>
            </a:r>
            <a:r>
              <a:rPr lang="en-US" sz="1450" spc="-9" dirty="0">
                <a:solidFill>
                  <a:schemeClr val="tx1"/>
                </a:solidFill>
                <a:cs typeface="Arial"/>
              </a:rPr>
              <a:t>protein </a:t>
            </a:r>
            <a:r>
              <a:rPr lang="en-US" sz="1450" dirty="0">
                <a:solidFill>
                  <a:schemeClr val="tx1"/>
                </a:solidFill>
                <a:cs typeface="Arial"/>
              </a:rPr>
              <a:t>attachment</a:t>
            </a:r>
            <a:r>
              <a:rPr lang="en-US" sz="1450" spc="-29" dirty="0">
                <a:solidFill>
                  <a:schemeClr val="tx1"/>
                </a:solidFill>
                <a:cs typeface="Arial"/>
              </a:rPr>
              <a:t> </a:t>
            </a:r>
            <a:r>
              <a:rPr lang="en-US" sz="1450" dirty="0">
                <a:solidFill>
                  <a:schemeClr val="tx1"/>
                </a:solidFill>
                <a:cs typeface="Arial"/>
              </a:rPr>
              <a:t>to</a:t>
            </a:r>
            <a:r>
              <a:rPr lang="en-US" sz="1450" spc="-29" dirty="0">
                <a:solidFill>
                  <a:schemeClr val="tx1"/>
                </a:solidFill>
                <a:cs typeface="Arial"/>
              </a:rPr>
              <a:t> </a:t>
            </a:r>
            <a:r>
              <a:rPr lang="en-US" sz="1450" spc="-9" dirty="0">
                <a:solidFill>
                  <a:schemeClr val="tx1"/>
                </a:solidFill>
                <a:cs typeface="Arial"/>
              </a:rPr>
              <a:t>surface</a:t>
            </a:r>
            <a:endParaRPr lang="en-US" sz="1450" dirty="0">
              <a:solidFill>
                <a:schemeClr val="tx1"/>
              </a:solidFill>
              <a:cs typeface="Arial"/>
            </a:endParaRPr>
          </a:p>
          <a:p>
            <a:pPr marL="663607" marR="132722" lvl="1" indent="-163838">
              <a:lnSpc>
                <a:spcPct val="90000"/>
              </a:lnSpc>
              <a:buChar char="○"/>
              <a:tabLst>
                <a:tab pos="664877" algn="l"/>
              </a:tabLst>
            </a:pPr>
            <a:r>
              <a:rPr lang="en-US" sz="1450" b="1" i="1" dirty="0">
                <a:solidFill>
                  <a:schemeClr val="tx1"/>
                </a:solidFill>
                <a:cs typeface="Arial"/>
              </a:rPr>
              <a:t>Surface</a:t>
            </a:r>
            <a:r>
              <a:rPr lang="en-US" sz="1450" b="1" i="1" spc="-26" dirty="0">
                <a:solidFill>
                  <a:schemeClr val="tx1"/>
                </a:solidFill>
                <a:cs typeface="Arial"/>
              </a:rPr>
              <a:t> </a:t>
            </a:r>
            <a:r>
              <a:rPr lang="en-US" sz="1450" b="1" i="1" dirty="0">
                <a:solidFill>
                  <a:schemeClr val="tx1"/>
                </a:solidFill>
                <a:cs typeface="Arial"/>
              </a:rPr>
              <a:t>Coatings:</a:t>
            </a:r>
            <a:r>
              <a:rPr lang="en-US" sz="1450" b="1" i="1" spc="-26" dirty="0">
                <a:solidFill>
                  <a:schemeClr val="tx1"/>
                </a:solidFill>
                <a:cs typeface="Arial"/>
              </a:rPr>
              <a:t> </a:t>
            </a:r>
            <a:r>
              <a:rPr lang="en-US" sz="1450" dirty="0">
                <a:solidFill>
                  <a:schemeClr val="tx1"/>
                </a:solidFill>
                <a:cs typeface="Arial"/>
              </a:rPr>
              <a:t>Coating</a:t>
            </a:r>
            <a:r>
              <a:rPr lang="en-US" sz="1450" spc="-26" dirty="0">
                <a:solidFill>
                  <a:schemeClr val="tx1"/>
                </a:solidFill>
                <a:cs typeface="Arial"/>
              </a:rPr>
              <a:t> </a:t>
            </a:r>
            <a:r>
              <a:rPr lang="en-US" sz="1450" dirty="0">
                <a:solidFill>
                  <a:schemeClr val="tx1"/>
                </a:solidFill>
                <a:cs typeface="Arial"/>
              </a:rPr>
              <a:t>added</a:t>
            </a:r>
            <a:r>
              <a:rPr lang="en-US" sz="1450" spc="-26" dirty="0">
                <a:solidFill>
                  <a:schemeClr val="tx1"/>
                </a:solidFill>
                <a:cs typeface="Arial"/>
              </a:rPr>
              <a:t> </a:t>
            </a:r>
            <a:r>
              <a:rPr lang="en-US" sz="1450" dirty="0">
                <a:solidFill>
                  <a:schemeClr val="tx1"/>
                </a:solidFill>
                <a:cs typeface="Arial"/>
              </a:rPr>
              <a:t>to</a:t>
            </a:r>
            <a:r>
              <a:rPr lang="en-US" sz="1450" spc="-26" dirty="0">
                <a:solidFill>
                  <a:schemeClr val="tx1"/>
                </a:solidFill>
                <a:cs typeface="Arial"/>
              </a:rPr>
              <a:t> </a:t>
            </a:r>
            <a:r>
              <a:rPr lang="en-US" sz="1450" dirty="0">
                <a:solidFill>
                  <a:schemeClr val="tx1"/>
                </a:solidFill>
                <a:cs typeface="Arial"/>
              </a:rPr>
              <a:t>the</a:t>
            </a:r>
            <a:r>
              <a:rPr lang="en-US" sz="1450" spc="-26" dirty="0">
                <a:solidFill>
                  <a:schemeClr val="tx1"/>
                </a:solidFill>
                <a:cs typeface="Arial"/>
              </a:rPr>
              <a:t> </a:t>
            </a:r>
            <a:r>
              <a:rPr lang="en-US" sz="1450" dirty="0">
                <a:solidFill>
                  <a:schemeClr val="tx1"/>
                </a:solidFill>
                <a:cs typeface="Arial"/>
              </a:rPr>
              <a:t>surface</a:t>
            </a:r>
            <a:r>
              <a:rPr lang="en-US" sz="1450" spc="-26" dirty="0">
                <a:solidFill>
                  <a:schemeClr val="tx1"/>
                </a:solidFill>
                <a:cs typeface="Arial"/>
              </a:rPr>
              <a:t> </a:t>
            </a:r>
            <a:r>
              <a:rPr lang="en-US" sz="1450" dirty="0">
                <a:solidFill>
                  <a:schemeClr val="tx1"/>
                </a:solidFill>
                <a:cs typeface="Arial"/>
              </a:rPr>
              <a:t>of</a:t>
            </a:r>
            <a:r>
              <a:rPr lang="en-US" sz="1450" spc="-26" dirty="0">
                <a:solidFill>
                  <a:schemeClr val="tx1"/>
                </a:solidFill>
                <a:cs typeface="Arial"/>
              </a:rPr>
              <a:t> </a:t>
            </a:r>
            <a:r>
              <a:rPr lang="en-US" sz="1450" dirty="0">
                <a:solidFill>
                  <a:schemeClr val="tx1"/>
                </a:solidFill>
                <a:cs typeface="Arial"/>
              </a:rPr>
              <a:t>a</a:t>
            </a:r>
            <a:r>
              <a:rPr lang="en-US" sz="1450" spc="-26" dirty="0">
                <a:solidFill>
                  <a:schemeClr val="tx1"/>
                </a:solidFill>
                <a:cs typeface="Arial"/>
              </a:rPr>
              <a:t> </a:t>
            </a:r>
            <a:r>
              <a:rPr lang="en-US" sz="1450" dirty="0">
                <a:solidFill>
                  <a:schemeClr val="tx1"/>
                </a:solidFill>
                <a:cs typeface="Arial"/>
              </a:rPr>
              <a:t>material</a:t>
            </a:r>
            <a:r>
              <a:rPr lang="en-US" sz="1450" spc="-26" dirty="0">
                <a:solidFill>
                  <a:schemeClr val="tx1"/>
                </a:solidFill>
                <a:cs typeface="Arial"/>
              </a:rPr>
              <a:t> </a:t>
            </a:r>
            <a:r>
              <a:rPr lang="en-US" sz="1450" dirty="0">
                <a:solidFill>
                  <a:schemeClr val="tx1"/>
                </a:solidFill>
                <a:cs typeface="Arial"/>
              </a:rPr>
              <a:t>to</a:t>
            </a:r>
            <a:r>
              <a:rPr lang="en-US" sz="1450" spc="-26" dirty="0">
                <a:solidFill>
                  <a:schemeClr val="tx1"/>
                </a:solidFill>
                <a:cs typeface="Arial"/>
              </a:rPr>
              <a:t> </a:t>
            </a:r>
            <a:r>
              <a:rPr lang="en-US" sz="1450" dirty="0">
                <a:solidFill>
                  <a:schemeClr val="tx1"/>
                </a:solidFill>
                <a:cs typeface="Arial"/>
              </a:rPr>
              <a:t>change</a:t>
            </a:r>
            <a:r>
              <a:rPr lang="en-US" sz="1450" spc="-26" dirty="0">
                <a:solidFill>
                  <a:schemeClr val="tx1"/>
                </a:solidFill>
                <a:cs typeface="Arial"/>
              </a:rPr>
              <a:t> </a:t>
            </a:r>
            <a:r>
              <a:rPr lang="en-US" sz="1450" dirty="0">
                <a:solidFill>
                  <a:schemeClr val="tx1"/>
                </a:solidFill>
                <a:cs typeface="Arial"/>
              </a:rPr>
              <a:t>its</a:t>
            </a:r>
            <a:r>
              <a:rPr lang="en-US" sz="1450" spc="-26" dirty="0">
                <a:solidFill>
                  <a:schemeClr val="tx1"/>
                </a:solidFill>
                <a:cs typeface="Arial"/>
              </a:rPr>
              <a:t> </a:t>
            </a:r>
            <a:r>
              <a:rPr lang="en-US" sz="1450" dirty="0">
                <a:solidFill>
                  <a:schemeClr val="tx1"/>
                </a:solidFill>
                <a:cs typeface="Arial"/>
              </a:rPr>
              <a:t>surface</a:t>
            </a:r>
            <a:r>
              <a:rPr lang="en-US" sz="1450" spc="-26" dirty="0">
                <a:solidFill>
                  <a:schemeClr val="tx1"/>
                </a:solidFill>
                <a:cs typeface="Arial"/>
              </a:rPr>
              <a:t> </a:t>
            </a:r>
            <a:r>
              <a:rPr lang="en-US" sz="1450" spc="-9" dirty="0">
                <a:solidFill>
                  <a:schemeClr val="tx1"/>
                </a:solidFill>
                <a:cs typeface="Arial"/>
              </a:rPr>
              <a:t>specific properties.</a:t>
            </a:r>
            <a:endParaRPr lang="en-US" sz="1450" dirty="0">
              <a:solidFill>
                <a:schemeClr val="tx1"/>
              </a:solidFill>
              <a:cs typeface="Arial"/>
            </a:endParaRPr>
          </a:p>
          <a:p>
            <a:pPr marL="1122099" lvl="2" indent="-335930">
              <a:lnSpc>
                <a:spcPct val="90000"/>
              </a:lnSpc>
              <a:spcBef>
                <a:spcPts val="81"/>
              </a:spcBef>
              <a:buChar char="■"/>
              <a:tabLst>
                <a:tab pos="1122099" algn="l"/>
              </a:tabLst>
            </a:pPr>
            <a:r>
              <a:rPr lang="en-US" sz="1450" dirty="0">
                <a:solidFill>
                  <a:schemeClr val="tx1"/>
                </a:solidFill>
                <a:cs typeface="Arial"/>
              </a:rPr>
              <a:t>Ex:</a:t>
            </a:r>
            <a:r>
              <a:rPr lang="en-US" sz="1450" spc="-26" dirty="0">
                <a:solidFill>
                  <a:schemeClr val="tx1"/>
                </a:solidFill>
                <a:cs typeface="Arial"/>
              </a:rPr>
              <a:t> </a:t>
            </a:r>
            <a:r>
              <a:rPr lang="en-US" sz="1450" dirty="0">
                <a:solidFill>
                  <a:schemeClr val="tx1"/>
                </a:solidFill>
                <a:cs typeface="Arial"/>
              </a:rPr>
              <a:t>can</a:t>
            </a:r>
            <a:r>
              <a:rPr lang="en-US" sz="1450" spc="-26" dirty="0">
                <a:solidFill>
                  <a:schemeClr val="tx1"/>
                </a:solidFill>
                <a:cs typeface="Arial"/>
              </a:rPr>
              <a:t> </a:t>
            </a:r>
            <a:r>
              <a:rPr lang="en-US" sz="1450" dirty="0">
                <a:solidFill>
                  <a:schemeClr val="tx1"/>
                </a:solidFill>
                <a:cs typeface="Arial"/>
              </a:rPr>
              <a:t>be</a:t>
            </a:r>
            <a:r>
              <a:rPr lang="en-US" sz="1450" spc="-20" dirty="0">
                <a:solidFill>
                  <a:schemeClr val="tx1"/>
                </a:solidFill>
                <a:cs typeface="Arial"/>
              </a:rPr>
              <a:t> </a:t>
            </a:r>
            <a:r>
              <a:rPr lang="en-US" sz="1450" dirty="0">
                <a:solidFill>
                  <a:schemeClr val="tx1"/>
                </a:solidFill>
                <a:cs typeface="Arial"/>
              </a:rPr>
              <a:t>used</a:t>
            </a:r>
            <a:r>
              <a:rPr lang="en-US" sz="1450" spc="-26" dirty="0">
                <a:solidFill>
                  <a:schemeClr val="tx1"/>
                </a:solidFill>
                <a:cs typeface="Arial"/>
              </a:rPr>
              <a:t> </a:t>
            </a:r>
            <a:r>
              <a:rPr lang="en-US" sz="1450" dirty="0">
                <a:solidFill>
                  <a:schemeClr val="tx1"/>
                </a:solidFill>
                <a:cs typeface="Arial"/>
              </a:rPr>
              <a:t>to</a:t>
            </a:r>
            <a:r>
              <a:rPr lang="en-US" sz="1450" spc="-26" dirty="0">
                <a:solidFill>
                  <a:schemeClr val="tx1"/>
                </a:solidFill>
                <a:cs typeface="Arial"/>
              </a:rPr>
              <a:t> </a:t>
            </a:r>
            <a:r>
              <a:rPr lang="en-US" sz="1450" dirty="0">
                <a:solidFill>
                  <a:schemeClr val="tx1"/>
                </a:solidFill>
                <a:cs typeface="Arial"/>
              </a:rPr>
              <a:t>alter</a:t>
            </a:r>
            <a:r>
              <a:rPr lang="en-US" sz="1450" spc="-20" dirty="0">
                <a:solidFill>
                  <a:schemeClr val="tx1"/>
                </a:solidFill>
                <a:cs typeface="Arial"/>
              </a:rPr>
              <a:t> </a:t>
            </a:r>
            <a:r>
              <a:rPr lang="en-US" sz="1450" dirty="0">
                <a:solidFill>
                  <a:schemeClr val="tx1"/>
                </a:solidFill>
                <a:cs typeface="Arial"/>
              </a:rPr>
              <a:t>roughness,</a:t>
            </a:r>
            <a:r>
              <a:rPr lang="en-US" sz="1450" spc="-26" dirty="0">
                <a:solidFill>
                  <a:schemeClr val="tx1"/>
                </a:solidFill>
                <a:cs typeface="Arial"/>
              </a:rPr>
              <a:t> </a:t>
            </a:r>
            <a:r>
              <a:rPr lang="en-US" sz="1450" spc="-9" dirty="0">
                <a:solidFill>
                  <a:schemeClr val="tx1"/>
                </a:solidFill>
                <a:cs typeface="Arial"/>
              </a:rPr>
              <a:t>hydrophobicity,</a:t>
            </a:r>
            <a:r>
              <a:rPr lang="en-US" sz="1450" spc="-26" dirty="0">
                <a:solidFill>
                  <a:schemeClr val="tx1"/>
                </a:solidFill>
                <a:cs typeface="Arial"/>
              </a:rPr>
              <a:t> </a:t>
            </a:r>
            <a:r>
              <a:rPr lang="en-US" sz="1450" dirty="0">
                <a:solidFill>
                  <a:schemeClr val="tx1"/>
                </a:solidFill>
                <a:cs typeface="Arial"/>
              </a:rPr>
              <a:t>protein</a:t>
            </a:r>
            <a:r>
              <a:rPr lang="en-US" sz="1450" spc="-20" dirty="0">
                <a:solidFill>
                  <a:schemeClr val="tx1"/>
                </a:solidFill>
                <a:cs typeface="Arial"/>
              </a:rPr>
              <a:t> </a:t>
            </a:r>
            <a:r>
              <a:rPr lang="en-US" sz="1450" dirty="0">
                <a:solidFill>
                  <a:schemeClr val="tx1"/>
                </a:solidFill>
                <a:cs typeface="Arial"/>
              </a:rPr>
              <a:t>adsorption,</a:t>
            </a:r>
            <a:r>
              <a:rPr lang="en-US" sz="1450" spc="-26" dirty="0">
                <a:solidFill>
                  <a:schemeClr val="tx1"/>
                </a:solidFill>
                <a:cs typeface="Arial"/>
              </a:rPr>
              <a:t> </a:t>
            </a:r>
            <a:r>
              <a:rPr lang="en-US" sz="1450" dirty="0">
                <a:solidFill>
                  <a:schemeClr val="tx1"/>
                </a:solidFill>
                <a:cs typeface="Arial"/>
              </a:rPr>
              <a:t>degradation,</a:t>
            </a:r>
            <a:r>
              <a:rPr lang="en-US" sz="1450" spc="-26" dirty="0">
                <a:solidFill>
                  <a:schemeClr val="tx1"/>
                </a:solidFill>
                <a:cs typeface="Arial"/>
              </a:rPr>
              <a:t> </a:t>
            </a:r>
            <a:r>
              <a:rPr lang="en-US" sz="1450" spc="-20" dirty="0">
                <a:solidFill>
                  <a:schemeClr val="tx1"/>
                </a:solidFill>
                <a:cs typeface="Arial"/>
              </a:rPr>
              <a:t>etc.</a:t>
            </a:r>
            <a:endParaRPr lang="en-US" sz="1450" dirty="0">
              <a:solidFill>
                <a:schemeClr val="tx1"/>
              </a:solidFill>
              <a:cs typeface="Arial"/>
            </a:endParaRPr>
          </a:p>
          <a:p>
            <a:pPr marL="664241" lvl="1" indent="-163838">
              <a:lnSpc>
                <a:spcPct val="90000"/>
              </a:lnSpc>
              <a:spcBef>
                <a:spcPts val="84"/>
              </a:spcBef>
              <a:buChar char="○"/>
              <a:tabLst>
                <a:tab pos="664241" algn="l"/>
              </a:tabLst>
            </a:pPr>
            <a:r>
              <a:rPr lang="en-US" sz="1450" b="1" i="1" dirty="0">
                <a:solidFill>
                  <a:schemeClr val="tx1"/>
                </a:solidFill>
                <a:cs typeface="Arial"/>
              </a:rPr>
              <a:t>Surface</a:t>
            </a:r>
            <a:r>
              <a:rPr lang="en-US" sz="1450" b="1" i="1" spc="-26" dirty="0">
                <a:solidFill>
                  <a:schemeClr val="tx1"/>
                </a:solidFill>
                <a:cs typeface="Arial"/>
              </a:rPr>
              <a:t> </a:t>
            </a:r>
            <a:r>
              <a:rPr lang="en-US" sz="1450" b="1" i="1" dirty="0">
                <a:solidFill>
                  <a:schemeClr val="tx1"/>
                </a:solidFill>
                <a:cs typeface="Arial"/>
              </a:rPr>
              <a:t>Degradation:</a:t>
            </a:r>
            <a:r>
              <a:rPr lang="en-US" sz="1450" b="1" i="1" spc="-20" dirty="0">
                <a:solidFill>
                  <a:schemeClr val="tx1"/>
                </a:solidFill>
                <a:cs typeface="Arial"/>
              </a:rPr>
              <a:t> </a:t>
            </a:r>
            <a:r>
              <a:rPr lang="en-US" sz="1450" dirty="0">
                <a:solidFill>
                  <a:schemeClr val="tx1"/>
                </a:solidFill>
                <a:cs typeface="Arial"/>
              </a:rPr>
              <a:t>previously</a:t>
            </a:r>
            <a:r>
              <a:rPr lang="en-US" sz="1450" spc="-15" dirty="0">
                <a:solidFill>
                  <a:schemeClr val="tx1"/>
                </a:solidFill>
                <a:cs typeface="Arial"/>
              </a:rPr>
              <a:t> </a:t>
            </a:r>
            <a:r>
              <a:rPr lang="en-US" sz="1450" spc="-9" dirty="0">
                <a:solidFill>
                  <a:schemeClr val="tx1"/>
                </a:solidFill>
                <a:cs typeface="Arial"/>
              </a:rPr>
              <a:t>described</a:t>
            </a:r>
            <a:endParaRPr lang="en-US" sz="1450" dirty="0">
              <a:solidFill>
                <a:schemeClr val="tx1"/>
              </a:solidFill>
              <a:cs typeface="Arial"/>
            </a:endParaRPr>
          </a:p>
        </p:txBody>
      </p:sp>
      <p:pic>
        <p:nvPicPr>
          <p:cNvPr id="7" name="Picture 6" descr="Two circles labeled &quot;adsorption&quot; and &quot;absorption&quot;. The adsorption circle is surrounded by small blue circles on the outside of the circle and the absorption circle has small blue circles lining the inside of the circle.">
            <a:extLst>
              <a:ext uri="{FF2B5EF4-FFF2-40B4-BE49-F238E27FC236}">
                <a16:creationId xmlns:a16="http://schemas.microsoft.com/office/drawing/2014/main" id="{45A7DE3E-DBE4-4843-A972-AA6F88B30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004" y="272941"/>
            <a:ext cx="3560996" cy="2376966"/>
          </a:xfrm>
          <a:prstGeom prst="rect">
            <a:avLst/>
          </a:prstGeom>
        </p:spPr>
      </p:pic>
      <p:pic>
        <p:nvPicPr>
          <p:cNvPr id="11" name="Picture 10" descr="A diagram with two colored boxes. The first box is labeled &quot;Hydrophobic, pushes water molecules away&quot; and the second is labeled &quot;Hydrophilic attracts water molecules.&quot; The first box has a blue circle sitting on top of it as if it is pushing water away and the second box has a blue semi-circle on top as if it has absorbed half the water droplet.">
            <a:extLst>
              <a:ext uri="{FF2B5EF4-FFF2-40B4-BE49-F238E27FC236}">
                <a16:creationId xmlns:a16="http://schemas.microsoft.com/office/drawing/2014/main" id="{8E5068F9-35F3-8C02-F5D6-F4D205422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992" y="2569246"/>
            <a:ext cx="3264408" cy="2178995"/>
          </a:xfrm>
          <a:prstGeom prst="rect">
            <a:avLst/>
          </a:prstGeom>
        </p:spPr>
      </p:pic>
      <p:sp>
        <p:nvSpPr>
          <p:cNvPr id="13" name="sketch line">
            <a:extLst>
              <a:ext uri="{FF2B5EF4-FFF2-40B4-BE49-F238E27FC236}">
                <a16:creationId xmlns:a16="http://schemas.microsoft.com/office/drawing/2014/main" id="{00AE25B0-A310-CFC3-FDE8-727D74FE3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213" y="1276350"/>
            <a:ext cx="3182691" cy="13716"/>
          </a:xfrm>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 name="connsiteX0" fmla="*/ 0 w 3182691"/>
              <a:gd name="connsiteY0" fmla="*/ 0 h 13716"/>
              <a:gd name="connsiteX1" fmla="*/ 572884 w 3182691"/>
              <a:gd name="connsiteY1" fmla="*/ 0 h 13716"/>
              <a:gd name="connsiteX2" fmla="*/ 1113942 w 3182691"/>
              <a:gd name="connsiteY2" fmla="*/ 0 h 13716"/>
              <a:gd name="connsiteX3" fmla="*/ 1686826 w 3182691"/>
              <a:gd name="connsiteY3" fmla="*/ 0 h 13716"/>
              <a:gd name="connsiteX4" fmla="*/ 2323364 w 3182691"/>
              <a:gd name="connsiteY4" fmla="*/ 0 h 13716"/>
              <a:gd name="connsiteX5" fmla="*/ 3182691 w 3182691"/>
              <a:gd name="connsiteY5" fmla="*/ 0 h 13716"/>
              <a:gd name="connsiteX6" fmla="*/ 3182691 w 3182691"/>
              <a:gd name="connsiteY6" fmla="*/ 13716 h 13716"/>
              <a:gd name="connsiteX7" fmla="*/ 2546153 w 3182691"/>
              <a:gd name="connsiteY7" fmla="*/ 13716 h 13716"/>
              <a:gd name="connsiteX8" fmla="*/ 1845961 w 3182691"/>
              <a:gd name="connsiteY8" fmla="*/ 13716 h 13716"/>
              <a:gd name="connsiteX9" fmla="*/ 1304903 w 3182691"/>
              <a:gd name="connsiteY9" fmla="*/ 13716 h 13716"/>
              <a:gd name="connsiteX10" fmla="*/ 604711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69" y="4238"/>
                  <a:pt x="3183053" y="9645"/>
                  <a:pt x="3182691" y="13716"/>
                </a:cubicBezTo>
                <a:cubicBezTo>
                  <a:pt x="2941063" y="-1403"/>
                  <a:pt x="2872422" y="11622"/>
                  <a:pt x="2609807" y="13716"/>
                </a:cubicBezTo>
                <a:cubicBezTo>
                  <a:pt x="2341801" y="5460"/>
                  <a:pt x="2328606" y="24260"/>
                  <a:pt x="2068749" y="13716"/>
                </a:cubicBezTo>
                <a:cubicBezTo>
                  <a:pt x="1813820" y="-3451"/>
                  <a:pt x="1714804" y="33033"/>
                  <a:pt x="1432211" y="13716"/>
                </a:cubicBezTo>
                <a:cubicBezTo>
                  <a:pt x="1164810" y="-31578"/>
                  <a:pt x="993140" y="23003"/>
                  <a:pt x="859327" y="13716"/>
                </a:cubicBezTo>
                <a:cubicBezTo>
                  <a:pt x="750703" y="-29546"/>
                  <a:pt x="236193" y="34159"/>
                  <a:pt x="0" y="13716"/>
                </a:cubicBezTo>
                <a:cubicBezTo>
                  <a:pt x="-950" y="8514"/>
                  <a:pt x="-119" y="3449"/>
                  <a:pt x="0" y="0"/>
                </a:cubicBezTo>
                <a:close/>
              </a:path>
              <a:path w="3182691" h="13716"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1910" y="5403"/>
                  <a:pt x="3181850" y="9705"/>
                  <a:pt x="3182691" y="13716"/>
                </a:cubicBezTo>
                <a:cubicBezTo>
                  <a:pt x="3012562" y="-42392"/>
                  <a:pt x="2765408" y="31046"/>
                  <a:pt x="2546153" y="13716"/>
                </a:cubicBezTo>
                <a:cubicBezTo>
                  <a:pt x="2331952" y="9306"/>
                  <a:pt x="2142129" y="15233"/>
                  <a:pt x="1845961" y="13716"/>
                </a:cubicBezTo>
                <a:cubicBezTo>
                  <a:pt x="1537526" y="27422"/>
                  <a:pt x="1468653" y="-10747"/>
                  <a:pt x="1304903" y="13716"/>
                </a:cubicBezTo>
                <a:cubicBezTo>
                  <a:pt x="1191987" y="21566"/>
                  <a:pt x="927061" y="10054"/>
                  <a:pt x="604711" y="13716"/>
                </a:cubicBezTo>
                <a:cubicBezTo>
                  <a:pt x="273947" y="41005"/>
                  <a:pt x="111622" y="-29126"/>
                  <a:pt x="0" y="13716"/>
                </a:cubicBezTo>
                <a:cubicBezTo>
                  <a:pt x="242" y="7496"/>
                  <a:pt x="776" y="5947"/>
                  <a:pt x="0" y="0"/>
                </a:cubicBezTo>
                <a:close/>
              </a:path>
              <a:path w="3182691" h="13716"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2795" y="3768"/>
                  <a:pt x="3182801" y="10153"/>
                  <a:pt x="3182691" y="13716"/>
                </a:cubicBezTo>
                <a:cubicBezTo>
                  <a:pt x="2948637" y="12517"/>
                  <a:pt x="2873728" y="17755"/>
                  <a:pt x="2609807" y="13716"/>
                </a:cubicBezTo>
                <a:cubicBezTo>
                  <a:pt x="2342839" y="7298"/>
                  <a:pt x="2331621" y="25963"/>
                  <a:pt x="2068749" y="13716"/>
                </a:cubicBezTo>
                <a:cubicBezTo>
                  <a:pt x="1813814" y="-11924"/>
                  <a:pt x="1700576" y="32167"/>
                  <a:pt x="1432211" y="13716"/>
                </a:cubicBezTo>
                <a:cubicBezTo>
                  <a:pt x="1148444" y="-31625"/>
                  <a:pt x="987622" y="-2169"/>
                  <a:pt x="859327" y="13716"/>
                </a:cubicBezTo>
                <a:cubicBezTo>
                  <a:pt x="743387" y="32850"/>
                  <a:pt x="194182" y="14217"/>
                  <a:pt x="0" y="13716"/>
                </a:cubicBezTo>
                <a:cubicBezTo>
                  <a:pt x="84" y="8233"/>
                  <a:pt x="-347" y="318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2905" y="4075"/>
                          <a:pt x="3183007" y="9784"/>
                          <a:pt x="3182691" y="13716"/>
                        </a:cubicBezTo>
                        <a:cubicBezTo>
                          <a:pt x="2947041" y="12115"/>
                          <a:pt x="2875741" y="18365"/>
                          <a:pt x="2609807" y="13716"/>
                        </a:cubicBezTo>
                        <a:cubicBezTo>
                          <a:pt x="2343873" y="9067"/>
                          <a:pt x="2331203" y="27157"/>
                          <a:pt x="2068749" y="13716"/>
                        </a:cubicBezTo>
                        <a:cubicBezTo>
                          <a:pt x="1806295" y="275"/>
                          <a:pt x="1713773" y="42516"/>
                          <a:pt x="1432211" y="13716"/>
                        </a:cubicBezTo>
                        <a:cubicBezTo>
                          <a:pt x="1150649" y="-15084"/>
                          <a:pt x="982765" y="-825"/>
                          <a:pt x="859327" y="13716"/>
                        </a:cubicBezTo>
                        <a:cubicBezTo>
                          <a:pt x="735889" y="28257"/>
                          <a:pt x="254183" y="30659"/>
                          <a:pt x="0" y="13716"/>
                        </a:cubicBezTo>
                        <a:cubicBezTo>
                          <a:pt x="-535" y="8247"/>
                          <a:pt x="-201" y="2959"/>
                          <a:pt x="0" y="0"/>
                        </a:cubicBezTo>
                        <a:close/>
                      </a:path>
                      <a:path w="3182691" h="13716"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2125" y="5320"/>
                          <a:pt x="3182367" y="9001"/>
                          <a:pt x="3182691" y="13716"/>
                        </a:cubicBezTo>
                        <a:cubicBezTo>
                          <a:pt x="3026064" y="-15421"/>
                          <a:pt x="2775005" y="18495"/>
                          <a:pt x="2546153" y="13716"/>
                        </a:cubicBezTo>
                        <a:cubicBezTo>
                          <a:pt x="2317301" y="8937"/>
                          <a:pt x="2164351" y="-14456"/>
                          <a:pt x="1845961" y="13716"/>
                        </a:cubicBezTo>
                        <a:cubicBezTo>
                          <a:pt x="1527571" y="41888"/>
                          <a:pt x="1455006" y="1252"/>
                          <a:pt x="1304903" y="13716"/>
                        </a:cubicBezTo>
                        <a:cubicBezTo>
                          <a:pt x="1154800" y="26180"/>
                          <a:pt x="942107" y="-16628"/>
                          <a:pt x="604711" y="13716"/>
                        </a:cubicBezTo>
                        <a:cubicBezTo>
                          <a:pt x="267315" y="44060"/>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80060" y="244026"/>
            <a:ext cx="3406140" cy="1005871"/>
          </a:xfrm>
          <a:prstGeom prst="rect">
            <a:avLst/>
          </a:prstGeom>
        </p:spPr>
        <p:txBody>
          <a:bodyPr vert="horz" lIns="91440" tIns="45720" rIns="91440" bIns="45720" rtlCol="0" anchor="b">
            <a:normAutofit fontScale="90000"/>
          </a:bodyPr>
          <a:lstStyle/>
          <a:p>
            <a:pPr marL="12701" algn="l" rtl="0">
              <a:lnSpc>
                <a:spcPct val="90000"/>
              </a:lnSpc>
              <a:spcBef>
                <a:spcPct val="0"/>
              </a:spcBef>
            </a:pPr>
            <a:r>
              <a:rPr lang="en-US" sz="3500" kern="1200" dirty="0">
                <a:latin typeface="+mj-lt"/>
                <a:cs typeface="+mj-cs"/>
              </a:rPr>
              <a:t>Material</a:t>
            </a:r>
            <a:r>
              <a:rPr lang="en-US" sz="3500" kern="1200" spc="-9" dirty="0">
                <a:latin typeface="+mj-lt"/>
                <a:cs typeface="+mj-cs"/>
              </a:rPr>
              <a:t> </a:t>
            </a:r>
            <a:r>
              <a:rPr lang="en-US" sz="3500" kern="1200" dirty="0">
                <a:latin typeface="+mj-lt"/>
                <a:cs typeface="+mj-cs"/>
              </a:rPr>
              <a:t>Properties</a:t>
            </a:r>
            <a:r>
              <a:rPr lang="en-US" sz="3500" kern="1200" spc="-5" dirty="0">
                <a:latin typeface="+mj-lt"/>
                <a:cs typeface="+mj-cs"/>
              </a:rPr>
              <a:t> </a:t>
            </a:r>
            <a:r>
              <a:rPr lang="en-US" sz="3500" kern="1200" dirty="0">
                <a:latin typeface="+mj-lt"/>
                <a:cs typeface="+mj-cs"/>
              </a:rPr>
              <a:t>–</a:t>
            </a:r>
            <a:r>
              <a:rPr lang="en-US" sz="3500" kern="1200" spc="-9" dirty="0">
                <a:latin typeface="+mj-lt"/>
                <a:cs typeface="+mj-cs"/>
              </a:rPr>
              <a:t> </a:t>
            </a:r>
            <a:r>
              <a:rPr lang="en-US" sz="3500" kern="1200" spc="-20" dirty="0">
                <a:latin typeface="+mj-lt"/>
                <a:cs typeface="+mj-cs"/>
              </a:rPr>
              <a:t>Bulk</a:t>
            </a:r>
          </a:p>
        </p:txBody>
      </p:sp>
      <p:sp>
        <p:nvSpPr>
          <p:cNvPr id="3" name="object 3"/>
          <p:cNvSpPr txBox="1"/>
          <p:nvPr/>
        </p:nvSpPr>
        <p:spPr>
          <a:xfrm>
            <a:off x="480060" y="1521356"/>
            <a:ext cx="3182691" cy="3123819"/>
          </a:xfrm>
          <a:prstGeom prst="rect">
            <a:avLst/>
          </a:prstGeom>
        </p:spPr>
        <p:txBody>
          <a:bodyPr vert="horz" lIns="91440" tIns="45720" rIns="91440" bIns="45720" rtlCol="0">
            <a:normAutofit/>
          </a:bodyPr>
          <a:lstStyle/>
          <a:p>
            <a:pPr marL="379114" indent="-228600" algn="l" rtl="0">
              <a:lnSpc>
                <a:spcPct val="90000"/>
              </a:lnSpc>
              <a:spcBef>
                <a:spcPts val="535"/>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Bulk:</a:t>
            </a:r>
            <a:r>
              <a:rPr lang="en-US" sz="1700" b="1" i="1" kern="1200" spc="-35" dirty="0">
                <a:solidFill>
                  <a:schemeClr val="tx1"/>
                </a:solidFill>
                <a:latin typeface="+mn-lt"/>
                <a:ea typeface="+mn-ea"/>
                <a:cs typeface="+mn-cs"/>
              </a:rPr>
              <a:t> </a:t>
            </a:r>
            <a:r>
              <a:rPr lang="en-US" sz="1700" kern="1200" spc="-35" dirty="0">
                <a:solidFill>
                  <a:schemeClr val="tx1"/>
                </a:solidFill>
                <a:latin typeface="+mn-lt"/>
                <a:ea typeface="+mn-ea"/>
                <a:cs typeface="+mn-cs"/>
              </a:rPr>
              <a:t>P</a:t>
            </a:r>
            <a:r>
              <a:rPr lang="en-US" sz="1700" kern="1200" dirty="0">
                <a:solidFill>
                  <a:schemeClr val="tx1"/>
                </a:solidFill>
                <a:latin typeface="+mn-lt"/>
                <a:ea typeface="+mn-ea"/>
                <a:cs typeface="+mn-cs"/>
              </a:rPr>
              <a:t>roperties</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that</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exist</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throughout</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the</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entire</a:t>
            </a:r>
            <a:r>
              <a:rPr lang="en-US" sz="1700" kern="1200" spc="-20" dirty="0">
                <a:solidFill>
                  <a:schemeClr val="tx1"/>
                </a:solidFill>
                <a:latin typeface="+mn-lt"/>
                <a:ea typeface="+mn-ea"/>
                <a:cs typeface="+mn-cs"/>
              </a:rPr>
              <a:t> </a:t>
            </a:r>
            <a:r>
              <a:rPr lang="en-US" sz="1700" kern="1200" spc="-9" dirty="0">
                <a:solidFill>
                  <a:schemeClr val="tx1"/>
                </a:solidFill>
                <a:latin typeface="+mn-lt"/>
                <a:ea typeface="+mn-ea"/>
                <a:cs typeface="+mn-cs"/>
              </a:rPr>
              <a:t>material.</a:t>
            </a:r>
            <a:endParaRPr lang="en-US" sz="1700" kern="1200" dirty="0">
              <a:solidFill>
                <a:schemeClr val="tx1"/>
              </a:solidFill>
              <a:latin typeface="+mn-lt"/>
              <a:ea typeface="+mn-ea"/>
              <a:cs typeface="+mn-cs"/>
            </a:endParaRPr>
          </a:p>
          <a:p>
            <a:pPr marL="893483" lvl="1" indent="-285750" algn="l" rtl="0">
              <a:lnSpc>
                <a:spcPct val="90000"/>
              </a:lnSpc>
              <a:spcBef>
                <a:spcPts val="339"/>
              </a:spcBef>
              <a:buFont typeface="Courier New" panose="02070309020205020404" pitchFamily="49" charset="0"/>
              <a:buChar char="o"/>
              <a:tabLst>
                <a:tab pos="836333" algn="l"/>
              </a:tabLst>
            </a:pPr>
            <a:r>
              <a:rPr lang="en-US" sz="1700" kern="1200" spc="-26" dirty="0">
                <a:solidFill>
                  <a:schemeClr val="tx1"/>
                </a:solidFill>
                <a:latin typeface="+mn-lt"/>
                <a:ea typeface="+mn-ea"/>
                <a:cs typeface="+mn-cs"/>
              </a:rPr>
              <a:t>Examples</a:t>
            </a:r>
            <a:endParaRPr lang="en-US" sz="1700" kern="1200" dirty="0">
              <a:solidFill>
                <a:schemeClr val="tx1"/>
              </a:solidFill>
              <a:latin typeface="+mn-lt"/>
              <a:ea typeface="+mn-ea"/>
              <a:cs typeface="+mn-cs"/>
            </a:endParaRPr>
          </a:p>
          <a:p>
            <a:pPr marL="1350706" lvl="2" indent="-285750" algn="l" rtl="0">
              <a:lnSpc>
                <a:spcPct val="90000"/>
              </a:lnSpc>
              <a:spcBef>
                <a:spcPts val="255"/>
              </a:spcBef>
              <a:buFont typeface="Wingdings" pitchFamily="2" charset="2"/>
              <a:buChar char="§"/>
              <a:tabLst>
                <a:tab pos="1293556" algn="l"/>
              </a:tabLst>
            </a:pPr>
            <a:r>
              <a:rPr lang="en-US" sz="1700" kern="1200" dirty="0">
                <a:solidFill>
                  <a:schemeClr val="tx1"/>
                </a:solidFill>
                <a:latin typeface="+mn-lt"/>
                <a:ea typeface="+mn-ea"/>
                <a:cs typeface="+mn-cs"/>
              </a:rPr>
              <a:t>Mechanical</a:t>
            </a:r>
            <a:r>
              <a:rPr lang="en-US" sz="1700" kern="1200" spc="-49" dirty="0">
                <a:solidFill>
                  <a:schemeClr val="tx1"/>
                </a:solidFill>
                <a:latin typeface="+mn-lt"/>
                <a:ea typeface="+mn-ea"/>
                <a:cs typeface="+mn-cs"/>
              </a:rPr>
              <a:t> </a:t>
            </a:r>
            <a:r>
              <a:rPr lang="en-US" sz="1700" kern="1200" spc="-9" dirty="0">
                <a:solidFill>
                  <a:schemeClr val="tx1"/>
                </a:solidFill>
                <a:latin typeface="+mn-lt"/>
                <a:ea typeface="+mn-ea"/>
                <a:cs typeface="+mn-cs"/>
              </a:rPr>
              <a:t>properties</a:t>
            </a:r>
            <a:endParaRPr lang="en-US" sz="1700" kern="1200" dirty="0">
              <a:solidFill>
                <a:schemeClr val="tx1"/>
              </a:solidFill>
              <a:latin typeface="+mn-lt"/>
              <a:ea typeface="+mn-ea"/>
              <a:cs typeface="+mn-cs"/>
            </a:endParaRPr>
          </a:p>
          <a:p>
            <a:pPr marL="1350706" lvl="2" indent="-285750" algn="l" rtl="0">
              <a:lnSpc>
                <a:spcPct val="90000"/>
              </a:lnSpc>
              <a:spcBef>
                <a:spcPts val="255"/>
              </a:spcBef>
              <a:buFont typeface="Wingdings" pitchFamily="2" charset="2"/>
              <a:buChar char="§"/>
              <a:tabLst>
                <a:tab pos="1293556" algn="l"/>
              </a:tabLst>
            </a:pPr>
            <a:r>
              <a:rPr lang="en-US" sz="1700" kern="1200" spc="-9" dirty="0">
                <a:solidFill>
                  <a:schemeClr val="tx1"/>
                </a:solidFill>
                <a:latin typeface="+mn-lt"/>
                <a:ea typeface="+mn-ea"/>
                <a:cs typeface="+mn-cs"/>
              </a:rPr>
              <a:t>Porosity</a:t>
            </a:r>
            <a:endParaRPr lang="en-US" sz="1700" kern="1200" dirty="0">
              <a:solidFill>
                <a:schemeClr val="tx1"/>
              </a:solidFill>
              <a:latin typeface="+mn-lt"/>
              <a:ea typeface="+mn-ea"/>
              <a:cs typeface="+mn-cs"/>
            </a:endParaRPr>
          </a:p>
          <a:p>
            <a:pPr marL="1350706" lvl="2" indent="-285750" algn="l" rtl="0">
              <a:lnSpc>
                <a:spcPct val="90000"/>
              </a:lnSpc>
              <a:spcBef>
                <a:spcPts val="255"/>
              </a:spcBef>
              <a:buFont typeface="Wingdings" pitchFamily="2" charset="2"/>
              <a:buChar char="§"/>
              <a:tabLst>
                <a:tab pos="1293556" algn="l"/>
              </a:tabLst>
            </a:pPr>
            <a:r>
              <a:rPr lang="en-US" sz="1700" kern="1200" spc="-9" dirty="0">
                <a:solidFill>
                  <a:schemeClr val="tx1"/>
                </a:solidFill>
                <a:latin typeface="+mn-lt"/>
                <a:ea typeface="+mn-ea"/>
                <a:cs typeface="+mn-cs"/>
              </a:rPr>
              <a:t>Absorption</a:t>
            </a:r>
            <a:endParaRPr lang="en-US" sz="1700" kern="1200" dirty="0">
              <a:solidFill>
                <a:schemeClr val="tx1"/>
              </a:solidFill>
              <a:latin typeface="+mn-lt"/>
              <a:ea typeface="+mn-ea"/>
              <a:cs typeface="+mn-cs"/>
            </a:endParaRPr>
          </a:p>
          <a:p>
            <a:pPr marL="1350706" lvl="2" indent="-285750" algn="l" rtl="0">
              <a:lnSpc>
                <a:spcPct val="90000"/>
              </a:lnSpc>
              <a:spcBef>
                <a:spcPts val="255"/>
              </a:spcBef>
              <a:buFont typeface="Wingdings" pitchFamily="2" charset="2"/>
              <a:buChar char="§"/>
              <a:tabLst>
                <a:tab pos="1293556" algn="l"/>
              </a:tabLst>
            </a:pPr>
            <a:r>
              <a:rPr lang="en-US" sz="1700" kern="1200" spc="-9" dirty="0">
                <a:solidFill>
                  <a:schemeClr val="tx1"/>
                </a:solidFill>
                <a:latin typeface="+mn-lt"/>
                <a:ea typeface="+mn-ea"/>
                <a:cs typeface="+mn-cs"/>
              </a:rPr>
              <a:t>Thermal</a:t>
            </a:r>
          </a:p>
          <a:p>
            <a:pPr marL="1350706" lvl="2" indent="-285750" algn="l" rtl="0">
              <a:lnSpc>
                <a:spcPct val="90000"/>
              </a:lnSpc>
              <a:spcBef>
                <a:spcPts val="255"/>
              </a:spcBef>
              <a:buFont typeface="Wingdings" pitchFamily="2" charset="2"/>
              <a:buChar char="§"/>
              <a:tabLst>
                <a:tab pos="1293556" algn="l"/>
              </a:tabLst>
            </a:pPr>
            <a:r>
              <a:rPr lang="en-US" sz="1700" kern="1200" dirty="0">
                <a:solidFill>
                  <a:schemeClr val="tx1"/>
                </a:solidFill>
                <a:latin typeface="+mn-lt"/>
                <a:ea typeface="+mn-ea"/>
                <a:cs typeface="+mn-cs"/>
              </a:rPr>
              <a:t>Bulk</a:t>
            </a:r>
            <a:r>
              <a:rPr lang="en-US" sz="1700" kern="1200" spc="-35" dirty="0">
                <a:solidFill>
                  <a:schemeClr val="tx1"/>
                </a:solidFill>
                <a:latin typeface="+mn-lt"/>
                <a:ea typeface="+mn-ea"/>
                <a:cs typeface="+mn-cs"/>
              </a:rPr>
              <a:t> </a:t>
            </a:r>
            <a:r>
              <a:rPr lang="en-US" sz="1700" kern="1200" spc="-9" dirty="0">
                <a:solidFill>
                  <a:schemeClr val="tx1"/>
                </a:solidFill>
                <a:latin typeface="+mn-lt"/>
                <a:ea typeface="+mn-ea"/>
                <a:cs typeface="+mn-cs"/>
              </a:rPr>
              <a:t>degradation</a:t>
            </a:r>
            <a:endParaRPr lang="en-US" sz="1700" kern="1200" dirty="0">
              <a:solidFill>
                <a:schemeClr val="tx1"/>
              </a:solidFill>
              <a:latin typeface="+mn-lt"/>
              <a:ea typeface="+mn-ea"/>
              <a:cs typeface="+mn-cs"/>
            </a:endParaRPr>
          </a:p>
        </p:txBody>
      </p:sp>
      <p:pic>
        <p:nvPicPr>
          <p:cNvPr id="6" name="Picture 5" descr="A photo of metal knee and hip replacements">
            <a:extLst>
              <a:ext uri="{FF2B5EF4-FFF2-40B4-BE49-F238E27FC236}">
                <a16:creationId xmlns:a16="http://schemas.microsoft.com/office/drawing/2014/main" id="{22ACD809-796F-241E-C66F-0D5DF5D75F73}"/>
              </a:ext>
            </a:extLst>
          </p:cNvPr>
          <p:cNvPicPr>
            <a:picLocks noChangeAspect="1"/>
          </p:cNvPicPr>
          <p:nvPr/>
        </p:nvPicPr>
        <p:blipFill rotWithShape="1">
          <a:blip r:embed="rId3">
            <a:extLst>
              <a:ext uri="{28A0092B-C50C-407E-A947-70E740481C1C}">
                <a14:useLocalDpi xmlns:a14="http://schemas.microsoft.com/office/drawing/2010/main" val="0"/>
              </a:ext>
            </a:extLst>
          </a:blip>
          <a:srcRect l="10117" r="25941" b="2"/>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ketchy line">
            <a:extLst>
              <a:ext uri="{FF2B5EF4-FFF2-40B4-BE49-F238E27FC236}">
                <a16:creationId xmlns:a16="http://schemas.microsoft.com/office/drawing/2014/main" id="{798EBB66-FF85-4780-70FF-7121A9484F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460" y="1277007"/>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82458" y="57150"/>
            <a:ext cx="3184398" cy="833457"/>
          </a:xfrm>
          <a:prstGeom prst="rect">
            <a:avLst/>
          </a:prstGeom>
        </p:spPr>
        <p:txBody>
          <a:bodyPr vert="horz" lIns="91440" tIns="45720" rIns="91440" bIns="45720" rtlCol="0" anchor="b">
            <a:normAutofit/>
          </a:bodyPr>
          <a:lstStyle/>
          <a:p>
            <a:pPr marL="12701" algn="l" rtl="0">
              <a:lnSpc>
                <a:spcPct val="90000"/>
              </a:lnSpc>
              <a:spcBef>
                <a:spcPct val="0"/>
              </a:spcBef>
            </a:pPr>
            <a:r>
              <a:rPr lang="en-US" sz="2400" kern="1200" dirty="0">
                <a:solidFill>
                  <a:schemeClr val="tx1"/>
                </a:solidFill>
                <a:latin typeface="+mj-lt"/>
                <a:ea typeface="+mj-ea"/>
                <a:cs typeface="+mj-cs"/>
              </a:rPr>
              <a:t>Material</a:t>
            </a:r>
            <a:r>
              <a:rPr lang="en-US" sz="2400" kern="1200" spc="-9" dirty="0">
                <a:solidFill>
                  <a:schemeClr val="tx1"/>
                </a:solidFill>
                <a:latin typeface="+mj-lt"/>
                <a:ea typeface="+mj-ea"/>
                <a:cs typeface="+mj-cs"/>
              </a:rPr>
              <a:t> </a:t>
            </a:r>
            <a:r>
              <a:rPr lang="en-US" sz="2400" kern="1200" dirty="0">
                <a:solidFill>
                  <a:schemeClr val="tx1"/>
                </a:solidFill>
                <a:latin typeface="+mj-lt"/>
                <a:ea typeface="+mj-ea"/>
                <a:cs typeface="+mj-cs"/>
              </a:rPr>
              <a:t>Properties</a:t>
            </a:r>
            <a:r>
              <a:rPr lang="en-US" sz="2400" kern="1200" spc="-5" dirty="0">
                <a:solidFill>
                  <a:schemeClr val="tx1"/>
                </a:solidFill>
                <a:latin typeface="+mj-lt"/>
                <a:ea typeface="+mj-ea"/>
                <a:cs typeface="+mj-cs"/>
              </a:rPr>
              <a:t> </a:t>
            </a:r>
            <a:r>
              <a:rPr lang="en-US" sz="2400" kern="1200" dirty="0">
                <a:solidFill>
                  <a:schemeClr val="tx1"/>
                </a:solidFill>
                <a:latin typeface="+mj-lt"/>
                <a:ea typeface="+mj-ea"/>
                <a:cs typeface="+mj-cs"/>
              </a:rPr>
              <a:t>–</a:t>
            </a:r>
            <a:r>
              <a:rPr lang="en-US" sz="2400" kern="1200" spc="-9" dirty="0">
                <a:solidFill>
                  <a:schemeClr val="tx1"/>
                </a:solidFill>
                <a:latin typeface="+mj-lt"/>
                <a:ea typeface="+mj-ea"/>
                <a:cs typeface="+mj-cs"/>
              </a:rPr>
              <a:t> Biocompatibility</a:t>
            </a:r>
          </a:p>
        </p:txBody>
      </p:sp>
      <p:sp>
        <p:nvSpPr>
          <p:cNvPr id="3" name="object 3"/>
          <p:cNvSpPr txBox="1"/>
          <p:nvPr/>
        </p:nvSpPr>
        <p:spPr>
          <a:xfrm>
            <a:off x="304800" y="1058142"/>
            <a:ext cx="4797425" cy="4105361"/>
          </a:xfrm>
          <a:prstGeom prst="rect">
            <a:avLst/>
          </a:prstGeom>
        </p:spPr>
        <p:txBody>
          <a:bodyPr vert="horz" lIns="91440" tIns="45720" rIns="91440" bIns="45720" rtlCol="0" anchor="t">
            <a:noAutofit/>
          </a:bodyPr>
          <a:lstStyle/>
          <a:p>
            <a:pPr marL="379095" marR="5080" indent="-228600" algn="l" rtl="0">
              <a:lnSpc>
                <a:spcPct val="90000"/>
              </a:lnSpc>
              <a:spcBef>
                <a:spcPts val="84"/>
              </a:spcBef>
              <a:buFont typeface="Arial" panose="020B0604020202020204" pitchFamily="34" charset="0"/>
              <a:buChar char="•"/>
              <a:tabLst>
                <a:tab pos="379114" algn="l"/>
              </a:tabLst>
            </a:pPr>
            <a:r>
              <a:rPr lang="en-US" sz="1500" b="1" i="1" kern="1200" dirty="0">
                <a:solidFill>
                  <a:schemeClr val="tx1"/>
                </a:solidFill>
                <a:latin typeface="+mn-lt"/>
                <a:ea typeface="+mn-ea"/>
                <a:cs typeface="+mn-cs"/>
              </a:rPr>
              <a:t>Biocompatibility:</a:t>
            </a:r>
            <a:r>
              <a:rPr lang="en-US" sz="1500" b="1" i="1" kern="1200" spc="-26" dirty="0">
                <a:solidFill>
                  <a:schemeClr val="tx1"/>
                </a:solidFill>
                <a:latin typeface="+mn-lt"/>
                <a:ea typeface="+mn-ea"/>
                <a:cs typeface="+mn-cs"/>
              </a:rPr>
              <a:t> </a:t>
            </a:r>
            <a:r>
              <a:rPr lang="en-US" sz="1500" kern="1200" dirty="0">
                <a:solidFill>
                  <a:schemeClr val="tx1"/>
                </a:solidFill>
                <a:latin typeface="+mn-lt"/>
                <a:ea typeface="+mn-ea"/>
                <a:cs typeface="+mn-cs"/>
              </a:rPr>
              <a:t>Ability</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of</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a</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material</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to</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cause</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a</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biological</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response</a:t>
            </a:r>
            <a:r>
              <a:rPr lang="en-US" sz="1500" kern="1200" spc="-15" dirty="0">
                <a:solidFill>
                  <a:schemeClr val="tx1"/>
                </a:solidFill>
                <a:latin typeface="+mn-lt"/>
                <a:ea typeface="+mn-ea"/>
                <a:cs typeface="+mn-cs"/>
              </a:rPr>
              <a:t> </a:t>
            </a:r>
            <a:r>
              <a:rPr lang="en-US" sz="1500" kern="1200" spc="-20" dirty="0">
                <a:solidFill>
                  <a:schemeClr val="tx1"/>
                </a:solidFill>
                <a:latin typeface="+mn-lt"/>
                <a:ea typeface="+mn-ea"/>
                <a:cs typeface="+mn-cs"/>
              </a:rPr>
              <a:t>once </a:t>
            </a:r>
            <a:r>
              <a:rPr lang="en-US" sz="1500" kern="1200" spc="-9" dirty="0">
                <a:solidFill>
                  <a:schemeClr val="tx1"/>
                </a:solidFill>
                <a:latin typeface="+mn-lt"/>
                <a:ea typeface="+mn-ea"/>
                <a:cs typeface="+mn-cs"/>
              </a:rPr>
              <a:t>implanted</a:t>
            </a:r>
            <a:endParaRPr lang="en-US">
              <a:ea typeface="+mn-ea"/>
              <a:cs typeface="+mn-cs"/>
            </a:endParaRPr>
          </a:p>
          <a:p>
            <a:pPr marL="836295" lvl="1" indent="-228600" algn="l" rtl="0">
              <a:lnSpc>
                <a:spcPct val="90000"/>
              </a:lnSpc>
              <a:spcBef>
                <a:spcPts val="26"/>
              </a:spcBef>
              <a:buFont typeface="Arial" panose="020B0604020202020204" pitchFamily="34" charset="0"/>
              <a:buChar char="•"/>
              <a:tabLst>
                <a:tab pos="836333" algn="l"/>
              </a:tabLst>
            </a:pPr>
            <a:r>
              <a:rPr lang="en-US" sz="1500" b="1" kern="1200" spc="-9" dirty="0">
                <a:solidFill>
                  <a:schemeClr val="tx1"/>
                </a:solidFill>
                <a:latin typeface="+mn-lt"/>
                <a:ea typeface="+mn-ea"/>
                <a:cs typeface="+mn-cs"/>
              </a:rPr>
              <a:t>Bio-</a:t>
            </a:r>
            <a:r>
              <a:rPr lang="en-US" sz="1500" kern="1200" dirty="0">
                <a:solidFill>
                  <a:schemeClr val="tx1"/>
                </a:solidFill>
                <a:latin typeface="+mn-lt"/>
                <a:ea typeface="+mn-ea"/>
                <a:cs typeface="+mn-cs"/>
              </a:rPr>
              <a:t>:</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related</a:t>
            </a:r>
            <a:r>
              <a:rPr lang="en-US" sz="1500" kern="1200" spc="-9" dirty="0">
                <a:solidFill>
                  <a:schemeClr val="tx1"/>
                </a:solidFill>
                <a:latin typeface="+mn-lt"/>
                <a:ea typeface="+mn-ea"/>
                <a:cs typeface="+mn-cs"/>
              </a:rPr>
              <a:t> </a:t>
            </a:r>
            <a:r>
              <a:rPr lang="en-US" sz="1500" kern="1200" dirty="0">
                <a:solidFill>
                  <a:schemeClr val="tx1"/>
                </a:solidFill>
                <a:latin typeface="+mn-lt"/>
                <a:ea typeface="+mn-ea"/>
                <a:cs typeface="+mn-cs"/>
              </a:rPr>
              <a:t>to</a:t>
            </a:r>
            <a:r>
              <a:rPr lang="en-US" sz="1500" kern="1200" spc="-9" dirty="0">
                <a:solidFill>
                  <a:schemeClr val="tx1"/>
                </a:solidFill>
                <a:latin typeface="+mn-lt"/>
                <a:ea typeface="+mn-ea"/>
                <a:cs typeface="+mn-cs"/>
              </a:rPr>
              <a:t> </a:t>
            </a:r>
            <a:r>
              <a:rPr lang="en-US" sz="1500" kern="1200" dirty="0">
                <a:solidFill>
                  <a:schemeClr val="tx1"/>
                </a:solidFill>
                <a:latin typeface="+mn-lt"/>
                <a:ea typeface="+mn-ea"/>
                <a:cs typeface="+mn-cs"/>
              </a:rPr>
              <a:t>living</a:t>
            </a:r>
            <a:r>
              <a:rPr lang="en-US" sz="1500" kern="1200" spc="-9" dirty="0">
                <a:solidFill>
                  <a:schemeClr val="tx1"/>
                </a:solidFill>
                <a:latin typeface="+mn-lt"/>
                <a:ea typeface="+mn-ea"/>
                <a:cs typeface="+mn-cs"/>
              </a:rPr>
              <a:t> organisms</a:t>
            </a:r>
            <a:endParaRPr lang="en-US" sz="1500" kern="1200" dirty="0">
              <a:solidFill>
                <a:schemeClr val="tx1"/>
              </a:solidFill>
              <a:latin typeface="+mn-lt"/>
              <a:ea typeface="Calibri"/>
              <a:cs typeface="Calibri"/>
            </a:endParaRPr>
          </a:p>
          <a:p>
            <a:pPr marL="836295" lvl="1" indent="-228600" algn="l" rtl="0">
              <a:lnSpc>
                <a:spcPct val="90000"/>
              </a:lnSpc>
              <a:spcBef>
                <a:spcPts val="84"/>
              </a:spcBef>
              <a:buFont typeface="Arial" panose="020B0604020202020204" pitchFamily="34" charset="0"/>
              <a:buChar char="•"/>
              <a:tabLst>
                <a:tab pos="836333" algn="l"/>
              </a:tabLst>
            </a:pPr>
            <a:r>
              <a:rPr lang="en-US" sz="1500" b="1" kern="1200" spc="-9" dirty="0">
                <a:solidFill>
                  <a:schemeClr val="tx1"/>
                </a:solidFill>
                <a:latin typeface="+mn-lt"/>
                <a:ea typeface="+mn-ea"/>
                <a:cs typeface="+mn-cs"/>
              </a:rPr>
              <a:t>-</a:t>
            </a:r>
            <a:r>
              <a:rPr lang="en-US" sz="1500" b="1" kern="1200" dirty="0">
                <a:solidFill>
                  <a:schemeClr val="tx1"/>
                </a:solidFill>
                <a:latin typeface="+mn-lt"/>
                <a:ea typeface="+mn-ea"/>
                <a:cs typeface="+mn-cs"/>
              </a:rPr>
              <a:t>Compatible</a:t>
            </a:r>
            <a:r>
              <a:rPr lang="en-US" sz="1500" kern="1200" dirty="0">
                <a:solidFill>
                  <a:schemeClr val="tx1"/>
                </a:solidFill>
                <a:latin typeface="+mn-lt"/>
                <a:ea typeface="+mn-ea"/>
                <a:cs typeface="+mn-cs"/>
              </a:rPr>
              <a:t>:</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how</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well</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two</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things</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get</a:t>
            </a:r>
            <a:r>
              <a:rPr lang="en-US" sz="1500" kern="1200" spc="-20" dirty="0">
                <a:solidFill>
                  <a:schemeClr val="tx1"/>
                </a:solidFill>
                <a:latin typeface="+mn-lt"/>
                <a:ea typeface="+mn-ea"/>
                <a:cs typeface="+mn-cs"/>
              </a:rPr>
              <a:t> along</a:t>
            </a:r>
            <a:endParaRPr lang="en-US" sz="1500" kern="1200" spc="-9" dirty="0">
              <a:solidFill>
                <a:schemeClr val="tx1"/>
              </a:solidFill>
              <a:latin typeface="+mn-lt"/>
              <a:ea typeface="Calibri"/>
              <a:cs typeface="Calibri"/>
            </a:endParaRPr>
          </a:p>
          <a:p>
            <a:pPr marL="379095" marR="5080" indent="-228600" algn="l" rtl="0">
              <a:lnSpc>
                <a:spcPct val="90000"/>
              </a:lnSpc>
              <a:spcBef>
                <a:spcPts val="84"/>
              </a:spcBef>
              <a:buFont typeface="Arial" panose="020B0604020202020204" pitchFamily="34" charset="0"/>
              <a:buChar char="•"/>
              <a:tabLst>
                <a:tab pos="379114" algn="l"/>
              </a:tabLst>
            </a:pPr>
            <a:r>
              <a:rPr lang="en-US" sz="1500" i="1" kern="1200" dirty="0">
                <a:solidFill>
                  <a:schemeClr val="tx1"/>
                </a:solidFill>
                <a:latin typeface="+mn-lt"/>
                <a:ea typeface="+mn-ea"/>
                <a:cs typeface="+mn-cs"/>
              </a:rPr>
              <a:t>Problems with biocompatibility:</a:t>
            </a:r>
            <a:endParaRPr lang="en-US" sz="1500" i="1" kern="1200" dirty="0">
              <a:solidFill>
                <a:schemeClr val="tx1"/>
              </a:solidFill>
              <a:latin typeface="+mn-lt"/>
              <a:ea typeface="Calibri"/>
              <a:cs typeface="Calibri"/>
            </a:endParaRPr>
          </a:p>
          <a:p>
            <a:pPr marL="863600" marR="5080" lvl="2" indent="-228600" algn="l" rtl="0">
              <a:lnSpc>
                <a:spcPct val="90000"/>
              </a:lnSpc>
              <a:spcBef>
                <a:spcPts val="84"/>
              </a:spcBef>
              <a:buFont typeface="Courier New" panose="02070309020205020404" pitchFamily="49" charset="0"/>
              <a:buChar char="o"/>
            </a:pPr>
            <a:r>
              <a:rPr lang="en-US" sz="1500" kern="1200" dirty="0">
                <a:solidFill>
                  <a:schemeClr val="tx1"/>
                </a:solidFill>
                <a:latin typeface="+mn-lt"/>
                <a:ea typeface="+mn-ea"/>
                <a:cs typeface="+mn-cs"/>
              </a:rPr>
              <a:t>Immune</a:t>
            </a:r>
            <a:r>
              <a:rPr lang="en-US" sz="1500" kern="1200" spc="-40" dirty="0">
                <a:solidFill>
                  <a:schemeClr val="tx1"/>
                </a:solidFill>
                <a:latin typeface="+mn-lt"/>
                <a:ea typeface="+mn-ea"/>
                <a:cs typeface="+mn-cs"/>
              </a:rPr>
              <a:t> </a:t>
            </a:r>
            <a:r>
              <a:rPr lang="en-US" sz="1500" kern="1200" dirty="0">
                <a:solidFill>
                  <a:schemeClr val="tx1"/>
                </a:solidFill>
                <a:latin typeface="+mn-lt"/>
                <a:ea typeface="+mn-ea"/>
                <a:cs typeface="+mn-cs"/>
              </a:rPr>
              <a:t>rejection</a:t>
            </a:r>
            <a:r>
              <a:rPr lang="en-US" sz="1500" kern="1200" spc="-40" dirty="0">
                <a:solidFill>
                  <a:schemeClr val="tx1"/>
                </a:solidFill>
                <a:latin typeface="+mn-lt"/>
                <a:ea typeface="+mn-ea"/>
                <a:cs typeface="+mn-cs"/>
              </a:rPr>
              <a:t> </a:t>
            </a:r>
            <a:r>
              <a:rPr lang="en-US" sz="1500" kern="1200" dirty="0">
                <a:solidFill>
                  <a:schemeClr val="tx1"/>
                </a:solidFill>
                <a:latin typeface="+mn-lt"/>
                <a:ea typeface="+mn-ea"/>
                <a:cs typeface="+mn-cs"/>
              </a:rPr>
              <a:t>of</a:t>
            </a:r>
            <a:r>
              <a:rPr lang="en-US" sz="1500" kern="1200" spc="-40" dirty="0">
                <a:solidFill>
                  <a:schemeClr val="tx1"/>
                </a:solidFill>
                <a:latin typeface="+mn-lt"/>
                <a:ea typeface="+mn-ea"/>
                <a:cs typeface="+mn-cs"/>
              </a:rPr>
              <a:t> </a:t>
            </a:r>
            <a:r>
              <a:rPr lang="en-US" sz="1500" kern="1200" dirty="0">
                <a:solidFill>
                  <a:schemeClr val="tx1"/>
                </a:solidFill>
                <a:latin typeface="+mn-lt"/>
                <a:ea typeface="+mn-ea"/>
                <a:cs typeface="+mn-cs"/>
              </a:rPr>
              <a:t>material could cause inflammation,</a:t>
            </a:r>
            <a:r>
              <a:rPr lang="en-US" sz="1500" kern="1200" spc="-40" dirty="0">
                <a:solidFill>
                  <a:schemeClr val="tx1"/>
                </a:solidFill>
                <a:latin typeface="+mn-lt"/>
                <a:ea typeface="+mn-ea"/>
                <a:cs typeface="+mn-cs"/>
              </a:rPr>
              <a:t> </a:t>
            </a:r>
            <a:r>
              <a:rPr lang="en-US" sz="1500" kern="1200" dirty="0">
                <a:solidFill>
                  <a:schemeClr val="tx1"/>
                </a:solidFill>
                <a:latin typeface="+mn-lt"/>
                <a:ea typeface="+mn-ea"/>
                <a:cs typeface="+mn-cs"/>
              </a:rPr>
              <a:t>swelling,</a:t>
            </a:r>
            <a:r>
              <a:rPr lang="en-US" sz="1500" kern="1200" spc="-40" dirty="0">
                <a:solidFill>
                  <a:schemeClr val="tx1"/>
                </a:solidFill>
                <a:latin typeface="+mn-lt"/>
                <a:ea typeface="+mn-ea"/>
                <a:cs typeface="+mn-cs"/>
              </a:rPr>
              <a:t> </a:t>
            </a:r>
            <a:r>
              <a:rPr lang="en-US" sz="1500" kern="1200" dirty="0">
                <a:solidFill>
                  <a:schemeClr val="tx1"/>
                </a:solidFill>
                <a:latin typeface="+mn-lt"/>
                <a:ea typeface="+mn-ea"/>
                <a:cs typeface="+mn-cs"/>
              </a:rPr>
              <a:t>redness, or</a:t>
            </a:r>
            <a:r>
              <a:rPr lang="en-US" sz="1500" kern="1200" spc="-40" dirty="0">
                <a:solidFill>
                  <a:schemeClr val="tx1"/>
                </a:solidFill>
                <a:latin typeface="+mn-lt"/>
                <a:ea typeface="+mn-ea"/>
                <a:cs typeface="+mn-cs"/>
              </a:rPr>
              <a:t> </a:t>
            </a:r>
            <a:r>
              <a:rPr lang="en-US" sz="1500" kern="1200" spc="-9" dirty="0">
                <a:solidFill>
                  <a:schemeClr val="tx1"/>
                </a:solidFill>
                <a:latin typeface="+mn-lt"/>
                <a:ea typeface="+mn-ea"/>
                <a:cs typeface="+mn-cs"/>
              </a:rPr>
              <a:t>infection</a:t>
            </a:r>
            <a:endParaRPr lang="en-US" sz="1500" kern="1200" spc="-9" dirty="0">
              <a:solidFill>
                <a:schemeClr val="tx1"/>
              </a:solidFill>
              <a:latin typeface="+mn-lt"/>
              <a:ea typeface="Calibri"/>
              <a:cs typeface="Calibri"/>
            </a:endParaRPr>
          </a:p>
          <a:p>
            <a:pPr marL="863600" marR="5080" lvl="2" indent="-228600" algn="l" rtl="0">
              <a:lnSpc>
                <a:spcPct val="90000"/>
              </a:lnSpc>
              <a:spcBef>
                <a:spcPts val="84"/>
              </a:spcBef>
              <a:buFont typeface="Courier New" panose="02070309020205020404" pitchFamily="49" charset="0"/>
              <a:buChar char="o"/>
            </a:pPr>
            <a:r>
              <a:rPr lang="en-US" sz="1500" kern="1200" dirty="0">
                <a:solidFill>
                  <a:schemeClr val="tx1"/>
                </a:solidFill>
                <a:latin typeface="+mn-lt"/>
                <a:ea typeface="+mn-ea"/>
                <a:cs typeface="+mn-cs"/>
              </a:rPr>
              <a:t>We</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want</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materials</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to</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be</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biocompatible</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to</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reduce unwanted immune</a:t>
            </a:r>
            <a:r>
              <a:rPr lang="en-US" sz="1500" kern="1200" spc="-26" dirty="0">
                <a:solidFill>
                  <a:schemeClr val="tx1"/>
                </a:solidFill>
                <a:latin typeface="+mn-lt"/>
                <a:ea typeface="+mn-ea"/>
                <a:cs typeface="+mn-cs"/>
              </a:rPr>
              <a:t> </a:t>
            </a:r>
            <a:r>
              <a:rPr lang="en-US" sz="1500" kern="1200" spc="-9" dirty="0">
                <a:solidFill>
                  <a:schemeClr val="tx1"/>
                </a:solidFill>
                <a:latin typeface="+mn-lt"/>
                <a:ea typeface="+mn-ea"/>
                <a:cs typeface="+mn-cs"/>
              </a:rPr>
              <a:t>reactions</a:t>
            </a:r>
            <a:endParaRPr lang="en-US" sz="1500" kern="1200" dirty="0">
              <a:solidFill>
                <a:schemeClr val="tx1"/>
              </a:solidFill>
              <a:latin typeface="+mn-lt"/>
              <a:ea typeface="+mn-ea"/>
              <a:cs typeface="+mn-cs"/>
            </a:endParaRPr>
          </a:p>
          <a:p>
            <a:pPr marL="379095" indent="-228600" algn="l" rtl="0">
              <a:lnSpc>
                <a:spcPct val="90000"/>
              </a:lnSpc>
              <a:spcBef>
                <a:spcPts val="70"/>
              </a:spcBef>
              <a:buFont typeface="Arial" panose="020B0604020202020204" pitchFamily="34" charset="0"/>
              <a:buChar char="•"/>
              <a:tabLst>
                <a:tab pos="379114" algn="l"/>
              </a:tabLst>
            </a:pPr>
            <a:r>
              <a:rPr lang="en-US" sz="1500" i="1" kern="1200" dirty="0">
                <a:solidFill>
                  <a:schemeClr val="tx1"/>
                </a:solidFill>
                <a:latin typeface="+mn-lt"/>
                <a:ea typeface="+mn-ea"/>
                <a:cs typeface="+mn-cs"/>
              </a:rPr>
              <a:t>Method</a:t>
            </a:r>
            <a:r>
              <a:rPr lang="en-US" sz="1500" i="1" kern="1200" spc="-29" dirty="0">
                <a:solidFill>
                  <a:schemeClr val="tx1"/>
                </a:solidFill>
                <a:latin typeface="+mn-lt"/>
                <a:ea typeface="+mn-ea"/>
                <a:cs typeface="+mn-cs"/>
              </a:rPr>
              <a:t> </a:t>
            </a:r>
            <a:r>
              <a:rPr lang="en-US" sz="1500" i="1" kern="1200" dirty="0">
                <a:solidFill>
                  <a:schemeClr val="tx1"/>
                </a:solidFill>
                <a:latin typeface="+mn-lt"/>
                <a:ea typeface="+mn-ea"/>
                <a:cs typeface="+mn-cs"/>
              </a:rPr>
              <a:t>for</a:t>
            </a:r>
            <a:r>
              <a:rPr lang="en-US" sz="1500" i="1" kern="1200" spc="-26" dirty="0">
                <a:solidFill>
                  <a:schemeClr val="tx1"/>
                </a:solidFill>
                <a:latin typeface="+mn-lt"/>
                <a:ea typeface="+mn-ea"/>
                <a:cs typeface="+mn-cs"/>
              </a:rPr>
              <a:t> </a:t>
            </a:r>
            <a:r>
              <a:rPr lang="en-US" sz="1500" i="1" kern="1200" dirty="0">
                <a:solidFill>
                  <a:schemeClr val="tx1"/>
                </a:solidFill>
                <a:latin typeface="+mn-lt"/>
                <a:ea typeface="+mn-ea"/>
                <a:cs typeface="+mn-cs"/>
              </a:rPr>
              <a:t>improving</a:t>
            </a:r>
            <a:r>
              <a:rPr lang="en-US" sz="1500" i="1" kern="1200" spc="-26" dirty="0">
                <a:solidFill>
                  <a:schemeClr val="tx1"/>
                </a:solidFill>
                <a:latin typeface="+mn-lt"/>
                <a:ea typeface="+mn-ea"/>
                <a:cs typeface="+mn-cs"/>
              </a:rPr>
              <a:t> </a:t>
            </a:r>
            <a:r>
              <a:rPr lang="en-US" sz="1500" i="1" kern="1200" spc="-9" dirty="0">
                <a:solidFill>
                  <a:schemeClr val="tx1"/>
                </a:solidFill>
                <a:latin typeface="+mn-lt"/>
                <a:ea typeface="+mn-ea"/>
                <a:cs typeface="+mn-cs"/>
              </a:rPr>
              <a:t>biocompatibility:</a:t>
            </a:r>
            <a:endParaRPr lang="en-US" sz="1500" kern="1200" dirty="0">
              <a:solidFill>
                <a:schemeClr val="tx1"/>
              </a:solidFill>
              <a:latin typeface="+mn-lt"/>
              <a:ea typeface="Calibri"/>
              <a:cs typeface="Calibri"/>
            </a:endParaRPr>
          </a:p>
          <a:p>
            <a:pPr marL="836295" lvl="1" indent="-228600" algn="l" rtl="0">
              <a:lnSpc>
                <a:spcPct val="90000"/>
              </a:lnSpc>
              <a:spcBef>
                <a:spcPts val="125"/>
              </a:spcBef>
              <a:buFont typeface="Arial" panose="020B0604020202020204" pitchFamily="34" charset="0"/>
              <a:buChar char="•"/>
              <a:tabLst>
                <a:tab pos="836333" algn="l"/>
              </a:tabLst>
            </a:pPr>
            <a:r>
              <a:rPr lang="en-US" sz="1500" kern="1200" dirty="0">
                <a:solidFill>
                  <a:schemeClr val="tx1"/>
                </a:solidFill>
                <a:latin typeface="+mn-lt"/>
                <a:ea typeface="+mn-ea"/>
                <a:cs typeface="+mn-cs"/>
              </a:rPr>
              <a:t>Sterilization</a:t>
            </a:r>
            <a:r>
              <a:rPr lang="en-US" sz="1500" kern="1200" spc="-40" dirty="0">
                <a:solidFill>
                  <a:schemeClr val="tx1"/>
                </a:solidFill>
                <a:latin typeface="+mn-lt"/>
                <a:ea typeface="+mn-ea"/>
                <a:cs typeface="+mn-cs"/>
              </a:rPr>
              <a:t> </a:t>
            </a:r>
            <a:r>
              <a:rPr lang="en-US" sz="1500" kern="1200" dirty="0">
                <a:solidFill>
                  <a:schemeClr val="tx1"/>
                </a:solidFill>
                <a:latin typeface="+mn-lt"/>
                <a:ea typeface="+mn-ea"/>
                <a:cs typeface="+mn-cs"/>
              </a:rPr>
              <a:t>→</a:t>
            </a:r>
            <a:r>
              <a:rPr lang="en-US" sz="1500" kern="1200" spc="-40" dirty="0">
                <a:solidFill>
                  <a:schemeClr val="tx1"/>
                </a:solidFill>
                <a:latin typeface="+mn-lt"/>
                <a:ea typeface="+mn-ea"/>
                <a:cs typeface="+mn-cs"/>
              </a:rPr>
              <a:t> </a:t>
            </a:r>
            <a:r>
              <a:rPr lang="en-US" sz="1500" kern="1200" dirty="0">
                <a:solidFill>
                  <a:schemeClr val="tx1"/>
                </a:solidFill>
                <a:latin typeface="+mn-lt"/>
                <a:ea typeface="+mn-ea"/>
                <a:cs typeface="+mn-cs"/>
              </a:rPr>
              <a:t>reduces</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chance</a:t>
            </a:r>
            <a:r>
              <a:rPr lang="en-US" sz="1500" kern="1200" spc="-40" dirty="0">
                <a:solidFill>
                  <a:schemeClr val="tx1"/>
                </a:solidFill>
                <a:latin typeface="+mn-lt"/>
                <a:ea typeface="+mn-ea"/>
                <a:cs typeface="+mn-cs"/>
              </a:rPr>
              <a:t> </a:t>
            </a:r>
            <a:r>
              <a:rPr lang="en-US" sz="1500" kern="1200" dirty="0">
                <a:solidFill>
                  <a:schemeClr val="tx1"/>
                </a:solidFill>
                <a:latin typeface="+mn-lt"/>
                <a:ea typeface="+mn-ea"/>
                <a:cs typeface="+mn-cs"/>
              </a:rPr>
              <a:t>of</a:t>
            </a:r>
            <a:r>
              <a:rPr lang="en-US" sz="1500" kern="1200" spc="-40" dirty="0">
                <a:solidFill>
                  <a:schemeClr val="tx1"/>
                </a:solidFill>
                <a:latin typeface="+mn-lt"/>
                <a:ea typeface="+mn-ea"/>
                <a:cs typeface="+mn-cs"/>
              </a:rPr>
              <a:t> </a:t>
            </a:r>
            <a:r>
              <a:rPr lang="en-US" sz="1500" kern="1200" dirty="0">
                <a:solidFill>
                  <a:schemeClr val="tx1"/>
                </a:solidFill>
                <a:latin typeface="+mn-lt"/>
                <a:ea typeface="+mn-ea"/>
                <a:cs typeface="+mn-cs"/>
              </a:rPr>
              <a:t>virus/disease</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transfer,</a:t>
            </a:r>
            <a:r>
              <a:rPr lang="en-US" sz="1500" kern="1200" spc="-40" dirty="0">
                <a:solidFill>
                  <a:schemeClr val="tx1"/>
                </a:solidFill>
                <a:latin typeface="+mn-lt"/>
                <a:ea typeface="+mn-ea"/>
                <a:cs typeface="+mn-cs"/>
              </a:rPr>
              <a:t> </a:t>
            </a:r>
            <a:r>
              <a:rPr lang="en-US" sz="1500" kern="1200" dirty="0">
                <a:solidFill>
                  <a:schemeClr val="tx1"/>
                </a:solidFill>
                <a:latin typeface="+mn-lt"/>
                <a:ea typeface="+mn-ea"/>
                <a:cs typeface="+mn-cs"/>
              </a:rPr>
              <a:t>reduced</a:t>
            </a:r>
            <a:r>
              <a:rPr lang="en-US" sz="1500" kern="1200" spc="-40" dirty="0">
                <a:solidFill>
                  <a:schemeClr val="tx1"/>
                </a:solidFill>
                <a:latin typeface="+mn-lt"/>
                <a:ea typeface="+mn-ea"/>
                <a:cs typeface="+mn-cs"/>
              </a:rPr>
              <a:t> </a:t>
            </a:r>
            <a:r>
              <a:rPr lang="en-US" sz="1500" kern="1200" dirty="0">
                <a:solidFill>
                  <a:schemeClr val="tx1"/>
                </a:solidFill>
                <a:latin typeface="+mn-lt"/>
                <a:ea typeface="+mn-ea"/>
                <a:cs typeface="+mn-cs"/>
              </a:rPr>
              <a:t>infection</a:t>
            </a:r>
            <a:r>
              <a:rPr lang="en-US" sz="1500" kern="1200" spc="-35" dirty="0">
                <a:solidFill>
                  <a:schemeClr val="tx1"/>
                </a:solidFill>
                <a:latin typeface="+mn-lt"/>
                <a:ea typeface="+mn-ea"/>
                <a:cs typeface="+mn-cs"/>
              </a:rPr>
              <a:t> </a:t>
            </a:r>
            <a:r>
              <a:rPr lang="en-US" sz="1500" kern="1200" spc="-20" dirty="0">
                <a:solidFill>
                  <a:schemeClr val="tx1"/>
                </a:solidFill>
                <a:latin typeface="+mn-lt"/>
                <a:ea typeface="+mn-ea"/>
                <a:cs typeface="+mn-cs"/>
              </a:rPr>
              <a:t>risk</a:t>
            </a:r>
            <a:endParaRPr lang="en-US" sz="1500" kern="1200" dirty="0">
              <a:solidFill>
                <a:schemeClr val="tx1"/>
              </a:solidFill>
              <a:latin typeface="+mn-lt"/>
              <a:ea typeface="Calibri"/>
              <a:cs typeface="Calibri"/>
            </a:endParaRPr>
          </a:p>
          <a:p>
            <a:pPr marL="836295" lvl="1" indent="-228600" algn="l" rtl="0">
              <a:lnSpc>
                <a:spcPct val="90000"/>
              </a:lnSpc>
              <a:spcBef>
                <a:spcPts val="84"/>
              </a:spcBef>
              <a:buFont typeface="Arial" panose="020B0604020202020204" pitchFamily="34" charset="0"/>
              <a:buChar char="•"/>
              <a:tabLst>
                <a:tab pos="836333" algn="l"/>
              </a:tabLst>
            </a:pPr>
            <a:r>
              <a:rPr lang="en-US" sz="1500" kern="1200" dirty="0">
                <a:solidFill>
                  <a:schemeClr val="tx1"/>
                </a:solidFill>
                <a:latin typeface="+mn-lt"/>
                <a:ea typeface="+mn-ea"/>
                <a:cs typeface="+mn-cs"/>
              </a:rPr>
              <a:t>Bioactive</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coatings</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can</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help</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prevent</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negative</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biological</a:t>
            </a:r>
            <a:r>
              <a:rPr lang="en-US" sz="1500" kern="1200" spc="-26" dirty="0">
                <a:solidFill>
                  <a:schemeClr val="tx1"/>
                </a:solidFill>
                <a:latin typeface="+mn-lt"/>
                <a:ea typeface="+mn-ea"/>
                <a:cs typeface="+mn-cs"/>
              </a:rPr>
              <a:t> </a:t>
            </a:r>
            <a:r>
              <a:rPr lang="en-US" sz="1500" kern="1200" spc="-9" dirty="0">
                <a:solidFill>
                  <a:schemeClr val="tx1"/>
                </a:solidFill>
                <a:latin typeface="+mn-lt"/>
                <a:ea typeface="+mn-ea"/>
                <a:cs typeface="+mn-cs"/>
              </a:rPr>
              <a:t>responses</a:t>
            </a:r>
            <a:endParaRPr lang="en-US" sz="1500" kern="1200" dirty="0">
              <a:solidFill>
                <a:schemeClr val="tx1"/>
              </a:solidFill>
              <a:latin typeface="+mn-lt"/>
              <a:ea typeface="Calibri"/>
              <a:cs typeface="Calibri"/>
            </a:endParaRPr>
          </a:p>
          <a:p>
            <a:pPr marL="836295" lvl="1" indent="-228600" algn="l" rtl="0">
              <a:lnSpc>
                <a:spcPct val="90000"/>
              </a:lnSpc>
              <a:spcBef>
                <a:spcPts val="81"/>
              </a:spcBef>
              <a:buFont typeface="Arial" panose="020B0604020202020204" pitchFamily="34" charset="0"/>
              <a:buChar char="•"/>
              <a:tabLst>
                <a:tab pos="836333" algn="l"/>
              </a:tabLst>
            </a:pPr>
            <a:r>
              <a:rPr lang="en-US" sz="1500" kern="1200" dirty="0">
                <a:solidFill>
                  <a:schemeClr val="tx1"/>
                </a:solidFill>
                <a:latin typeface="+mn-lt"/>
                <a:ea typeface="+mn-ea"/>
                <a:cs typeface="+mn-cs"/>
              </a:rPr>
              <a:t>Surface</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properties</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reducing</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adsorption</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properties</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(limits</a:t>
            </a:r>
            <a:r>
              <a:rPr lang="en-US" sz="1500" kern="1200" spc="-26" dirty="0">
                <a:solidFill>
                  <a:schemeClr val="tx1"/>
                </a:solidFill>
                <a:latin typeface="+mn-lt"/>
                <a:ea typeface="+mn-ea"/>
                <a:cs typeface="+mn-cs"/>
              </a:rPr>
              <a:t> </a:t>
            </a:r>
            <a:r>
              <a:rPr lang="en-US" sz="1500" kern="1200" dirty="0">
                <a:solidFill>
                  <a:schemeClr val="tx1"/>
                </a:solidFill>
                <a:latin typeface="+mn-lt"/>
                <a:ea typeface="+mn-ea"/>
                <a:cs typeface="+mn-cs"/>
              </a:rPr>
              <a:t>bacterial</a:t>
            </a:r>
            <a:r>
              <a:rPr lang="en-US" sz="1500" kern="1200" spc="-20" dirty="0">
                <a:solidFill>
                  <a:schemeClr val="tx1"/>
                </a:solidFill>
                <a:latin typeface="+mn-lt"/>
                <a:ea typeface="+mn-ea"/>
                <a:cs typeface="+mn-cs"/>
              </a:rPr>
              <a:t> </a:t>
            </a:r>
            <a:r>
              <a:rPr lang="en-US" sz="1500" kern="1200" spc="-9" dirty="0">
                <a:solidFill>
                  <a:schemeClr val="tx1"/>
                </a:solidFill>
                <a:latin typeface="+mn-lt"/>
                <a:ea typeface="+mn-ea"/>
                <a:cs typeface="+mn-cs"/>
              </a:rPr>
              <a:t>adsorption)</a:t>
            </a:r>
            <a:endParaRPr lang="en-US" sz="1500" kern="1200" dirty="0">
              <a:solidFill>
                <a:schemeClr val="tx1"/>
              </a:solidFill>
              <a:latin typeface="+mn-lt"/>
              <a:ea typeface="Calibri"/>
              <a:cs typeface="Calibri"/>
            </a:endParaRPr>
          </a:p>
          <a:p>
            <a:pPr marL="836295" lvl="1" indent="-228600" algn="l" rtl="0">
              <a:lnSpc>
                <a:spcPct val="90000"/>
              </a:lnSpc>
              <a:spcBef>
                <a:spcPts val="84"/>
              </a:spcBef>
              <a:buFont typeface="Arial" panose="020B0604020202020204" pitchFamily="34" charset="0"/>
              <a:buChar char="•"/>
              <a:tabLst>
                <a:tab pos="836333" algn="l"/>
              </a:tabLst>
            </a:pPr>
            <a:r>
              <a:rPr lang="en-US" sz="1500" kern="1200" dirty="0">
                <a:solidFill>
                  <a:schemeClr val="tx1"/>
                </a:solidFill>
                <a:latin typeface="+mn-lt"/>
                <a:ea typeface="+mn-ea"/>
                <a:cs typeface="+mn-cs"/>
              </a:rPr>
              <a:t>Incorporating</a:t>
            </a:r>
            <a:r>
              <a:rPr lang="en-US" sz="1500" kern="1200" spc="-64" dirty="0">
                <a:solidFill>
                  <a:schemeClr val="tx1"/>
                </a:solidFill>
                <a:latin typeface="+mn-lt"/>
                <a:ea typeface="+mn-ea"/>
                <a:cs typeface="+mn-cs"/>
              </a:rPr>
              <a:t> </a:t>
            </a:r>
            <a:r>
              <a:rPr lang="en-US" sz="1500" kern="1200" spc="-9" dirty="0">
                <a:solidFill>
                  <a:schemeClr val="tx1"/>
                </a:solidFill>
                <a:latin typeface="+mn-lt"/>
                <a:ea typeface="+mn-ea"/>
                <a:cs typeface="+mn-cs"/>
              </a:rPr>
              <a:t>antibacterials</a:t>
            </a:r>
            <a:endParaRPr lang="en-US" sz="1500" kern="1200" dirty="0">
              <a:solidFill>
                <a:schemeClr val="tx1"/>
              </a:solidFill>
              <a:latin typeface="+mn-lt"/>
              <a:ea typeface="Calibri"/>
              <a:cs typeface="Calibri"/>
            </a:endParaRPr>
          </a:p>
          <a:p>
            <a:pPr marL="836295" lvl="1" indent="-228600" algn="l" rtl="0">
              <a:lnSpc>
                <a:spcPct val="90000"/>
              </a:lnSpc>
              <a:spcBef>
                <a:spcPts val="84"/>
              </a:spcBef>
              <a:buFont typeface="Arial" panose="020B0604020202020204" pitchFamily="34" charset="0"/>
              <a:buChar char="•"/>
              <a:tabLst>
                <a:tab pos="836333" algn="l"/>
              </a:tabLst>
            </a:pPr>
            <a:r>
              <a:rPr lang="en-US" sz="1500" kern="1200" dirty="0">
                <a:solidFill>
                  <a:schemeClr val="tx1"/>
                </a:solidFill>
                <a:latin typeface="+mn-lt"/>
                <a:ea typeface="+mn-ea"/>
                <a:cs typeface="+mn-cs"/>
              </a:rPr>
              <a:t>Using</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natural</a:t>
            </a:r>
            <a:r>
              <a:rPr lang="en-US" sz="1500" kern="1200" spc="-29" dirty="0">
                <a:solidFill>
                  <a:schemeClr val="tx1"/>
                </a:solidFill>
                <a:latin typeface="+mn-lt"/>
                <a:ea typeface="+mn-ea"/>
                <a:cs typeface="+mn-cs"/>
              </a:rPr>
              <a:t> </a:t>
            </a:r>
            <a:r>
              <a:rPr lang="en-US" sz="1500" kern="1200" spc="-9" dirty="0">
                <a:solidFill>
                  <a:schemeClr val="tx1"/>
                </a:solidFill>
                <a:latin typeface="+mn-lt"/>
                <a:ea typeface="+mn-ea"/>
                <a:cs typeface="+mn-cs"/>
              </a:rPr>
              <a:t>materials</a:t>
            </a:r>
            <a:endParaRPr lang="en-US" sz="1500" kern="1200" dirty="0">
              <a:solidFill>
                <a:schemeClr val="tx1"/>
              </a:solidFill>
              <a:latin typeface="+mn-lt"/>
              <a:ea typeface="Calibri"/>
              <a:cs typeface="Calibri"/>
            </a:endParaRPr>
          </a:p>
        </p:txBody>
      </p:sp>
      <p:pic>
        <p:nvPicPr>
          <p:cNvPr id="9" name="Picture 8" descr="A Venn diagram with three circles labeled: &quot;ability to perform desired function,&quot; &quot;has desired material properties,&quot; and &quot;Safety of host.&quot; The intersection of all three circles has an arrow pointing to it with the label &quot;Biocompatibility.&quot;">
            <a:extLst>
              <a:ext uri="{FF2B5EF4-FFF2-40B4-BE49-F238E27FC236}">
                <a16:creationId xmlns:a16="http://schemas.microsoft.com/office/drawing/2014/main" id="{B34881A9-4FAE-7C8F-83C0-8BC8B6D97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760" y="234528"/>
            <a:ext cx="4970923" cy="4685706"/>
          </a:xfrm>
          <a:prstGeom prst="rect">
            <a:avLst/>
          </a:prstGeom>
        </p:spPr>
      </p:pic>
      <p:sp>
        <p:nvSpPr>
          <p:cNvPr id="7" name="sketch line">
            <a:extLst>
              <a:ext uri="{FF2B5EF4-FFF2-40B4-BE49-F238E27FC236}">
                <a16:creationId xmlns:a16="http://schemas.microsoft.com/office/drawing/2014/main" id="{C58E5A2C-A839-A216-32B4-DD56469D26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2458" y="957834"/>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A3A9-7FEB-9AB8-1704-48C4F4B3D59D}"/>
              </a:ext>
            </a:extLst>
          </p:cNvPr>
          <p:cNvSpPr>
            <a:spLocks noGrp="1"/>
          </p:cNvSpPr>
          <p:nvPr>
            <p:ph type="title"/>
          </p:nvPr>
        </p:nvSpPr>
        <p:spPr/>
        <p:txBody>
          <a:bodyPr/>
          <a:lstStyle/>
          <a:p>
            <a:r>
              <a:rPr lang="en-US" dirty="0"/>
              <a:t>Image Credits:</a:t>
            </a:r>
          </a:p>
        </p:txBody>
      </p:sp>
      <p:sp>
        <p:nvSpPr>
          <p:cNvPr id="3" name="Text Placeholder 2">
            <a:extLst>
              <a:ext uri="{FF2B5EF4-FFF2-40B4-BE49-F238E27FC236}">
                <a16:creationId xmlns:a16="http://schemas.microsoft.com/office/drawing/2014/main" id="{87BF5833-BC88-43D4-EC26-069B922ED2B8}"/>
              </a:ext>
            </a:extLst>
          </p:cNvPr>
          <p:cNvSpPr>
            <a:spLocks noGrp="1"/>
          </p:cNvSpPr>
          <p:nvPr>
            <p:ph type="body" idx="1"/>
          </p:nvPr>
        </p:nvSpPr>
        <p:spPr>
          <a:xfrm>
            <a:off x="335003" y="756035"/>
            <a:ext cx="8052435" cy="4339650"/>
          </a:xfrm>
        </p:spPr>
        <p:txBody>
          <a:bodyPr/>
          <a:lstStyle/>
          <a:p>
            <a:pPr>
              <a:lnSpc>
                <a:spcPct val="150000"/>
              </a:lnSpc>
            </a:pPr>
            <a:r>
              <a:rPr lang="en-US" sz="1200" dirty="0">
                <a:latin typeface="+mn-lt"/>
              </a:rPr>
              <a:t>Slide 1: Alexander </a:t>
            </a:r>
            <a:r>
              <a:rPr lang="en-US" sz="1200" dirty="0" err="1">
                <a:latin typeface="+mn-lt"/>
              </a:rPr>
              <a:t>Steamaze</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2: Denis---S/</a:t>
            </a:r>
            <a:r>
              <a:rPr lang="en-US" sz="1200" dirty="0" err="1">
                <a:latin typeface="+mn-lt"/>
              </a:rPr>
              <a:t>Shutterstock.com</a:t>
            </a:r>
            <a:r>
              <a:rPr lang="en-US" sz="1200" dirty="0">
                <a:latin typeface="+mn-lt"/>
              </a:rPr>
              <a:t>, </a:t>
            </a:r>
            <a:r>
              <a:rPr lang="en-US" sz="1200" dirty="0" err="1">
                <a:latin typeface="+mn-lt"/>
              </a:rPr>
              <a:t>Davizro</a:t>
            </a:r>
            <a:r>
              <a:rPr lang="en-US" sz="1200" dirty="0">
                <a:latin typeface="+mn-lt"/>
              </a:rPr>
              <a:t> Photography/</a:t>
            </a:r>
            <a:r>
              <a:rPr lang="en-US" sz="1200" dirty="0" err="1">
                <a:latin typeface="+mn-lt"/>
              </a:rPr>
              <a:t>Shutterstock.com</a:t>
            </a:r>
            <a:r>
              <a:rPr lang="en-US" sz="1200" dirty="0">
                <a:latin typeface="+mn-lt"/>
              </a:rPr>
              <a:t>, </a:t>
            </a:r>
            <a:r>
              <a:rPr lang="en-US" sz="1200" dirty="0" err="1">
                <a:latin typeface="+mn-lt"/>
              </a:rPr>
              <a:t>Ivan_Shenets</a:t>
            </a:r>
            <a:r>
              <a:rPr lang="en-US" sz="1200" dirty="0">
                <a:latin typeface="+mn-lt"/>
              </a:rPr>
              <a:t>/</a:t>
            </a:r>
            <a:r>
              <a:rPr lang="en-US" sz="1200" dirty="0" err="1">
                <a:latin typeface="+mn-lt"/>
              </a:rPr>
              <a:t>Shutterstock.com</a:t>
            </a:r>
            <a:r>
              <a:rPr lang="en-US" sz="1200" dirty="0">
                <a:latin typeface="+mn-lt"/>
              </a:rPr>
              <a:t>, </a:t>
            </a:r>
            <a:r>
              <a:rPr lang="en-US" sz="1200" dirty="0" err="1">
                <a:latin typeface="+mn-lt"/>
              </a:rPr>
              <a:t>maradek</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4: </a:t>
            </a:r>
            <a:r>
              <a:rPr lang="en-US" sz="1200" dirty="0" err="1">
                <a:latin typeface="+mn-lt"/>
              </a:rPr>
              <a:t>Chzu</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5: Joaquin </a:t>
            </a:r>
            <a:r>
              <a:rPr lang="en-US" sz="1200" dirty="0" err="1">
                <a:latin typeface="+mn-lt"/>
              </a:rPr>
              <a:t>Corbalan</a:t>
            </a:r>
            <a:r>
              <a:rPr lang="en-US" sz="1200" dirty="0">
                <a:latin typeface="+mn-lt"/>
              </a:rPr>
              <a:t> P/</a:t>
            </a:r>
            <a:r>
              <a:rPr lang="en-US" sz="1200" dirty="0" err="1">
                <a:latin typeface="+mn-lt"/>
              </a:rPr>
              <a:t>Shutterstock.com</a:t>
            </a:r>
            <a:endParaRPr lang="en-US" sz="1200" dirty="0">
              <a:latin typeface="+mn-lt"/>
            </a:endParaRPr>
          </a:p>
          <a:p>
            <a:pPr>
              <a:lnSpc>
                <a:spcPct val="150000"/>
              </a:lnSpc>
            </a:pPr>
            <a:r>
              <a:rPr lang="en-US" sz="1200" dirty="0">
                <a:latin typeface="+mn-lt"/>
              </a:rPr>
              <a:t>Slide 6: </a:t>
            </a:r>
            <a:r>
              <a:rPr lang="en-US" sz="1200" dirty="0" err="1">
                <a:latin typeface="+mn-lt"/>
              </a:rPr>
              <a:t>Vink</a:t>
            </a:r>
            <a:r>
              <a:rPr lang="en-US" sz="1200" dirty="0">
                <a:latin typeface="+mn-lt"/>
              </a:rPr>
              <a:t> Fan/</a:t>
            </a:r>
            <a:r>
              <a:rPr lang="en-US" sz="1200" dirty="0" err="1">
                <a:latin typeface="+mn-lt"/>
              </a:rPr>
              <a:t>Shutterstock.com</a:t>
            </a:r>
            <a:r>
              <a:rPr lang="en-US" sz="1200" dirty="0">
                <a:latin typeface="+mn-lt"/>
              </a:rPr>
              <a:t>, Meade/NIBIB</a:t>
            </a:r>
          </a:p>
          <a:p>
            <a:pPr>
              <a:lnSpc>
                <a:spcPct val="150000"/>
              </a:lnSpc>
            </a:pPr>
            <a:r>
              <a:rPr lang="en-US" sz="1200" dirty="0">
                <a:latin typeface="+mn-lt"/>
              </a:rPr>
              <a:t>Slide 7: </a:t>
            </a:r>
            <a:r>
              <a:rPr lang="en-US" sz="1200" dirty="0" err="1">
                <a:latin typeface="+mn-lt"/>
              </a:rPr>
              <a:t>Sansanorth</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8: </a:t>
            </a:r>
            <a:r>
              <a:rPr lang="en-US" sz="1200" dirty="0" err="1">
                <a:latin typeface="+mn-lt"/>
              </a:rPr>
              <a:t>Okayanstvo</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9: </a:t>
            </a:r>
            <a:r>
              <a:rPr lang="en-US" sz="1200" dirty="0" err="1">
                <a:latin typeface="+mn-lt"/>
              </a:rPr>
              <a:t>Vectoressa</a:t>
            </a:r>
            <a:r>
              <a:rPr lang="en-US" sz="1200" dirty="0">
                <a:latin typeface="+mn-lt"/>
              </a:rPr>
              <a:t>/</a:t>
            </a:r>
            <a:r>
              <a:rPr lang="en-US" sz="1200" dirty="0" err="1">
                <a:latin typeface="+mn-lt"/>
              </a:rPr>
              <a:t>Shutterstock.com</a:t>
            </a:r>
            <a:r>
              <a:rPr lang="en-US" sz="1200" dirty="0">
                <a:latin typeface="+mn-lt"/>
              </a:rPr>
              <a:t>, Meade/NIBIB</a:t>
            </a:r>
          </a:p>
          <a:p>
            <a:pPr>
              <a:lnSpc>
                <a:spcPct val="150000"/>
              </a:lnSpc>
            </a:pPr>
            <a:r>
              <a:rPr lang="en-US" sz="1200" dirty="0">
                <a:latin typeface="+mn-lt"/>
              </a:rPr>
              <a:t>Slide 10: Meade/NIBIB</a:t>
            </a:r>
          </a:p>
          <a:p>
            <a:pPr>
              <a:lnSpc>
                <a:spcPct val="150000"/>
              </a:lnSpc>
            </a:pPr>
            <a:r>
              <a:rPr lang="en-US" sz="1200" dirty="0">
                <a:latin typeface="+mn-lt"/>
              </a:rPr>
              <a:t>Slide 11: Maria Eliza </a:t>
            </a:r>
            <a:r>
              <a:rPr lang="en-US" sz="1200" dirty="0" err="1">
                <a:latin typeface="+mn-lt"/>
              </a:rPr>
              <a:t>Moraes</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12: </a:t>
            </a:r>
            <a:r>
              <a:rPr lang="en-US" sz="1200" dirty="0" err="1">
                <a:latin typeface="+mn-lt"/>
              </a:rPr>
              <a:t>Vectoressa</a:t>
            </a:r>
            <a:r>
              <a:rPr lang="en-US" sz="1200" dirty="0">
                <a:latin typeface="+mn-lt"/>
              </a:rPr>
              <a:t>/</a:t>
            </a:r>
            <a:r>
              <a:rPr lang="en-US" sz="1200" dirty="0" err="1">
                <a:latin typeface="+mn-lt"/>
              </a:rPr>
              <a:t>Shutterstock.com</a:t>
            </a:r>
            <a:r>
              <a:rPr lang="en-US" sz="1200" dirty="0">
                <a:latin typeface="+mn-lt"/>
              </a:rPr>
              <a:t>, cosmin4000/</a:t>
            </a:r>
            <a:r>
              <a:rPr lang="en-US" sz="1200" dirty="0" err="1">
                <a:latin typeface="+mn-lt"/>
              </a:rPr>
              <a:t>iStock.com</a:t>
            </a:r>
            <a:r>
              <a:rPr lang="en-US" sz="1200" dirty="0">
                <a:latin typeface="+mn-lt"/>
              </a:rPr>
              <a:t>, </a:t>
            </a:r>
            <a:r>
              <a:rPr lang="en-US" sz="1200" dirty="0" err="1">
                <a:latin typeface="+mn-lt"/>
              </a:rPr>
              <a:t>MikeRun</a:t>
            </a:r>
            <a:r>
              <a:rPr lang="en-US" sz="1200" dirty="0">
                <a:latin typeface="+mn-lt"/>
              </a:rPr>
              <a:t>/Wikimedia Commons</a:t>
            </a:r>
          </a:p>
          <a:p>
            <a:pPr>
              <a:lnSpc>
                <a:spcPct val="150000"/>
              </a:lnSpc>
            </a:pPr>
            <a:r>
              <a:rPr lang="en-US" sz="1200" dirty="0">
                <a:latin typeface="+mn-lt"/>
              </a:rPr>
              <a:t>Slide 13:  Meade/NIBIB, Meade/NIBIB</a:t>
            </a:r>
          </a:p>
          <a:p>
            <a:pPr>
              <a:lnSpc>
                <a:spcPct val="150000"/>
              </a:lnSpc>
            </a:pPr>
            <a:r>
              <a:rPr lang="en-US" sz="1200" dirty="0">
                <a:latin typeface="+mn-lt"/>
              </a:rPr>
              <a:t>Slide 14: Denis---S/</a:t>
            </a:r>
            <a:r>
              <a:rPr lang="en-US" sz="1200" dirty="0" err="1">
                <a:latin typeface="+mn-lt"/>
              </a:rPr>
              <a:t>Shutterstock.com</a:t>
            </a:r>
            <a:endParaRPr lang="en-US" sz="1200" dirty="0">
              <a:latin typeface="+mn-lt"/>
            </a:endParaRPr>
          </a:p>
          <a:p>
            <a:pPr>
              <a:lnSpc>
                <a:spcPct val="150000"/>
              </a:lnSpc>
            </a:pPr>
            <a:r>
              <a:rPr lang="en-US" sz="1200" dirty="0">
                <a:latin typeface="+mn-lt"/>
              </a:rPr>
              <a:t>Slide 15: Meade/NIBIB</a:t>
            </a:r>
          </a:p>
          <a:p>
            <a:endParaRPr lang="en-US" sz="1200" dirty="0">
              <a:latin typeface="+mn-lt"/>
            </a:endParaRPr>
          </a:p>
        </p:txBody>
      </p:sp>
    </p:spTree>
    <p:extLst>
      <p:ext uri="{BB962C8B-B14F-4D97-AF65-F5344CB8AC3E}">
        <p14:creationId xmlns:p14="http://schemas.microsoft.com/office/powerpoint/2010/main" val="920738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n illustration of clear spheres connected by strands">
            <a:extLst>
              <a:ext uri="{FF2B5EF4-FFF2-40B4-BE49-F238E27FC236}">
                <a16:creationId xmlns:a16="http://schemas.microsoft.com/office/drawing/2014/main" id="{1EB6BE0C-9EE5-A06D-DA79-E8AB7EBFBA9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80" cy="5143490"/>
          </a:xfrm>
          <a:prstGeom prst="rect">
            <a:avLst/>
          </a:prstGeom>
        </p:spPr>
      </p:pic>
      <p:sp>
        <p:nvSpPr>
          <p:cNvPr id="10" name="Rectangle 9">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3031" y="1414462"/>
            <a:ext cx="6379369" cy="2364581"/>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1707356" y="1685925"/>
            <a:ext cx="5686425" cy="1885950"/>
          </a:xfrm>
          <a:prstGeom prst="rect">
            <a:avLst/>
          </a:prstGeom>
        </p:spPr>
        <p:txBody>
          <a:bodyPr vert="horz" lIns="91440" tIns="45720" rIns="91440" bIns="45720" rtlCol="0" anchor="ctr">
            <a:normAutofit/>
          </a:bodyPr>
          <a:lstStyle/>
          <a:p>
            <a:pPr marL="12701" algn="ctr" rtl="0">
              <a:lnSpc>
                <a:spcPct val="90000"/>
              </a:lnSpc>
              <a:spcBef>
                <a:spcPct val="0"/>
              </a:spcBef>
            </a:pPr>
            <a:r>
              <a:rPr lang="en-US" sz="5000" kern="1200" dirty="0">
                <a:latin typeface="+mj-lt"/>
                <a:cs typeface="+mj-cs"/>
              </a:rPr>
              <a:t>What</a:t>
            </a:r>
            <a:r>
              <a:rPr lang="en-US" sz="5000" kern="1200" spc="-101" dirty="0">
                <a:latin typeface="+mj-lt"/>
                <a:cs typeface="+mj-cs"/>
              </a:rPr>
              <a:t> </a:t>
            </a:r>
            <a:r>
              <a:rPr lang="en-US" sz="5000" kern="1200" dirty="0">
                <a:latin typeface="+mj-lt"/>
                <a:cs typeface="+mj-cs"/>
              </a:rPr>
              <a:t>are</a:t>
            </a:r>
            <a:r>
              <a:rPr lang="en-US" sz="5000" kern="1200" spc="-84" dirty="0">
                <a:latin typeface="+mj-lt"/>
                <a:cs typeface="+mj-cs"/>
              </a:rPr>
              <a:t> </a:t>
            </a:r>
            <a:r>
              <a:rPr lang="en-US" sz="5000" kern="1200" spc="-9" dirty="0">
                <a:latin typeface="+mj-lt"/>
                <a:cs typeface="+mj-cs"/>
              </a:rPr>
              <a:t>Biomaterials?</a:t>
            </a:r>
            <a:endParaRPr lang="en-US" sz="5000" kern="1200" dirty="0">
              <a:latin typeface="+mj-lt"/>
              <a:cs typeface="+mj-cs"/>
            </a:endParaRPr>
          </a:p>
        </p:txBody>
      </p:sp>
    </p:spTree>
    <p:extLst>
      <p:ext uri="{BB962C8B-B14F-4D97-AF65-F5344CB8AC3E}">
        <p14:creationId xmlns:p14="http://schemas.microsoft.com/office/powerpoint/2010/main" val="2884195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AEBE-FA57-6D33-742C-943C0417DD4F}"/>
              </a:ext>
            </a:extLst>
          </p:cNvPr>
          <p:cNvSpPr>
            <a:spLocks noGrp="1"/>
          </p:cNvSpPr>
          <p:nvPr>
            <p:ph type="title"/>
          </p:nvPr>
        </p:nvSpPr>
        <p:spPr>
          <a:xfrm>
            <a:off x="384143" y="904923"/>
            <a:ext cx="5289551" cy="384849"/>
          </a:xfrm>
        </p:spPr>
        <p:txBody>
          <a:bodyPr/>
          <a:lstStyle/>
          <a:p>
            <a:r>
              <a:rPr lang="en-US" dirty="0"/>
              <a:t>Biomaterials:</a:t>
            </a:r>
          </a:p>
        </p:txBody>
      </p:sp>
      <p:sp>
        <p:nvSpPr>
          <p:cNvPr id="15" name="TextBox 14">
            <a:extLst>
              <a:ext uri="{FF2B5EF4-FFF2-40B4-BE49-F238E27FC236}">
                <a16:creationId xmlns:a16="http://schemas.microsoft.com/office/drawing/2014/main" id="{8CD1CAB1-6191-EB23-9109-B42139831013}"/>
              </a:ext>
            </a:extLst>
          </p:cNvPr>
          <p:cNvSpPr txBox="1"/>
          <p:nvPr/>
        </p:nvSpPr>
        <p:spPr>
          <a:xfrm>
            <a:off x="297696" y="1330920"/>
            <a:ext cx="2718816" cy="1785104"/>
          </a:xfrm>
          <a:prstGeom prst="rect">
            <a:avLst/>
          </a:prstGeom>
          <a:noFill/>
        </p:spPr>
        <p:txBody>
          <a:bodyPr wrap="square" rtlCol="0">
            <a:spAutoFit/>
          </a:bodyPr>
          <a:lstStyle/>
          <a:p>
            <a:r>
              <a:rPr lang="en-US" sz="2200" dirty="0">
                <a:latin typeface="+mn-lt"/>
              </a:rPr>
              <a:t>A synthetic or natural material that is used in a </a:t>
            </a:r>
            <a:r>
              <a:rPr lang="en-US" sz="2200" u="sng" dirty="0"/>
              <a:t>	      	 </a:t>
            </a:r>
            <a:r>
              <a:rPr lang="en-US" sz="2200" dirty="0"/>
              <a:t> </a:t>
            </a:r>
            <a:r>
              <a:rPr lang="en-US" sz="2200" dirty="0">
                <a:latin typeface="+mn-lt"/>
              </a:rPr>
              <a:t>and intended to interact with </a:t>
            </a:r>
            <a:r>
              <a:rPr lang="en-US" sz="2200" u="sng" dirty="0"/>
              <a:t>	      	 </a:t>
            </a:r>
            <a:r>
              <a:rPr lang="en-US" sz="2200" dirty="0">
                <a:latin typeface="+mn-lt"/>
              </a:rPr>
              <a:t>.</a:t>
            </a:r>
          </a:p>
        </p:txBody>
      </p:sp>
      <p:pic>
        <p:nvPicPr>
          <p:cNvPr id="6" name="Picture 5" descr="A close-up of a contact lens on a finger">
            <a:extLst>
              <a:ext uri="{FF2B5EF4-FFF2-40B4-BE49-F238E27FC236}">
                <a16:creationId xmlns:a16="http://schemas.microsoft.com/office/drawing/2014/main" id="{B9AC6512-AD5E-6E76-FF64-DBF25306BE7F}"/>
              </a:ext>
            </a:extLst>
          </p:cNvPr>
          <p:cNvPicPr>
            <a:picLocks noChangeAspect="1"/>
          </p:cNvPicPr>
          <p:nvPr/>
        </p:nvPicPr>
        <p:blipFill rotWithShape="1">
          <a:blip r:embed="rId3">
            <a:extLst>
              <a:ext uri="{28A0092B-C50C-407E-A947-70E740481C1C}">
                <a14:useLocalDpi xmlns:a14="http://schemas.microsoft.com/office/drawing/2010/main" val="0"/>
              </a:ext>
            </a:extLst>
          </a:blip>
          <a:srcRect r="2290" b="1"/>
          <a:stretch/>
        </p:blipFill>
        <p:spPr>
          <a:xfrm>
            <a:off x="2682914" y="10"/>
            <a:ext cx="3734478" cy="2551166"/>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 name="Picture 9" descr="X-ray of a human chest with a pacemaker inside">
            <a:extLst>
              <a:ext uri="{FF2B5EF4-FFF2-40B4-BE49-F238E27FC236}">
                <a16:creationId xmlns:a16="http://schemas.microsoft.com/office/drawing/2014/main" id="{37D35C1A-97C9-0DFD-ABF0-590BC69E7B54}"/>
              </a:ext>
            </a:extLst>
          </p:cNvPr>
          <p:cNvPicPr>
            <a:picLocks noChangeAspect="1"/>
          </p:cNvPicPr>
          <p:nvPr/>
        </p:nvPicPr>
        <p:blipFill rotWithShape="1">
          <a:blip r:embed="rId4">
            <a:extLst>
              <a:ext uri="{28A0092B-C50C-407E-A947-70E740481C1C}">
                <a14:useLocalDpi xmlns:a14="http://schemas.microsoft.com/office/drawing/2010/main" val="0"/>
              </a:ext>
            </a:extLst>
          </a:blip>
          <a:srcRect l="28118" r="4" b="4"/>
          <a:stretch/>
        </p:blipFill>
        <p:spPr>
          <a:xfrm>
            <a:off x="5883905" y="10"/>
            <a:ext cx="3260096" cy="2551166"/>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pic>
        <p:nvPicPr>
          <p:cNvPr id="12" name="Picture 11" descr="A photo of metal knee and hip replacements">
            <a:extLst>
              <a:ext uri="{FF2B5EF4-FFF2-40B4-BE49-F238E27FC236}">
                <a16:creationId xmlns:a16="http://schemas.microsoft.com/office/drawing/2014/main" id="{9A42D833-4CE5-92A8-F2AF-186EAD03F7DC}"/>
              </a:ext>
            </a:extLst>
          </p:cNvPr>
          <p:cNvPicPr>
            <a:picLocks noChangeAspect="1"/>
          </p:cNvPicPr>
          <p:nvPr/>
        </p:nvPicPr>
        <p:blipFill rotWithShape="1">
          <a:blip r:embed="rId5">
            <a:extLst>
              <a:ext uri="{28A0092B-C50C-407E-A947-70E740481C1C}">
                <a14:useLocalDpi xmlns:a14="http://schemas.microsoft.com/office/drawing/2010/main" val="0"/>
              </a:ext>
            </a:extLst>
          </a:blip>
          <a:srcRect r="7693" b="4"/>
          <a:stretch/>
        </p:blipFill>
        <p:spPr>
          <a:xfrm>
            <a:off x="2722695" y="259232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8" name="Picture 7" descr="A photo of a child with a hearing aid">
            <a:extLst>
              <a:ext uri="{FF2B5EF4-FFF2-40B4-BE49-F238E27FC236}">
                <a16:creationId xmlns:a16="http://schemas.microsoft.com/office/drawing/2014/main" id="{CFCCFED5-D936-59B9-D5D6-F6AEBB9F8490}"/>
              </a:ext>
            </a:extLst>
          </p:cNvPr>
          <p:cNvPicPr>
            <a:picLocks noChangeAspect="1"/>
          </p:cNvPicPr>
          <p:nvPr/>
        </p:nvPicPr>
        <p:blipFill rotWithShape="1">
          <a:blip r:embed="rId6">
            <a:extLst>
              <a:ext uri="{28A0092B-C50C-407E-A947-70E740481C1C}">
                <a14:useLocalDpi xmlns:a14="http://schemas.microsoft.com/office/drawing/2010/main" val="0"/>
              </a:ext>
            </a:extLst>
          </a:blip>
          <a:srcRect l="1595" r="12662"/>
          <a:stretch/>
        </p:blipFill>
        <p:spPr>
          <a:xfrm>
            <a:off x="5866892" y="2592324"/>
            <a:ext cx="3277108" cy="2551176"/>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sp>
        <p:nvSpPr>
          <p:cNvPr id="25" name="Rectangle 24">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408426"/>
            <a:ext cx="2561224"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ketchy line">
            <a:extLst>
              <a:ext uri="{FF2B5EF4-FFF2-40B4-BE49-F238E27FC236}">
                <a16:creationId xmlns:a16="http://schemas.microsoft.com/office/drawing/2014/main" id="{06F0F47A-D2DD-3CE5-F577-2A32BC33E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7696" y="742950"/>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080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831741"/>
            <a:ext cx="5384871" cy="3919923"/>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object 2"/>
          <p:cNvSpPr txBox="1">
            <a:spLocks noGrp="1"/>
          </p:cNvSpPr>
          <p:nvPr>
            <p:ph type="title"/>
          </p:nvPr>
        </p:nvSpPr>
        <p:spPr>
          <a:xfrm>
            <a:off x="630934" y="505327"/>
            <a:ext cx="2733367" cy="1810866"/>
          </a:xfrm>
          <a:prstGeom prst="rect">
            <a:avLst/>
          </a:prstGeom>
        </p:spPr>
        <p:txBody>
          <a:bodyPr vert="horz" lIns="91440" tIns="45720" rIns="91440" bIns="45720" rtlCol="0" anchor="t">
            <a:normAutofit/>
          </a:bodyPr>
          <a:lstStyle/>
          <a:p>
            <a:pPr marL="12701" algn="l" rtl="0">
              <a:lnSpc>
                <a:spcPct val="90000"/>
              </a:lnSpc>
              <a:spcBef>
                <a:spcPct val="0"/>
              </a:spcBef>
            </a:pPr>
            <a:r>
              <a:rPr lang="en-US" sz="4100" kern="1200" dirty="0">
                <a:solidFill>
                  <a:srgbClr val="FFFFFF"/>
                </a:solidFill>
                <a:latin typeface="+mj-lt"/>
                <a:ea typeface="+mj-ea"/>
                <a:cs typeface="+mj-cs"/>
              </a:rPr>
              <a:t>Synthetic vs </a:t>
            </a:r>
            <a:r>
              <a:rPr lang="en-US" sz="4100" kern="1200" spc="-9" dirty="0">
                <a:solidFill>
                  <a:srgbClr val="FFFFFF"/>
                </a:solidFill>
                <a:latin typeface="+mj-lt"/>
                <a:ea typeface="+mj-ea"/>
                <a:cs typeface="+mj-cs"/>
              </a:rPr>
              <a:t>Natural</a:t>
            </a:r>
          </a:p>
        </p:txBody>
      </p:sp>
      <p:sp>
        <p:nvSpPr>
          <p:cNvPr id="3" name="object 3"/>
          <p:cNvSpPr txBox="1"/>
          <p:nvPr/>
        </p:nvSpPr>
        <p:spPr>
          <a:xfrm>
            <a:off x="4571999" y="661736"/>
            <a:ext cx="3941065" cy="3970985"/>
          </a:xfrm>
          <a:prstGeom prst="rect">
            <a:avLst/>
          </a:prstGeom>
        </p:spPr>
        <p:txBody>
          <a:bodyPr vert="horz" lIns="91440" tIns="45720" rIns="91440" bIns="45720" rtlCol="0">
            <a:normAutofit/>
          </a:bodyPr>
          <a:lstStyle/>
          <a:p>
            <a:pPr marL="379114" marR="29210" indent="-228600" algn="l" rtl="0">
              <a:lnSpc>
                <a:spcPct val="90000"/>
              </a:lnSpc>
              <a:spcBef>
                <a:spcPts val="101"/>
              </a:spcBef>
              <a:buFont typeface="Arial" panose="020B0604020202020204" pitchFamily="34" charset="0"/>
              <a:buChar char="•"/>
              <a:tabLst>
                <a:tab pos="379114" algn="l"/>
              </a:tabLst>
            </a:pPr>
            <a:r>
              <a:rPr lang="en-US" sz="1700" b="1" kern="1200" dirty="0">
                <a:solidFill>
                  <a:schemeClr val="tx1"/>
                </a:solidFill>
                <a:latin typeface="+mn-lt"/>
                <a:ea typeface="+mn-ea"/>
                <a:cs typeface="+mn-cs"/>
              </a:rPr>
              <a:t>Synthetic:</a:t>
            </a:r>
            <a:r>
              <a:rPr lang="en-US" sz="1700" b="1" kern="1200" spc="-26" dirty="0">
                <a:solidFill>
                  <a:schemeClr val="tx1"/>
                </a:solidFill>
                <a:latin typeface="+mn-lt"/>
                <a:ea typeface="+mn-ea"/>
                <a:cs typeface="+mn-cs"/>
              </a:rPr>
              <a:t> </a:t>
            </a:r>
            <a:r>
              <a:rPr lang="en-US" sz="1700" kern="1200" dirty="0">
                <a:solidFill>
                  <a:schemeClr val="tx1"/>
                </a:solidFill>
                <a:latin typeface="+mn-lt"/>
                <a:ea typeface="+mn-ea"/>
                <a:cs typeface="+mn-cs"/>
              </a:rPr>
              <a:t>materials</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made</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through</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chemical</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reactions,</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producing</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a</a:t>
            </a:r>
            <a:r>
              <a:rPr lang="en-US" sz="1700" kern="1200" spc="-26" dirty="0">
                <a:solidFill>
                  <a:schemeClr val="tx1"/>
                </a:solidFill>
                <a:latin typeface="+mn-lt"/>
                <a:ea typeface="+mn-ea"/>
                <a:cs typeface="+mn-cs"/>
              </a:rPr>
              <a:t> </a:t>
            </a:r>
            <a:r>
              <a:rPr lang="en-US" sz="1700" kern="1200" spc="-9" dirty="0">
                <a:solidFill>
                  <a:schemeClr val="tx1"/>
                </a:solidFill>
                <a:latin typeface="+mn-lt"/>
                <a:ea typeface="+mn-ea"/>
                <a:cs typeface="+mn-cs"/>
              </a:rPr>
              <a:t>material </a:t>
            </a:r>
            <a:r>
              <a:rPr lang="en-US" sz="1700" kern="1200" dirty="0">
                <a:solidFill>
                  <a:schemeClr val="tx1"/>
                </a:solidFill>
                <a:latin typeface="+mn-lt"/>
                <a:ea typeface="+mn-ea"/>
                <a:cs typeface="+mn-cs"/>
              </a:rPr>
              <a:t>with</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new</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properties</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(stainless</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steel,</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titanium,</a:t>
            </a:r>
            <a:r>
              <a:rPr lang="en-US" sz="1700" kern="1200" spc="-20" dirty="0">
                <a:solidFill>
                  <a:schemeClr val="tx1"/>
                </a:solidFill>
                <a:latin typeface="+mn-lt"/>
                <a:ea typeface="+mn-ea"/>
                <a:cs typeface="+mn-cs"/>
              </a:rPr>
              <a:t> </a:t>
            </a:r>
            <a:r>
              <a:rPr lang="en-US" sz="1700" kern="1200" spc="-9" dirty="0">
                <a:solidFill>
                  <a:schemeClr val="tx1"/>
                </a:solidFill>
                <a:latin typeface="+mn-lt"/>
                <a:ea typeface="+mn-ea"/>
                <a:cs typeface="+mn-cs"/>
              </a:rPr>
              <a:t>etc.)</a:t>
            </a:r>
            <a:endParaRPr lang="en-US" sz="1700" kern="1200" dirty="0">
              <a:solidFill>
                <a:schemeClr val="tx1"/>
              </a:solidFill>
              <a:latin typeface="+mn-lt"/>
              <a:ea typeface="+mn-ea"/>
              <a:cs typeface="+mn-cs"/>
            </a:endParaRPr>
          </a:p>
          <a:p>
            <a:pPr marL="379114" marR="5080" indent="-228600" algn="l" rtl="0">
              <a:lnSpc>
                <a:spcPct val="90000"/>
              </a:lnSpc>
              <a:spcBef>
                <a:spcPts val="1001"/>
              </a:spcBef>
              <a:buFont typeface="Arial" panose="020B0604020202020204" pitchFamily="34" charset="0"/>
              <a:buChar char="•"/>
              <a:tabLst>
                <a:tab pos="379114" algn="l"/>
              </a:tabLst>
            </a:pPr>
            <a:r>
              <a:rPr lang="en-US" sz="1700" b="1" kern="1200" dirty="0">
                <a:solidFill>
                  <a:schemeClr val="tx1"/>
                </a:solidFill>
                <a:latin typeface="+mn-lt"/>
                <a:ea typeface="+mn-ea"/>
                <a:cs typeface="+mn-cs"/>
              </a:rPr>
              <a:t>Natural:</a:t>
            </a:r>
            <a:r>
              <a:rPr lang="en-US" sz="1700" b="1" kern="1200" spc="-20" dirty="0">
                <a:solidFill>
                  <a:schemeClr val="tx1"/>
                </a:solidFill>
                <a:latin typeface="+mn-lt"/>
                <a:ea typeface="+mn-ea"/>
                <a:cs typeface="+mn-cs"/>
              </a:rPr>
              <a:t> </a:t>
            </a:r>
            <a:r>
              <a:rPr lang="en-US" sz="1700" kern="1200" dirty="0">
                <a:solidFill>
                  <a:schemeClr val="tx1"/>
                </a:solidFill>
                <a:latin typeface="+mn-lt"/>
                <a:ea typeface="+mn-ea"/>
                <a:cs typeface="+mn-cs"/>
              </a:rPr>
              <a:t>materials</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found</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in</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nature/biologically</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derived</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(silk,</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collagen,</a:t>
            </a:r>
            <a:r>
              <a:rPr lang="en-US" sz="1700" kern="1200" spc="-26" dirty="0">
                <a:solidFill>
                  <a:schemeClr val="tx1"/>
                </a:solidFill>
                <a:latin typeface="+mn-lt"/>
                <a:ea typeface="+mn-ea"/>
                <a:cs typeface="+mn-cs"/>
              </a:rPr>
              <a:t> </a:t>
            </a:r>
            <a:r>
              <a:rPr lang="en-US" sz="1700" kern="1200" spc="-9" dirty="0">
                <a:solidFill>
                  <a:schemeClr val="tx1"/>
                </a:solidFill>
                <a:latin typeface="+mn-lt"/>
                <a:ea typeface="+mn-ea"/>
                <a:cs typeface="+mn-cs"/>
              </a:rPr>
              <a:t>gelatin, etc.)</a:t>
            </a:r>
            <a:endParaRPr lang="en-US" sz="1700" kern="1200" dirty="0">
              <a:solidFill>
                <a:schemeClr val="tx1"/>
              </a:solidFill>
              <a:latin typeface="+mn-lt"/>
              <a:ea typeface="+mn-ea"/>
              <a:cs typeface="+mn-cs"/>
            </a:endParaRPr>
          </a:p>
          <a:p>
            <a:pPr marL="379114" indent="-228600" algn="l" rtl="0">
              <a:lnSpc>
                <a:spcPct val="90000"/>
              </a:lnSpc>
              <a:spcBef>
                <a:spcPts val="1325"/>
              </a:spcBef>
              <a:buFont typeface="Arial" panose="020B0604020202020204" pitchFamily="34" charset="0"/>
              <a:buChar char="•"/>
              <a:tabLst>
                <a:tab pos="379114" algn="l"/>
              </a:tabLst>
            </a:pPr>
            <a:r>
              <a:rPr lang="en-US" sz="1700" b="1" kern="1200" dirty="0">
                <a:solidFill>
                  <a:schemeClr val="tx1"/>
                </a:solidFill>
                <a:latin typeface="+mn-lt"/>
                <a:ea typeface="+mn-ea"/>
                <a:cs typeface="+mn-cs"/>
              </a:rPr>
              <a:t>Combination:</a:t>
            </a:r>
            <a:r>
              <a:rPr lang="en-US" sz="1700" b="1" kern="1200" spc="-35" dirty="0">
                <a:solidFill>
                  <a:schemeClr val="tx1"/>
                </a:solidFill>
                <a:latin typeface="+mn-lt"/>
                <a:ea typeface="+mn-ea"/>
                <a:cs typeface="+mn-cs"/>
              </a:rPr>
              <a:t> </a:t>
            </a:r>
            <a:r>
              <a:rPr lang="en-US" sz="1700" kern="1200" dirty="0">
                <a:solidFill>
                  <a:schemeClr val="tx1"/>
                </a:solidFill>
                <a:latin typeface="+mn-lt"/>
                <a:ea typeface="+mn-ea"/>
                <a:cs typeface="+mn-cs"/>
              </a:rPr>
              <a:t>material</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made</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of</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both</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synthetic</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and</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natural</a:t>
            </a:r>
            <a:r>
              <a:rPr lang="en-US" sz="1700" kern="1200" spc="-35" dirty="0">
                <a:solidFill>
                  <a:schemeClr val="tx1"/>
                </a:solidFill>
                <a:latin typeface="+mn-lt"/>
                <a:ea typeface="+mn-ea"/>
                <a:cs typeface="+mn-cs"/>
              </a:rPr>
              <a:t> </a:t>
            </a:r>
            <a:r>
              <a:rPr lang="en-US" sz="1700" kern="1200" spc="-9" dirty="0">
                <a:solidFill>
                  <a:schemeClr val="tx1"/>
                </a:solidFill>
                <a:latin typeface="+mn-lt"/>
                <a:ea typeface="+mn-ea"/>
                <a:cs typeface="+mn-cs"/>
              </a:rPr>
              <a:t>materials</a:t>
            </a:r>
            <a:endParaRPr lang="en-US" sz="1700" kern="1200" dirty="0">
              <a:solidFill>
                <a:schemeClr val="tx1"/>
              </a:solidFill>
              <a:latin typeface="+mn-lt"/>
              <a:ea typeface="+mn-ea"/>
              <a:cs typeface="+mn-cs"/>
            </a:endParaRPr>
          </a:p>
        </p:txBody>
      </p:sp>
    </p:spTree>
    <p:extLst>
      <p:ext uri="{BB962C8B-B14F-4D97-AF65-F5344CB8AC3E}">
        <p14:creationId xmlns:p14="http://schemas.microsoft.com/office/powerpoint/2010/main" val="148523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AEBE-FA57-6D33-742C-943C0417DD4F}"/>
              </a:ext>
            </a:extLst>
          </p:cNvPr>
          <p:cNvSpPr>
            <a:spLocks noGrp="1"/>
          </p:cNvSpPr>
          <p:nvPr>
            <p:ph type="title"/>
          </p:nvPr>
        </p:nvSpPr>
        <p:spPr>
          <a:xfrm>
            <a:off x="384143" y="904923"/>
            <a:ext cx="5289551" cy="384849"/>
          </a:xfrm>
        </p:spPr>
        <p:txBody>
          <a:bodyPr/>
          <a:lstStyle/>
          <a:p>
            <a:r>
              <a:rPr lang="en-US" dirty="0"/>
              <a:t>Biomaterials:</a:t>
            </a:r>
          </a:p>
        </p:txBody>
      </p:sp>
      <p:sp>
        <p:nvSpPr>
          <p:cNvPr id="15" name="TextBox 14">
            <a:extLst>
              <a:ext uri="{FF2B5EF4-FFF2-40B4-BE49-F238E27FC236}">
                <a16:creationId xmlns:a16="http://schemas.microsoft.com/office/drawing/2014/main" id="{8CD1CAB1-6191-EB23-9109-B42139831013}"/>
              </a:ext>
            </a:extLst>
          </p:cNvPr>
          <p:cNvSpPr txBox="1"/>
          <p:nvPr/>
        </p:nvSpPr>
        <p:spPr>
          <a:xfrm>
            <a:off x="297696" y="1330920"/>
            <a:ext cx="2718816" cy="2123658"/>
          </a:xfrm>
          <a:prstGeom prst="rect">
            <a:avLst/>
          </a:prstGeom>
          <a:noFill/>
        </p:spPr>
        <p:txBody>
          <a:bodyPr wrap="square" rtlCol="0">
            <a:spAutoFit/>
          </a:bodyPr>
          <a:lstStyle/>
          <a:p>
            <a:r>
              <a:rPr lang="en-US" sz="2200" dirty="0">
                <a:latin typeface="+mn-lt"/>
              </a:rPr>
              <a:t>A synthetic or natural material that is used in a medical device and intended to interact with biological systems.</a:t>
            </a:r>
          </a:p>
        </p:txBody>
      </p:sp>
      <p:pic>
        <p:nvPicPr>
          <p:cNvPr id="6" name="Picture 5" descr="A close-up of a contact lens on a finger">
            <a:extLst>
              <a:ext uri="{FF2B5EF4-FFF2-40B4-BE49-F238E27FC236}">
                <a16:creationId xmlns:a16="http://schemas.microsoft.com/office/drawing/2014/main" id="{B9AC6512-AD5E-6E76-FF64-DBF25306BE7F}"/>
              </a:ext>
            </a:extLst>
          </p:cNvPr>
          <p:cNvPicPr>
            <a:picLocks noChangeAspect="1"/>
          </p:cNvPicPr>
          <p:nvPr/>
        </p:nvPicPr>
        <p:blipFill rotWithShape="1">
          <a:blip r:embed="rId3">
            <a:extLst>
              <a:ext uri="{28A0092B-C50C-407E-A947-70E740481C1C}">
                <a14:useLocalDpi xmlns:a14="http://schemas.microsoft.com/office/drawing/2010/main" val="0"/>
              </a:ext>
            </a:extLst>
          </a:blip>
          <a:srcRect r="2290" b="1"/>
          <a:stretch/>
        </p:blipFill>
        <p:spPr>
          <a:xfrm>
            <a:off x="2682914" y="10"/>
            <a:ext cx="3734478" cy="2551166"/>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 name="Picture 9" descr="X-ray of a human chest with a pacemaker inside">
            <a:extLst>
              <a:ext uri="{FF2B5EF4-FFF2-40B4-BE49-F238E27FC236}">
                <a16:creationId xmlns:a16="http://schemas.microsoft.com/office/drawing/2014/main" id="{37D35C1A-97C9-0DFD-ABF0-590BC69E7B54}"/>
              </a:ext>
            </a:extLst>
          </p:cNvPr>
          <p:cNvPicPr>
            <a:picLocks noChangeAspect="1"/>
          </p:cNvPicPr>
          <p:nvPr/>
        </p:nvPicPr>
        <p:blipFill rotWithShape="1">
          <a:blip r:embed="rId4">
            <a:extLst>
              <a:ext uri="{28A0092B-C50C-407E-A947-70E740481C1C}">
                <a14:useLocalDpi xmlns:a14="http://schemas.microsoft.com/office/drawing/2010/main" val="0"/>
              </a:ext>
            </a:extLst>
          </a:blip>
          <a:srcRect l="28118" r="4" b="4"/>
          <a:stretch/>
        </p:blipFill>
        <p:spPr>
          <a:xfrm>
            <a:off x="5883905" y="10"/>
            <a:ext cx="3260096" cy="2551166"/>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pic>
        <p:nvPicPr>
          <p:cNvPr id="12" name="Picture 11" descr="A photo of metal knee and hip replacements">
            <a:extLst>
              <a:ext uri="{FF2B5EF4-FFF2-40B4-BE49-F238E27FC236}">
                <a16:creationId xmlns:a16="http://schemas.microsoft.com/office/drawing/2014/main" id="{9A42D833-4CE5-92A8-F2AF-186EAD03F7DC}"/>
              </a:ext>
            </a:extLst>
          </p:cNvPr>
          <p:cNvPicPr>
            <a:picLocks noChangeAspect="1"/>
          </p:cNvPicPr>
          <p:nvPr/>
        </p:nvPicPr>
        <p:blipFill rotWithShape="1">
          <a:blip r:embed="rId5">
            <a:extLst>
              <a:ext uri="{28A0092B-C50C-407E-A947-70E740481C1C}">
                <a14:useLocalDpi xmlns:a14="http://schemas.microsoft.com/office/drawing/2010/main" val="0"/>
              </a:ext>
            </a:extLst>
          </a:blip>
          <a:srcRect r="7693" b="4"/>
          <a:stretch/>
        </p:blipFill>
        <p:spPr>
          <a:xfrm>
            <a:off x="2722695" y="259232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8" name="Picture 7" descr="A photo of a child with a hearing aid">
            <a:extLst>
              <a:ext uri="{FF2B5EF4-FFF2-40B4-BE49-F238E27FC236}">
                <a16:creationId xmlns:a16="http://schemas.microsoft.com/office/drawing/2014/main" id="{CFCCFED5-D936-59B9-D5D6-F6AEBB9F8490}"/>
              </a:ext>
            </a:extLst>
          </p:cNvPr>
          <p:cNvPicPr>
            <a:picLocks noChangeAspect="1"/>
          </p:cNvPicPr>
          <p:nvPr/>
        </p:nvPicPr>
        <p:blipFill rotWithShape="1">
          <a:blip r:embed="rId6">
            <a:extLst>
              <a:ext uri="{28A0092B-C50C-407E-A947-70E740481C1C}">
                <a14:useLocalDpi xmlns:a14="http://schemas.microsoft.com/office/drawing/2010/main" val="0"/>
              </a:ext>
            </a:extLst>
          </a:blip>
          <a:srcRect l="1595" r="12662"/>
          <a:stretch/>
        </p:blipFill>
        <p:spPr>
          <a:xfrm>
            <a:off x="5866892" y="2592324"/>
            <a:ext cx="3277108" cy="2551176"/>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sp>
        <p:nvSpPr>
          <p:cNvPr id="25" name="Rectangle 24">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408426"/>
            <a:ext cx="2561224"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ketchy line">
            <a:extLst>
              <a:ext uri="{FF2B5EF4-FFF2-40B4-BE49-F238E27FC236}">
                <a16:creationId xmlns:a16="http://schemas.microsoft.com/office/drawing/2014/main" id="{06F0F47A-D2DD-3CE5-F577-2A32BC33E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7696" y="742950"/>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7D9986-936F-3C0A-80EF-2AC47C75BEC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4133ED1-2099-2135-024E-86673B279E18}"/>
              </a:ext>
            </a:extLst>
          </p:cNvPr>
          <p:cNvSpPr txBox="1">
            <a:spLocks noGrp="1"/>
          </p:cNvSpPr>
          <p:nvPr>
            <p:ph type="title"/>
          </p:nvPr>
        </p:nvSpPr>
        <p:spPr>
          <a:xfrm>
            <a:off x="480060" y="244026"/>
            <a:ext cx="3276451" cy="687901"/>
          </a:xfrm>
          <a:prstGeom prst="rect">
            <a:avLst/>
          </a:prstGeom>
        </p:spPr>
        <p:txBody>
          <a:bodyPr vert="horz" lIns="91440" tIns="45720" rIns="91440" bIns="45720" rtlCol="0" anchor="b">
            <a:normAutofit/>
          </a:bodyPr>
          <a:lstStyle/>
          <a:p>
            <a:pPr marL="12701" algn="l" rtl="0">
              <a:lnSpc>
                <a:spcPct val="90000"/>
              </a:lnSpc>
              <a:spcBef>
                <a:spcPct val="0"/>
              </a:spcBef>
            </a:pPr>
            <a:r>
              <a:rPr lang="en-US" sz="4100" kern="1200" spc="-9" dirty="0">
                <a:latin typeface="+mj-lt"/>
                <a:cs typeface="+mj-cs"/>
              </a:rPr>
              <a:t>Ceramics</a:t>
            </a:r>
          </a:p>
        </p:txBody>
      </p:sp>
      <p:sp>
        <p:nvSpPr>
          <p:cNvPr id="3" name="object 3">
            <a:extLst>
              <a:ext uri="{FF2B5EF4-FFF2-40B4-BE49-F238E27FC236}">
                <a16:creationId xmlns:a16="http://schemas.microsoft.com/office/drawing/2014/main" id="{9BEAFA0D-B541-4EA4-2C5B-DADFB2F9906E}"/>
              </a:ext>
            </a:extLst>
          </p:cNvPr>
          <p:cNvSpPr txBox="1"/>
          <p:nvPr/>
        </p:nvSpPr>
        <p:spPr>
          <a:xfrm>
            <a:off x="386300" y="1189670"/>
            <a:ext cx="3276451" cy="3455505"/>
          </a:xfrm>
          <a:prstGeom prst="rect">
            <a:avLst/>
          </a:prstGeom>
        </p:spPr>
        <p:txBody>
          <a:bodyPr vert="horz" lIns="91440" tIns="45720" rIns="91440" bIns="45720" rtlCol="0">
            <a:normAutofit/>
          </a:bodyPr>
          <a:lstStyle/>
          <a:p>
            <a:pPr marL="379114" marR="80649" indent="-228600" algn="l" rtl="0">
              <a:lnSpc>
                <a:spcPct val="90000"/>
              </a:lnSpc>
              <a:spcBef>
                <a:spcPts val="101"/>
              </a:spcBef>
              <a:buFont typeface="Arial" panose="020B0604020202020204" pitchFamily="34" charset="0"/>
              <a:buChar char="•"/>
              <a:tabLst>
                <a:tab pos="379114" algn="l"/>
              </a:tabLst>
            </a:pPr>
            <a:r>
              <a:rPr lang="en-US" sz="1700" b="1" i="1" kern="1200" spc="-9" dirty="0">
                <a:solidFill>
                  <a:schemeClr val="tx1"/>
                </a:solidFill>
                <a:latin typeface="+mn-lt"/>
                <a:ea typeface="+mn-ea"/>
                <a:cs typeface="+mn-cs"/>
              </a:rPr>
              <a:t>Ceramics</a:t>
            </a:r>
            <a:r>
              <a:rPr lang="en-US" sz="1700" b="1" kern="1200" spc="-9" dirty="0">
                <a:solidFill>
                  <a:schemeClr val="tx1"/>
                </a:solidFill>
                <a:latin typeface="+mn-lt"/>
                <a:ea typeface="+mn-ea"/>
                <a:cs typeface="+mn-cs"/>
              </a:rPr>
              <a:t>:</a:t>
            </a:r>
            <a:r>
              <a:rPr lang="en-US" sz="1700" b="1" kern="1200" spc="-114" dirty="0">
                <a:solidFill>
                  <a:schemeClr val="tx1"/>
                </a:solidFill>
                <a:latin typeface="+mn-lt"/>
                <a:ea typeface="+mn-ea"/>
                <a:cs typeface="+mn-cs"/>
              </a:rPr>
              <a:t> </a:t>
            </a:r>
            <a:r>
              <a:rPr lang="en-US" sz="1700" kern="1200" dirty="0">
                <a:solidFill>
                  <a:schemeClr val="tx1"/>
                </a:solidFill>
                <a:latin typeface="+mn-lt"/>
              </a:rPr>
              <a:t>A</a:t>
            </a:r>
            <a:r>
              <a:rPr lang="en-US" sz="1700" kern="1200" spc="-110" dirty="0">
                <a:solidFill>
                  <a:schemeClr val="tx1"/>
                </a:solidFill>
                <a:latin typeface="+mn-lt"/>
              </a:rPr>
              <a:t> </a:t>
            </a:r>
            <a:r>
              <a:rPr lang="en-US" sz="1700" kern="1200" dirty="0">
                <a:solidFill>
                  <a:schemeClr val="tx1"/>
                </a:solidFill>
                <a:latin typeface="+mn-lt"/>
              </a:rPr>
              <a:t>hard</a:t>
            </a:r>
            <a:r>
              <a:rPr lang="en-US" sz="1700" kern="1200" spc="-15" dirty="0">
                <a:solidFill>
                  <a:schemeClr val="tx1"/>
                </a:solidFill>
                <a:latin typeface="+mn-lt"/>
              </a:rPr>
              <a:t> </a:t>
            </a:r>
            <a:r>
              <a:rPr lang="en-US" sz="1700" kern="1200" dirty="0">
                <a:solidFill>
                  <a:schemeClr val="tx1"/>
                </a:solidFill>
                <a:latin typeface="+mn-lt"/>
              </a:rPr>
              <a:t>material</a:t>
            </a:r>
            <a:r>
              <a:rPr lang="en-US" sz="1700" kern="1200" spc="-9" dirty="0">
                <a:solidFill>
                  <a:schemeClr val="tx1"/>
                </a:solidFill>
                <a:latin typeface="+mn-lt"/>
              </a:rPr>
              <a:t> </a:t>
            </a:r>
            <a:r>
              <a:rPr lang="en-US" sz="1700" kern="1200" dirty="0">
                <a:solidFill>
                  <a:schemeClr val="tx1"/>
                </a:solidFill>
                <a:latin typeface="+mn-lt"/>
              </a:rPr>
              <a:t>made</a:t>
            </a:r>
            <a:r>
              <a:rPr lang="en-US" sz="1700" kern="1200" spc="-15" dirty="0">
                <a:solidFill>
                  <a:schemeClr val="tx1"/>
                </a:solidFill>
                <a:latin typeface="+mn-lt"/>
              </a:rPr>
              <a:t> </a:t>
            </a:r>
            <a:r>
              <a:rPr lang="en-US" sz="1700" kern="1200" dirty="0">
                <a:solidFill>
                  <a:schemeClr val="tx1"/>
                </a:solidFill>
                <a:latin typeface="+mn-lt"/>
              </a:rPr>
              <a:t>from </a:t>
            </a:r>
            <a:r>
              <a:rPr lang="en-US" sz="1700" u="sng" kern="1200" dirty="0">
                <a:solidFill>
                  <a:schemeClr val="tx1"/>
                </a:solidFill>
                <a:latin typeface="+mn-lt"/>
              </a:rPr>
              <a:t>		</a:t>
            </a:r>
            <a:r>
              <a:rPr lang="en-US" sz="1700" kern="1200" dirty="0">
                <a:solidFill>
                  <a:schemeClr val="tx1"/>
                </a:solidFill>
                <a:latin typeface="+mn-lt"/>
              </a:rPr>
              <a:t>,</a:t>
            </a:r>
            <a:r>
              <a:rPr lang="en-US" sz="1700" kern="1200" spc="-15" dirty="0">
                <a:solidFill>
                  <a:schemeClr val="tx1"/>
                </a:solidFill>
                <a:latin typeface="+mn-lt"/>
              </a:rPr>
              <a:t> </a:t>
            </a:r>
            <a:r>
              <a:rPr lang="en-US" sz="1700" kern="1200" dirty="0">
                <a:solidFill>
                  <a:schemeClr val="tx1"/>
                </a:solidFill>
                <a:latin typeface="+mn-lt"/>
              </a:rPr>
              <a:t>but</a:t>
            </a:r>
            <a:r>
              <a:rPr lang="en-US" sz="1700" kern="1200" spc="-15" dirty="0">
                <a:solidFill>
                  <a:schemeClr val="tx1"/>
                </a:solidFill>
                <a:latin typeface="+mn-lt"/>
              </a:rPr>
              <a:t> </a:t>
            </a:r>
            <a:r>
              <a:rPr lang="en-US" sz="1700" kern="1200" dirty="0">
                <a:solidFill>
                  <a:schemeClr val="tx1"/>
                </a:solidFill>
                <a:latin typeface="+mn-lt"/>
              </a:rPr>
              <a:t>non-</a:t>
            </a:r>
            <a:r>
              <a:rPr lang="en-US" sz="1700" kern="1200" spc="-9" dirty="0">
                <a:solidFill>
                  <a:schemeClr val="tx1"/>
                </a:solidFill>
                <a:latin typeface="+mn-lt"/>
              </a:rPr>
              <a:t>metallic </a:t>
            </a:r>
            <a:r>
              <a:rPr lang="en-US" sz="1700" kern="1200" dirty="0">
                <a:solidFill>
                  <a:schemeClr val="tx1"/>
                </a:solidFill>
                <a:latin typeface="+mn-lt"/>
              </a:rPr>
              <a:t>raw</a:t>
            </a:r>
            <a:r>
              <a:rPr lang="en-US" sz="1700" kern="1200" spc="-29" dirty="0">
                <a:solidFill>
                  <a:schemeClr val="tx1"/>
                </a:solidFill>
                <a:latin typeface="+mn-lt"/>
              </a:rPr>
              <a:t> </a:t>
            </a:r>
            <a:r>
              <a:rPr lang="en-US" sz="1700" kern="1200" dirty="0">
                <a:solidFill>
                  <a:schemeClr val="tx1"/>
                </a:solidFill>
                <a:latin typeface="+mn-lt"/>
              </a:rPr>
              <a:t>materials</a:t>
            </a:r>
            <a:r>
              <a:rPr lang="en-US" sz="1700" kern="1200" spc="-26" dirty="0">
                <a:solidFill>
                  <a:schemeClr val="tx1"/>
                </a:solidFill>
                <a:latin typeface="+mn-lt"/>
              </a:rPr>
              <a:t> </a:t>
            </a:r>
            <a:r>
              <a:rPr lang="en-US" sz="1700" kern="1200" spc="-9" dirty="0">
                <a:solidFill>
                  <a:schemeClr val="tx1"/>
                </a:solidFill>
                <a:latin typeface="+mn-lt"/>
              </a:rPr>
              <a:t>(clay,</a:t>
            </a:r>
            <a:r>
              <a:rPr lang="en-US" sz="1700" kern="1200" spc="-26" dirty="0">
                <a:solidFill>
                  <a:schemeClr val="tx1"/>
                </a:solidFill>
                <a:latin typeface="+mn-lt"/>
              </a:rPr>
              <a:t> </a:t>
            </a:r>
            <a:r>
              <a:rPr lang="en-US" sz="1700" kern="1200" dirty="0">
                <a:solidFill>
                  <a:schemeClr val="tx1"/>
                </a:solidFill>
                <a:latin typeface="+mn-lt"/>
              </a:rPr>
              <a:t>sand,</a:t>
            </a:r>
            <a:r>
              <a:rPr lang="en-US" sz="1700" kern="1200" spc="-29" dirty="0">
                <a:solidFill>
                  <a:schemeClr val="tx1"/>
                </a:solidFill>
                <a:latin typeface="+mn-lt"/>
              </a:rPr>
              <a:t> </a:t>
            </a:r>
            <a:r>
              <a:rPr lang="en-US" sz="1700" kern="1200" dirty="0">
                <a:solidFill>
                  <a:schemeClr val="tx1"/>
                </a:solidFill>
                <a:latin typeface="+mn-lt"/>
              </a:rPr>
              <a:t>etc.)</a:t>
            </a:r>
            <a:br>
              <a:rPr lang="en-US" sz="1700" kern="1200" dirty="0">
                <a:solidFill>
                  <a:schemeClr val="tx1"/>
                </a:solidFill>
                <a:latin typeface="+mn-lt"/>
              </a:rPr>
            </a:br>
            <a:r>
              <a:rPr lang="en-US" sz="1700" kern="1200" spc="-26" dirty="0">
                <a:solidFill>
                  <a:schemeClr val="tx1"/>
                </a:solidFill>
                <a:latin typeface="+mn-lt"/>
              </a:rPr>
              <a:t> </a:t>
            </a:r>
          </a:p>
          <a:p>
            <a:pPr marL="379114" marR="80649"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rPr>
              <a:t>Medical Applications</a:t>
            </a:r>
            <a:r>
              <a:rPr lang="en-US" sz="1700" b="1" kern="1200" dirty="0">
                <a:solidFill>
                  <a:schemeClr val="tx1"/>
                </a:solidFill>
                <a:latin typeface="+mn-lt"/>
              </a:rPr>
              <a:t>: 	</a:t>
            </a:r>
            <a:r>
              <a:rPr lang="en-US" sz="1700" b="1" u="sng" kern="1200" dirty="0">
                <a:solidFill>
                  <a:schemeClr val="tx1"/>
                </a:solidFill>
                <a:latin typeface="+mn-lt"/>
              </a:rPr>
              <a:t>			</a:t>
            </a:r>
            <a:br>
              <a:rPr lang="en-US" sz="1700" b="1" u="sng" kern="1200" dirty="0">
                <a:solidFill>
                  <a:schemeClr val="tx1"/>
                </a:solidFill>
                <a:latin typeface="+mn-lt"/>
              </a:rPr>
            </a:br>
            <a:endParaRPr lang="en-US" sz="1700" b="1" kern="1200" spc="-35" dirty="0">
              <a:solidFill>
                <a:schemeClr val="tx1"/>
              </a:solidFill>
              <a:latin typeface="+mn-lt"/>
            </a:endParaRPr>
          </a:p>
          <a:p>
            <a:pPr marL="379114" marR="80649"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rPr>
              <a:t>Synthetic</a:t>
            </a:r>
            <a:r>
              <a:rPr lang="en-US" sz="1700" b="1" i="1" kern="1200" spc="-20" dirty="0">
                <a:solidFill>
                  <a:schemeClr val="tx1"/>
                </a:solidFill>
                <a:latin typeface="+mn-lt"/>
              </a:rPr>
              <a:t> </a:t>
            </a:r>
            <a:r>
              <a:rPr lang="en-US" sz="1700" b="1" i="1" kern="1200" dirty="0">
                <a:solidFill>
                  <a:schemeClr val="tx1"/>
                </a:solidFill>
                <a:latin typeface="+mn-lt"/>
              </a:rPr>
              <a:t>or</a:t>
            </a:r>
            <a:r>
              <a:rPr lang="en-US" sz="1700" b="1" i="1" kern="1200" spc="-20" dirty="0">
                <a:solidFill>
                  <a:schemeClr val="tx1"/>
                </a:solidFill>
                <a:latin typeface="+mn-lt"/>
              </a:rPr>
              <a:t> </a:t>
            </a:r>
            <a:r>
              <a:rPr lang="en-US" sz="1700" b="1" i="1" kern="1200" dirty="0">
                <a:solidFill>
                  <a:schemeClr val="tx1"/>
                </a:solidFill>
                <a:latin typeface="+mn-lt"/>
              </a:rPr>
              <a:t>natural</a:t>
            </a:r>
            <a:r>
              <a:rPr lang="en-US" sz="1700" kern="1200" dirty="0">
                <a:solidFill>
                  <a:schemeClr val="tx1"/>
                </a:solidFill>
                <a:latin typeface="+mn-lt"/>
              </a:rPr>
              <a:t>:</a:t>
            </a:r>
            <a:r>
              <a:rPr lang="en-US" sz="1700" kern="1200" spc="-20" dirty="0">
                <a:solidFill>
                  <a:schemeClr val="tx1"/>
                </a:solidFill>
                <a:latin typeface="+mn-lt"/>
              </a:rPr>
              <a:t> </a:t>
            </a:r>
            <a:br>
              <a:rPr lang="en-US" sz="1700" kern="1200" dirty="0">
                <a:solidFill>
                  <a:schemeClr val="tx1"/>
                </a:solidFill>
                <a:latin typeface="+mn-lt"/>
              </a:rPr>
            </a:br>
            <a:r>
              <a:rPr lang="en-US" sz="1700" kern="1200" dirty="0">
                <a:solidFill>
                  <a:schemeClr val="tx1"/>
                </a:solidFill>
                <a:latin typeface="+mn-lt"/>
              </a:rPr>
              <a:t>Can</a:t>
            </a:r>
            <a:r>
              <a:rPr lang="en-US" sz="1700" kern="1200" spc="-15" dirty="0">
                <a:solidFill>
                  <a:schemeClr val="tx1"/>
                </a:solidFill>
                <a:latin typeface="+mn-lt"/>
              </a:rPr>
              <a:t> </a:t>
            </a:r>
            <a:r>
              <a:rPr lang="en-US" sz="1700" kern="1200" dirty="0">
                <a:solidFill>
                  <a:schemeClr val="tx1"/>
                </a:solidFill>
                <a:latin typeface="+mn-lt"/>
              </a:rPr>
              <a:t>be</a:t>
            </a:r>
            <a:r>
              <a:rPr lang="en-US" sz="1700" kern="1200" spc="-20" dirty="0">
                <a:solidFill>
                  <a:schemeClr val="tx1"/>
                </a:solidFill>
                <a:latin typeface="+mn-lt"/>
              </a:rPr>
              <a:t> </a:t>
            </a:r>
            <a:r>
              <a:rPr lang="en-US" sz="1700" kern="1200" dirty="0">
                <a:solidFill>
                  <a:schemeClr val="tx1"/>
                </a:solidFill>
                <a:latin typeface="+mn-lt"/>
              </a:rPr>
              <a:t>synthetic</a:t>
            </a:r>
            <a:r>
              <a:rPr lang="en-US" sz="1700" kern="1200" spc="-20" dirty="0">
                <a:solidFill>
                  <a:schemeClr val="tx1"/>
                </a:solidFill>
                <a:latin typeface="+mn-lt"/>
              </a:rPr>
              <a:t> </a:t>
            </a:r>
            <a:r>
              <a:rPr lang="en-US" sz="1700" kern="1200" dirty="0">
                <a:solidFill>
                  <a:schemeClr val="tx1"/>
                </a:solidFill>
                <a:latin typeface="+mn-lt"/>
              </a:rPr>
              <a:t>or</a:t>
            </a:r>
            <a:r>
              <a:rPr lang="en-US" sz="1700" kern="1200" spc="-20" dirty="0">
                <a:solidFill>
                  <a:schemeClr val="tx1"/>
                </a:solidFill>
                <a:latin typeface="+mn-lt"/>
              </a:rPr>
              <a:t> </a:t>
            </a:r>
            <a:r>
              <a:rPr lang="en-US" sz="1700" kern="1200" dirty="0">
                <a:solidFill>
                  <a:schemeClr val="tx1"/>
                </a:solidFill>
                <a:latin typeface="+mn-lt"/>
              </a:rPr>
              <a:t>natural,</a:t>
            </a:r>
            <a:r>
              <a:rPr lang="en-US" sz="1700" kern="1200" spc="-15" dirty="0">
                <a:solidFill>
                  <a:schemeClr val="tx1"/>
                </a:solidFill>
                <a:latin typeface="+mn-lt"/>
              </a:rPr>
              <a:t> </a:t>
            </a:r>
            <a:r>
              <a:rPr lang="en-US" sz="1700" kern="1200" dirty="0">
                <a:solidFill>
                  <a:schemeClr val="tx1"/>
                </a:solidFill>
                <a:latin typeface="+mn-lt"/>
              </a:rPr>
              <a:t>or</a:t>
            </a:r>
            <a:r>
              <a:rPr lang="en-US" sz="1700" kern="1200" spc="-20" dirty="0">
                <a:solidFill>
                  <a:schemeClr val="tx1"/>
                </a:solidFill>
                <a:latin typeface="+mn-lt"/>
              </a:rPr>
              <a:t> </a:t>
            </a:r>
            <a:r>
              <a:rPr lang="en-US" sz="1700" kern="1200" dirty="0">
                <a:solidFill>
                  <a:schemeClr val="tx1"/>
                </a:solidFill>
                <a:latin typeface="+mn-lt"/>
              </a:rPr>
              <a:t>a</a:t>
            </a:r>
            <a:r>
              <a:rPr lang="en-US" sz="1700" kern="1200" spc="-20" dirty="0">
                <a:solidFill>
                  <a:schemeClr val="tx1"/>
                </a:solidFill>
                <a:latin typeface="+mn-lt"/>
              </a:rPr>
              <a:t> </a:t>
            </a:r>
            <a:r>
              <a:rPr lang="en-US" sz="1700" kern="1200" dirty="0">
                <a:solidFill>
                  <a:schemeClr val="tx1"/>
                </a:solidFill>
                <a:latin typeface="+mn-lt"/>
              </a:rPr>
              <a:t>combination</a:t>
            </a:r>
            <a:r>
              <a:rPr lang="en-US" sz="1700" kern="1200" spc="-20" dirty="0">
                <a:solidFill>
                  <a:schemeClr val="tx1"/>
                </a:solidFill>
                <a:latin typeface="+mn-lt"/>
              </a:rPr>
              <a:t> </a:t>
            </a:r>
            <a:r>
              <a:rPr lang="en-US" sz="1700" kern="1200" dirty="0">
                <a:solidFill>
                  <a:schemeClr val="tx1"/>
                </a:solidFill>
                <a:latin typeface="+mn-lt"/>
              </a:rPr>
              <a:t>of</a:t>
            </a:r>
            <a:r>
              <a:rPr lang="en-US" sz="1700" kern="1200" spc="-15" dirty="0">
                <a:solidFill>
                  <a:schemeClr val="tx1"/>
                </a:solidFill>
                <a:latin typeface="+mn-lt"/>
              </a:rPr>
              <a:t> </a:t>
            </a:r>
            <a:r>
              <a:rPr lang="en-US" sz="1700" kern="1200" spc="-9" dirty="0">
                <a:solidFill>
                  <a:schemeClr val="tx1"/>
                </a:solidFill>
                <a:latin typeface="+mn-lt"/>
              </a:rPr>
              <a:t>both</a:t>
            </a:r>
            <a:endParaRPr lang="en-US" sz="1700" kern="1200" dirty="0">
              <a:solidFill>
                <a:schemeClr val="tx1"/>
              </a:solidFill>
              <a:latin typeface="+mn-lt"/>
            </a:endParaRPr>
          </a:p>
        </p:txBody>
      </p:sp>
      <p:pic>
        <p:nvPicPr>
          <p:cNvPr id="8" name="Picture 7" descr="A photo of stacked ceramic dishes">
            <a:extLst>
              <a:ext uri="{FF2B5EF4-FFF2-40B4-BE49-F238E27FC236}">
                <a16:creationId xmlns:a16="http://schemas.microsoft.com/office/drawing/2014/main" id="{36235881-55B7-8061-99F6-E6392C3637B3}"/>
              </a:ext>
            </a:extLst>
          </p:cNvPr>
          <p:cNvPicPr>
            <a:picLocks noChangeAspect="1"/>
          </p:cNvPicPr>
          <p:nvPr/>
        </p:nvPicPr>
        <p:blipFill rotWithShape="1">
          <a:blip r:embed="rId3">
            <a:extLst>
              <a:ext uri="{28A0092B-C50C-407E-A947-70E740481C1C}">
                <a14:useLocalDpi xmlns:a14="http://schemas.microsoft.com/office/drawing/2010/main" val="0"/>
              </a:ext>
            </a:extLst>
          </a:blip>
          <a:srcRect l="16500" r="9025" b="-1"/>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15EF5EDF-6D34-43FC-667B-5D00F0CAA0DF}"/>
              </a:ext>
            </a:extLst>
          </p:cNvPr>
          <p:cNvSpPr txBox="1"/>
          <p:nvPr/>
        </p:nvSpPr>
        <p:spPr>
          <a:xfrm>
            <a:off x="240927" y="4771227"/>
            <a:ext cx="3370211" cy="246221"/>
          </a:xfrm>
          <a:prstGeom prst="rect">
            <a:avLst/>
          </a:prstGeom>
          <a:noFill/>
        </p:spPr>
        <p:txBody>
          <a:bodyPr wrap="square" rtlCol="0">
            <a:spAutoFit/>
          </a:bodyPr>
          <a:lstStyle/>
          <a:p>
            <a:pPr algn="l" rtl="0"/>
            <a:r>
              <a:rPr lang="en-US" sz="1000" b="1" i="1" kern="1200" spc="-9" dirty="0">
                <a:solidFill>
                  <a:schemeClr val="tx1"/>
                </a:solidFill>
                <a:latin typeface="+mn-lt"/>
                <a:ea typeface="+mn-ea"/>
                <a:cs typeface="+mn-cs"/>
              </a:rPr>
              <a:t>Source: </a:t>
            </a:r>
            <a:r>
              <a:rPr lang="en-US" sz="1000" kern="1200" spc="-9" dirty="0">
                <a:solidFill>
                  <a:schemeClr val="tx1"/>
                </a:solidFill>
                <a:latin typeface="+mn-lt"/>
                <a:ea typeface="+mn-ea"/>
                <a:cs typeface="+mn-cs"/>
              </a:rPr>
              <a:t>Britannica Kids</a:t>
            </a:r>
            <a:endParaRPr lang="en-US" sz="1000" kern="1200" dirty="0">
              <a:solidFill>
                <a:schemeClr val="tx1"/>
              </a:solidFill>
              <a:latin typeface="+mn-lt"/>
              <a:ea typeface="+mn-ea"/>
              <a:cs typeface="+mn-cs"/>
            </a:endParaRPr>
          </a:p>
        </p:txBody>
      </p:sp>
      <p:sp>
        <p:nvSpPr>
          <p:cNvPr id="4" name="sketchy line">
            <a:extLst>
              <a:ext uri="{FF2B5EF4-FFF2-40B4-BE49-F238E27FC236}">
                <a16:creationId xmlns:a16="http://schemas.microsoft.com/office/drawing/2014/main" id="{25F840EE-4451-B5C5-56EC-67CAEEAD1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460" y="995251"/>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424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CF8C92-148B-38E5-ABA8-99EF5FD9034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6BFA3F2-867C-8937-ADA0-CB0D833F1ED1}"/>
              </a:ext>
            </a:extLst>
          </p:cNvPr>
          <p:cNvSpPr txBox="1">
            <a:spLocks noGrp="1"/>
          </p:cNvSpPr>
          <p:nvPr>
            <p:ph type="title"/>
          </p:nvPr>
        </p:nvSpPr>
        <p:spPr>
          <a:xfrm>
            <a:off x="480060" y="244026"/>
            <a:ext cx="3276451" cy="722953"/>
          </a:xfrm>
          <a:prstGeom prst="rect">
            <a:avLst/>
          </a:prstGeom>
        </p:spPr>
        <p:txBody>
          <a:bodyPr vert="horz" lIns="91440" tIns="45720" rIns="91440" bIns="45720" rtlCol="0" anchor="b">
            <a:normAutofit/>
          </a:bodyPr>
          <a:lstStyle/>
          <a:p>
            <a:pPr marL="12701" algn="l" rtl="0">
              <a:lnSpc>
                <a:spcPct val="90000"/>
              </a:lnSpc>
              <a:spcBef>
                <a:spcPct val="0"/>
              </a:spcBef>
            </a:pPr>
            <a:r>
              <a:rPr lang="en-US" sz="4100" u="sng" kern="1200" spc="-9" dirty="0">
                <a:latin typeface="+mj-lt"/>
                <a:cs typeface="+mj-cs"/>
              </a:rPr>
              <a:t>			</a:t>
            </a:r>
          </a:p>
        </p:txBody>
      </p:sp>
      <p:sp>
        <p:nvSpPr>
          <p:cNvPr id="3" name="object 3">
            <a:extLst>
              <a:ext uri="{FF2B5EF4-FFF2-40B4-BE49-F238E27FC236}">
                <a16:creationId xmlns:a16="http://schemas.microsoft.com/office/drawing/2014/main" id="{0C6F06B6-9048-DFB7-CEDF-A19C986B49C8}"/>
              </a:ext>
            </a:extLst>
          </p:cNvPr>
          <p:cNvSpPr txBox="1"/>
          <p:nvPr/>
        </p:nvSpPr>
        <p:spPr>
          <a:xfrm>
            <a:off x="480060" y="1303782"/>
            <a:ext cx="3406140" cy="3341393"/>
          </a:xfrm>
          <a:prstGeom prst="rect">
            <a:avLst/>
          </a:prstGeom>
        </p:spPr>
        <p:txBody>
          <a:bodyPr vert="horz" lIns="91440" tIns="45720" rIns="91440" bIns="45720" rtlCol="0">
            <a:noAutofit/>
          </a:bodyPr>
          <a:lstStyle/>
          <a:p>
            <a:pPr marL="379114" marR="260362"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Definition</a:t>
            </a:r>
            <a:r>
              <a:rPr lang="en-US" sz="1700" kern="1200" dirty="0">
                <a:solidFill>
                  <a:schemeClr val="tx1"/>
                </a:solidFill>
                <a:latin typeface="+mn-lt"/>
                <a:ea typeface="+mn-ea"/>
                <a:cs typeface="+mn-cs"/>
              </a:rPr>
              <a:t>:</a:t>
            </a:r>
            <a:r>
              <a:rPr lang="en-US" sz="1700" kern="1200" spc="-40" dirty="0">
                <a:solidFill>
                  <a:schemeClr val="tx1"/>
                </a:solidFill>
                <a:latin typeface="+mn-lt"/>
                <a:ea typeface="+mn-ea"/>
                <a:cs typeface="+mn-cs"/>
              </a:rPr>
              <a:t> </a:t>
            </a:r>
            <a:r>
              <a:rPr lang="en-US" sz="1700" kern="1200" dirty="0">
                <a:solidFill>
                  <a:schemeClr val="tx1"/>
                </a:solidFill>
                <a:latin typeface="+mn-lt"/>
                <a:ea typeface="+mn-ea"/>
                <a:cs typeface="+mn-cs"/>
              </a:rPr>
              <a:t>“A</a:t>
            </a:r>
            <a:r>
              <a:rPr lang="en-US" sz="1700" kern="1200" spc="-125" dirty="0">
                <a:solidFill>
                  <a:schemeClr val="tx1"/>
                </a:solidFill>
                <a:latin typeface="+mn-lt"/>
                <a:ea typeface="+mn-ea"/>
                <a:cs typeface="+mn-cs"/>
              </a:rPr>
              <a:t> </a:t>
            </a:r>
            <a:r>
              <a:rPr lang="en-US" sz="1700" kern="1200" dirty="0">
                <a:solidFill>
                  <a:schemeClr val="tx1"/>
                </a:solidFill>
                <a:latin typeface="+mn-lt"/>
                <a:ea typeface="+mn-ea"/>
                <a:cs typeface="+mn-cs"/>
              </a:rPr>
              <a:t>substance</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characterized</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by</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its</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strength</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and</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ability</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to</a:t>
            </a:r>
            <a:r>
              <a:rPr lang="en-US" sz="1700" kern="1200" spc="-29" dirty="0">
                <a:solidFill>
                  <a:schemeClr val="tx1"/>
                </a:solidFill>
                <a:latin typeface="+mn-lt"/>
                <a:ea typeface="+mn-ea"/>
                <a:cs typeface="+mn-cs"/>
              </a:rPr>
              <a:t> </a:t>
            </a:r>
            <a:r>
              <a:rPr lang="en-US" sz="1700" kern="1200" spc="-9" dirty="0">
                <a:solidFill>
                  <a:schemeClr val="tx1"/>
                </a:solidFill>
                <a:latin typeface="+mn-lt"/>
                <a:ea typeface="+mn-ea"/>
                <a:cs typeface="+mn-cs"/>
              </a:rPr>
              <a:t>conduct </a:t>
            </a:r>
            <a:r>
              <a:rPr lang="en-US" sz="1700" kern="1200" dirty="0">
                <a:solidFill>
                  <a:schemeClr val="tx1"/>
                </a:solidFill>
                <a:latin typeface="+mn-lt"/>
                <a:ea typeface="+mn-ea"/>
                <a:cs typeface="+mn-cs"/>
              </a:rPr>
              <a:t>heat</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and</a:t>
            </a:r>
            <a:r>
              <a:rPr lang="en-US" sz="1700" kern="1200" spc="-15" dirty="0">
                <a:solidFill>
                  <a:schemeClr val="tx1"/>
                </a:solidFill>
                <a:latin typeface="+mn-lt"/>
                <a:ea typeface="+mn-ea"/>
                <a:cs typeface="+mn-cs"/>
              </a:rPr>
              <a:t> </a:t>
            </a:r>
            <a:r>
              <a:rPr lang="en-US" sz="1700" kern="1200" spc="-9" dirty="0">
                <a:solidFill>
                  <a:schemeClr val="tx1"/>
                </a:solidFill>
                <a:latin typeface="+mn-lt"/>
                <a:ea typeface="+mn-ea"/>
                <a:cs typeface="+mn-cs"/>
              </a:rPr>
              <a:t>electricity”</a:t>
            </a:r>
            <a:endParaRPr lang="en-US" sz="1700" kern="1200" spc="-15" dirty="0">
              <a:solidFill>
                <a:schemeClr val="tx1"/>
              </a:solidFill>
              <a:latin typeface="+mn-lt"/>
              <a:ea typeface="+mn-ea"/>
              <a:cs typeface="+mn-cs"/>
            </a:endParaRPr>
          </a:p>
          <a:p>
            <a:pPr marL="379114" marR="260362"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Medical Applications</a:t>
            </a:r>
            <a:r>
              <a:rPr lang="en-US" sz="1700" kern="1200" dirty="0">
                <a:solidFill>
                  <a:schemeClr val="tx1"/>
                </a:solidFill>
                <a:latin typeface="+mn-lt"/>
                <a:ea typeface="+mn-ea"/>
                <a:cs typeface="+mn-cs"/>
              </a:rPr>
              <a:t>:</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Electrodes</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for</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electronic</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devices,</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orthopedic</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fixation</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plates</a:t>
            </a:r>
            <a:r>
              <a:rPr lang="en-US" sz="1700" kern="1200" spc="-20" dirty="0">
                <a:solidFill>
                  <a:schemeClr val="tx1"/>
                </a:solidFill>
                <a:latin typeface="+mn-lt"/>
                <a:ea typeface="+mn-ea"/>
                <a:cs typeface="+mn-cs"/>
              </a:rPr>
              <a:t> </a:t>
            </a:r>
            <a:r>
              <a:rPr lang="en-US" sz="1700" kern="1200" spc="-26" dirty="0">
                <a:solidFill>
                  <a:schemeClr val="tx1"/>
                </a:solidFill>
                <a:latin typeface="+mn-lt"/>
                <a:ea typeface="+mn-ea"/>
                <a:cs typeface="+mn-cs"/>
              </a:rPr>
              <a:t>and </a:t>
            </a:r>
            <a:r>
              <a:rPr lang="en-US" sz="1700" kern="1200" dirty="0">
                <a:solidFill>
                  <a:schemeClr val="tx1"/>
                </a:solidFill>
                <a:latin typeface="+mn-lt"/>
                <a:ea typeface="+mn-ea"/>
                <a:cs typeface="+mn-cs"/>
              </a:rPr>
              <a:t>screws,</a:t>
            </a:r>
            <a:r>
              <a:rPr lang="en-US" sz="1700" kern="1200" spc="-35" dirty="0">
                <a:solidFill>
                  <a:schemeClr val="tx1"/>
                </a:solidFill>
                <a:latin typeface="+mn-lt"/>
                <a:ea typeface="+mn-ea"/>
                <a:cs typeface="+mn-cs"/>
              </a:rPr>
              <a:t> </a:t>
            </a:r>
            <a:r>
              <a:rPr lang="en-US" sz="1700" kern="1200" spc="-20" dirty="0">
                <a:solidFill>
                  <a:schemeClr val="tx1"/>
                </a:solidFill>
                <a:latin typeface="+mn-lt"/>
                <a:ea typeface="+mn-ea"/>
                <a:cs typeface="+mn-cs"/>
              </a:rPr>
              <a:t>etc.</a:t>
            </a:r>
            <a:endParaRPr lang="en-US" sz="1700" kern="1200" dirty="0">
              <a:solidFill>
                <a:schemeClr val="tx1"/>
              </a:solidFill>
              <a:latin typeface="+mn-lt"/>
              <a:ea typeface="+mn-ea"/>
              <a:cs typeface="+mn-cs"/>
            </a:endParaRPr>
          </a:p>
          <a:p>
            <a:pPr marL="379114" indent="-228600" algn="l" rtl="0">
              <a:lnSpc>
                <a:spcPct val="90000"/>
              </a:lnSpc>
              <a:spcBef>
                <a:spcPts val="32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Natural</a:t>
            </a:r>
            <a:r>
              <a:rPr lang="en-US" sz="1700" b="1" i="1" kern="1200" spc="-29" dirty="0">
                <a:solidFill>
                  <a:schemeClr val="tx1"/>
                </a:solidFill>
                <a:latin typeface="+mn-lt"/>
                <a:ea typeface="+mn-ea"/>
                <a:cs typeface="+mn-cs"/>
              </a:rPr>
              <a:t> </a:t>
            </a:r>
            <a:r>
              <a:rPr lang="en-US" sz="1700" b="1" i="1" kern="1200" dirty="0">
                <a:solidFill>
                  <a:schemeClr val="tx1"/>
                </a:solidFill>
                <a:latin typeface="+mn-lt"/>
                <a:ea typeface="+mn-ea"/>
                <a:cs typeface="+mn-cs"/>
              </a:rPr>
              <a:t>or</a:t>
            </a:r>
            <a:r>
              <a:rPr lang="en-US" sz="1700" b="1" i="1" kern="1200" spc="-20" dirty="0">
                <a:solidFill>
                  <a:schemeClr val="tx1"/>
                </a:solidFill>
                <a:latin typeface="+mn-lt"/>
                <a:ea typeface="+mn-ea"/>
                <a:cs typeface="+mn-cs"/>
              </a:rPr>
              <a:t> </a:t>
            </a:r>
            <a:r>
              <a:rPr lang="en-US" sz="1700" b="1" i="1" kern="1200" dirty="0">
                <a:solidFill>
                  <a:schemeClr val="tx1"/>
                </a:solidFill>
                <a:latin typeface="+mn-lt"/>
                <a:ea typeface="+mn-ea"/>
                <a:cs typeface="+mn-cs"/>
              </a:rPr>
              <a:t>Synthetic:</a:t>
            </a:r>
            <a:r>
              <a:rPr lang="en-US" sz="1700" b="1" i="1" kern="1200" spc="-5" dirty="0">
                <a:solidFill>
                  <a:schemeClr val="tx1"/>
                </a:solidFill>
                <a:latin typeface="+mn-lt"/>
                <a:ea typeface="+mn-ea"/>
                <a:cs typeface="+mn-cs"/>
              </a:rPr>
              <a:t> </a:t>
            </a:r>
            <a:br>
              <a:rPr lang="en-US" sz="1700" b="1" i="1" kern="1200" spc="-5" dirty="0">
                <a:solidFill>
                  <a:schemeClr val="tx1"/>
                </a:solidFill>
                <a:latin typeface="+mn-lt"/>
                <a:ea typeface="+mn-ea"/>
                <a:cs typeface="+mn-cs"/>
              </a:rPr>
            </a:br>
            <a:r>
              <a:rPr lang="en-US" sz="1700" kern="1200" dirty="0">
                <a:solidFill>
                  <a:schemeClr val="tx1"/>
                </a:solidFill>
                <a:latin typeface="+mn-lt"/>
                <a:ea typeface="+mn-ea"/>
                <a:cs typeface="+mn-cs"/>
              </a:rPr>
              <a:t>Can</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be</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synthetic</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or</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natural</a:t>
            </a:r>
          </a:p>
          <a:p>
            <a:pPr marL="379114" indent="-228600" algn="l" rtl="0">
              <a:lnSpc>
                <a:spcPct val="90000"/>
              </a:lnSpc>
              <a:spcBef>
                <a:spcPts val="32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Source:</a:t>
            </a:r>
            <a:r>
              <a:rPr lang="en-US" sz="1700" b="1" i="1" kern="1200" spc="-20" dirty="0">
                <a:solidFill>
                  <a:schemeClr val="tx1"/>
                </a:solidFill>
                <a:latin typeface="+mn-lt"/>
                <a:ea typeface="+mn-ea"/>
                <a:cs typeface="+mn-cs"/>
              </a:rPr>
              <a:t> </a:t>
            </a:r>
            <a:r>
              <a:rPr lang="en-US" sz="1700" kern="1200" spc="-20" dirty="0">
                <a:solidFill>
                  <a:schemeClr val="tx1"/>
                </a:solidFill>
                <a:latin typeface="+mn-lt"/>
                <a:ea typeface="+mn-ea"/>
                <a:cs typeface="+mn-cs"/>
              </a:rPr>
              <a:t>Mining and Refining</a:t>
            </a:r>
            <a:endParaRPr lang="en-US" sz="1700" kern="1200" dirty="0">
              <a:solidFill>
                <a:schemeClr val="tx1"/>
              </a:solidFill>
              <a:latin typeface="+mn-lt"/>
              <a:ea typeface="+mn-ea"/>
              <a:cs typeface="+mn-cs"/>
            </a:endParaRPr>
          </a:p>
        </p:txBody>
      </p:sp>
      <p:pic>
        <p:nvPicPr>
          <p:cNvPr id="7" name="Picture 6" descr="Several piles of minerals and rocks in different colors and shapes">
            <a:extLst>
              <a:ext uri="{FF2B5EF4-FFF2-40B4-BE49-F238E27FC236}">
                <a16:creationId xmlns:a16="http://schemas.microsoft.com/office/drawing/2014/main" id="{64AF51DF-0379-3037-695A-27B2E3E619C9}"/>
              </a:ext>
            </a:extLst>
          </p:cNvPr>
          <p:cNvPicPr>
            <a:picLocks noChangeAspect="1"/>
          </p:cNvPicPr>
          <p:nvPr/>
        </p:nvPicPr>
        <p:blipFill rotWithShape="1">
          <a:blip r:embed="rId3">
            <a:extLst>
              <a:ext uri="{28A0092B-C50C-407E-A947-70E740481C1C}">
                <a14:useLocalDpi xmlns:a14="http://schemas.microsoft.com/office/drawing/2010/main" val="0"/>
              </a:ext>
            </a:extLst>
          </a:blip>
          <a:srcRect l="19222" r="13825"/>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158CEAEF-BD2A-4AA7-F8EF-431837C6E8A2}"/>
              </a:ext>
            </a:extLst>
          </p:cNvPr>
          <p:cNvSpPr txBox="1"/>
          <p:nvPr/>
        </p:nvSpPr>
        <p:spPr>
          <a:xfrm>
            <a:off x="240927" y="4771227"/>
            <a:ext cx="3370211" cy="246221"/>
          </a:xfrm>
          <a:prstGeom prst="rect">
            <a:avLst/>
          </a:prstGeom>
          <a:noFill/>
        </p:spPr>
        <p:txBody>
          <a:bodyPr wrap="square" rtlCol="0">
            <a:spAutoFit/>
          </a:bodyPr>
          <a:lstStyle/>
          <a:p>
            <a:pPr algn="l" rtl="0"/>
            <a:r>
              <a:rPr lang="en-US" sz="1000" b="1" i="1" kern="1200" spc="-9" dirty="0">
                <a:solidFill>
                  <a:schemeClr val="tx1"/>
                </a:solidFill>
                <a:latin typeface="+mn-lt"/>
                <a:ea typeface="+mn-ea"/>
                <a:cs typeface="+mn-cs"/>
              </a:rPr>
              <a:t>Source: </a:t>
            </a:r>
            <a:r>
              <a:rPr lang="en-US" sz="1000" kern="1200" spc="-9" dirty="0">
                <a:solidFill>
                  <a:schemeClr val="tx1"/>
                </a:solidFill>
                <a:latin typeface="+mn-lt"/>
                <a:ea typeface="+mn-ea"/>
                <a:cs typeface="+mn-cs"/>
              </a:rPr>
              <a:t>Britannica Kids</a:t>
            </a:r>
            <a:endParaRPr lang="en-US" sz="1000" kern="1200" dirty="0">
              <a:solidFill>
                <a:schemeClr val="tx1"/>
              </a:solidFill>
              <a:latin typeface="+mn-lt"/>
              <a:ea typeface="+mn-ea"/>
              <a:cs typeface="+mn-cs"/>
            </a:endParaRPr>
          </a:p>
        </p:txBody>
      </p:sp>
      <p:sp>
        <p:nvSpPr>
          <p:cNvPr id="4" name="sketchy line">
            <a:extLst>
              <a:ext uri="{FF2B5EF4-FFF2-40B4-BE49-F238E27FC236}">
                <a16:creationId xmlns:a16="http://schemas.microsoft.com/office/drawing/2014/main" id="{F73F28DE-30A9-3B19-7EB0-1D4A6BABC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460" y="999232"/>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821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n illustration of hexagons connected by glowing turquoise dots and yellow strands">
            <a:extLst>
              <a:ext uri="{FF2B5EF4-FFF2-40B4-BE49-F238E27FC236}">
                <a16:creationId xmlns:a16="http://schemas.microsoft.com/office/drawing/2014/main" id="{22726FEC-430C-A6E0-7AB7-0B463CB03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9185666" cy="5166937"/>
          </a:xfrm>
          <a:prstGeom prst="rect">
            <a:avLst/>
          </a:prstGeom>
        </p:spPr>
      </p:pic>
      <p:sp>
        <p:nvSpPr>
          <p:cNvPr id="11" name="Rectangle 10">
            <a:extLst>
              <a:ext uri="{FF2B5EF4-FFF2-40B4-BE49-F238E27FC236}">
                <a16:creationId xmlns:a16="http://schemas.microsoft.com/office/drawing/2014/main" id="{AFF6FC30-C057-7F1B-5025-73E58080B4AA}"/>
              </a:ext>
              <a:ext uri="{C183D7F6-B498-43B3-948B-1728B52AA6E4}">
                <adec:decorative xmlns:adec="http://schemas.microsoft.com/office/drawing/2017/decorative" val="1"/>
              </a:ext>
            </a:extLst>
          </p:cNvPr>
          <p:cNvSpPr/>
          <p:nvPr/>
        </p:nvSpPr>
        <p:spPr>
          <a:xfrm>
            <a:off x="554831" y="2876549"/>
            <a:ext cx="8034338" cy="2080459"/>
          </a:xfrm>
          <a:prstGeom prst="rect">
            <a:avLst/>
          </a:prstGeom>
          <a:solidFill>
            <a:schemeClr val="bg1">
              <a:alpha val="74000"/>
            </a:schemeClr>
          </a:solidFill>
          <a:ln w="66675" cap="flat" cmpd="dbl">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554832" y="3141245"/>
            <a:ext cx="8055768" cy="1551066"/>
          </a:xfrm>
          <a:prstGeom prst="rect">
            <a:avLst/>
          </a:prstGeom>
        </p:spPr>
        <p:txBody>
          <a:bodyPr vert="horz" wrap="square" lIns="0" tIns="12065" rIns="0" bIns="0" rtlCol="0">
            <a:spAutoFit/>
          </a:bodyPr>
          <a:lstStyle/>
          <a:p>
            <a:pPr marL="381018" marR="5080" indent="-368952" algn="ctr">
              <a:lnSpc>
                <a:spcPct val="100400"/>
              </a:lnSpc>
              <a:spcBef>
                <a:spcPts val="95"/>
              </a:spcBef>
            </a:pPr>
            <a:r>
              <a:rPr sz="5000" dirty="0">
                <a:latin typeface="+mj-lt"/>
                <a:cs typeface="Calibri" panose="020F0502020204030204" pitchFamily="34" charset="0"/>
              </a:rPr>
              <a:t>What</a:t>
            </a:r>
            <a:r>
              <a:rPr sz="5000" spc="-9" dirty="0">
                <a:latin typeface="+mj-lt"/>
                <a:cs typeface="Calibri" panose="020F0502020204030204" pitchFamily="34" charset="0"/>
              </a:rPr>
              <a:t> </a:t>
            </a:r>
            <a:r>
              <a:rPr sz="5000" dirty="0">
                <a:latin typeface="+mj-lt"/>
                <a:cs typeface="Calibri" panose="020F0502020204030204" pitchFamily="34" charset="0"/>
              </a:rPr>
              <a:t>are</a:t>
            </a:r>
            <a:r>
              <a:rPr sz="5000" spc="-9" dirty="0">
                <a:latin typeface="+mj-lt"/>
                <a:cs typeface="Calibri" panose="020F0502020204030204" pitchFamily="34" charset="0"/>
              </a:rPr>
              <a:t> </a:t>
            </a:r>
            <a:r>
              <a:rPr sz="5000" dirty="0">
                <a:latin typeface="+mj-lt"/>
                <a:cs typeface="Calibri" panose="020F0502020204030204" pitchFamily="34" charset="0"/>
              </a:rPr>
              <a:t>the</a:t>
            </a:r>
            <a:r>
              <a:rPr sz="5000" spc="-9" dirty="0">
                <a:latin typeface="+mj-lt"/>
                <a:cs typeface="Calibri" panose="020F0502020204030204" pitchFamily="34" charset="0"/>
              </a:rPr>
              <a:t> </a:t>
            </a:r>
            <a:r>
              <a:rPr sz="5000" dirty="0">
                <a:latin typeface="+mj-lt"/>
                <a:cs typeface="Calibri" panose="020F0502020204030204" pitchFamily="34" charset="0"/>
              </a:rPr>
              <a:t>three</a:t>
            </a:r>
            <a:r>
              <a:rPr sz="5000" spc="-9" dirty="0">
                <a:latin typeface="+mj-lt"/>
                <a:cs typeface="Calibri" panose="020F0502020204030204" pitchFamily="34" charset="0"/>
              </a:rPr>
              <a:t> major </a:t>
            </a:r>
            <a:r>
              <a:rPr sz="5000" dirty="0">
                <a:latin typeface="+mj-lt"/>
                <a:cs typeface="Calibri" panose="020F0502020204030204" pitchFamily="34" charset="0"/>
              </a:rPr>
              <a:t>types</a:t>
            </a:r>
            <a:r>
              <a:rPr sz="5000" spc="-9" dirty="0">
                <a:latin typeface="+mj-lt"/>
                <a:cs typeface="Calibri" panose="020F0502020204030204" pitchFamily="34" charset="0"/>
              </a:rPr>
              <a:t> </a:t>
            </a:r>
            <a:r>
              <a:rPr sz="5000" dirty="0">
                <a:latin typeface="+mj-lt"/>
                <a:cs typeface="Calibri" panose="020F0502020204030204" pitchFamily="34" charset="0"/>
              </a:rPr>
              <a:t>of</a:t>
            </a:r>
            <a:r>
              <a:rPr sz="5000" spc="-9" dirty="0">
                <a:latin typeface="+mj-lt"/>
                <a:cs typeface="Calibri" panose="020F0502020204030204" pitchFamily="34" charset="0"/>
              </a:rPr>
              <a:t> biomaterials?</a:t>
            </a:r>
            <a:endParaRPr sz="5000" dirty="0">
              <a:latin typeface="+mj-lt"/>
              <a:cs typeface="Calibri" panose="020F0502020204030204" pitchFamily="34" charset="0"/>
            </a:endParaRPr>
          </a:p>
        </p:txBody>
      </p:sp>
      <p:pic>
        <p:nvPicPr>
          <p:cNvPr id="13" name="Picture 12" descr="A Venn diagram of three circles labeled ceramic, metal, and polymer. On top of where the three circles intersect there is a fourth circle labeled composite.">
            <a:extLst>
              <a:ext uri="{FF2B5EF4-FFF2-40B4-BE49-F238E27FC236}">
                <a16:creationId xmlns:a16="http://schemas.microsoft.com/office/drawing/2014/main" id="{CB6CF284-F986-0A66-753A-9517874F1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9366"/>
            <a:ext cx="3098800" cy="2921000"/>
          </a:xfrm>
          <a:prstGeom prst="rect">
            <a:avLst/>
          </a:prstGeom>
        </p:spPr>
      </p:pic>
    </p:spTree>
    <p:extLst>
      <p:ext uri="{BB962C8B-B14F-4D97-AF65-F5344CB8AC3E}">
        <p14:creationId xmlns:p14="http://schemas.microsoft.com/office/powerpoint/2010/main" val="3080311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73202" y="209550"/>
            <a:ext cx="3614166" cy="687763"/>
          </a:xfrm>
          <a:prstGeom prst="rect">
            <a:avLst/>
          </a:prstGeom>
        </p:spPr>
        <p:txBody>
          <a:bodyPr vert="horz" lIns="91440" tIns="45720" rIns="91440" bIns="45720" rtlCol="0" anchor="b">
            <a:normAutofit/>
          </a:bodyPr>
          <a:lstStyle/>
          <a:p>
            <a:pPr marL="12701" algn="l" rtl="0">
              <a:lnSpc>
                <a:spcPct val="90000"/>
              </a:lnSpc>
              <a:spcBef>
                <a:spcPct val="0"/>
              </a:spcBef>
            </a:pPr>
            <a:r>
              <a:rPr lang="en-US" sz="4100" kern="1200" spc="-9" dirty="0">
                <a:solidFill>
                  <a:schemeClr val="tx1"/>
                </a:solidFill>
                <a:latin typeface="+mj-lt"/>
                <a:ea typeface="+mj-ea"/>
                <a:cs typeface="+mj-cs"/>
              </a:rPr>
              <a:t>Polymers</a:t>
            </a:r>
          </a:p>
        </p:txBody>
      </p:sp>
      <p:sp>
        <p:nvSpPr>
          <p:cNvPr id="3" name="object 3"/>
          <p:cNvSpPr txBox="1"/>
          <p:nvPr/>
        </p:nvSpPr>
        <p:spPr>
          <a:xfrm>
            <a:off x="218447" y="1061467"/>
            <a:ext cx="4351268" cy="3768851"/>
          </a:xfrm>
          <a:prstGeom prst="rect">
            <a:avLst/>
          </a:prstGeom>
        </p:spPr>
        <p:txBody>
          <a:bodyPr vert="horz" lIns="91440" tIns="45720" rIns="91440" bIns="45720" rtlCol="0" anchor="t">
            <a:noAutofit/>
          </a:bodyPr>
          <a:lstStyle/>
          <a:p>
            <a:pPr marL="379114" indent="-228600" algn="l" rtl="0">
              <a:lnSpc>
                <a:spcPct val="90000"/>
              </a:lnSpc>
              <a:spcBef>
                <a:spcPts val="535"/>
              </a:spcBef>
              <a:buFont typeface="Arial" panose="020B0604020202020204" pitchFamily="34" charset="0"/>
              <a:buChar char="•"/>
              <a:tabLst>
                <a:tab pos="379114" algn="l"/>
              </a:tabLst>
            </a:pPr>
            <a:r>
              <a:rPr lang="en-US" sz="1500" b="1" i="1" kern="1200" dirty="0">
                <a:solidFill>
                  <a:schemeClr val="tx1"/>
                </a:solidFill>
                <a:latin typeface="+mn-lt"/>
                <a:ea typeface="+mn-ea"/>
                <a:cs typeface="+mn-cs"/>
              </a:rPr>
              <a:t>Definition:</a:t>
            </a:r>
            <a:r>
              <a:rPr lang="en-US" sz="1500" b="1" i="1" kern="1200" spc="-35" dirty="0">
                <a:solidFill>
                  <a:schemeClr val="tx1"/>
                </a:solidFill>
                <a:latin typeface="+mn-lt"/>
                <a:ea typeface="+mn-ea"/>
                <a:cs typeface="+mn-cs"/>
              </a:rPr>
              <a:t> </a:t>
            </a:r>
            <a:r>
              <a:rPr lang="en-US" sz="1500" kern="1200" dirty="0">
                <a:solidFill>
                  <a:schemeClr val="tx1"/>
                </a:solidFill>
                <a:latin typeface="+mn-lt"/>
                <a:ea typeface="+mn-ea"/>
                <a:cs typeface="+mn-cs"/>
              </a:rPr>
              <a:t>Large</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molecules</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made</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from</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small</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repeating</a:t>
            </a:r>
            <a:r>
              <a:rPr lang="en-US" sz="1500" kern="1200" spc="-29" dirty="0">
                <a:solidFill>
                  <a:schemeClr val="tx1"/>
                </a:solidFill>
                <a:latin typeface="+mn-lt"/>
                <a:ea typeface="+mn-ea"/>
                <a:cs typeface="+mn-cs"/>
              </a:rPr>
              <a:t> </a:t>
            </a:r>
            <a:r>
              <a:rPr lang="en-US" sz="1500" kern="1200" spc="-9" dirty="0">
                <a:solidFill>
                  <a:schemeClr val="tx1"/>
                </a:solidFill>
                <a:latin typeface="+mn-lt"/>
                <a:ea typeface="+mn-ea"/>
                <a:cs typeface="+mn-cs"/>
              </a:rPr>
              <a:t>units.</a:t>
            </a:r>
            <a:endParaRPr lang="en-US" sz="1500" kern="1200" dirty="0">
              <a:solidFill>
                <a:schemeClr val="tx1"/>
              </a:solidFill>
              <a:latin typeface="+mn-lt"/>
              <a:ea typeface="+mn-ea"/>
              <a:cs typeface="+mn-cs"/>
            </a:endParaRPr>
          </a:p>
          <a:p>
            <a:pPr marL="836333" lvl="1" indent="-228600" algn="l" rtl="0">
              <a:lnSpc>
                <a:spcPct val="90000"/>
              </a:lnSpc>
              <a:spcBef>
                <a:spcPts val="339"/>
              </a:spcBef>
              <a:buFont typeface="Arial" panose="020B0604020202020204" pitchFamily="34" charset="0"/>
              <a:buChar char="•"/>
              <a:tabLst>
                <a:tab pos="836333" algn="l"/>
              </a:tabLst>
            </a:pPr>
            <a:r>
              <a:rPr lang="en-US" sz="1500" kern="1200" dirty="0">
                <a:solidFill>
                  <a:schemeClr val="tx1"/>
                </a:solidFill>
                <a:latin typeface="+mn-lt"/>
              </a:rPr>
              <a:t>Poly</a:t>
            </a:r>
            <a:r>
              <a:rPr lang="en-US" sz="1500" kern="1200" spc="-20" dirty="0">
                <a:solidFill>
                  <a:schemeClr val="tx1"/>
                </a:solidFill>
                <a:latin typeface="+mn-lt"/>
              </a:rPr>
              <a:t> </a:t>
            </a:r>
            <a:r>
              <a:rPr lang="en-US" sz="1500" kern="1200" dirty="0">
                <a:solidFill>
                  <a:schemeClr val="tx1"/>
                </a:solidFill>
                <a:latin typeface="+mn-lt"/>
              </a:rPr>
              <a:t>=</a:t>
            </a:r>
            <a:r>
              <a:rPr lang="en-US" sz="1500" kern="1200" spc="-20" dirty="0">
                <a:solidFill>
                  <a:schemeClr val="tx1"/>
                </a:solidFill>
                <a:latin typeface="+mn-lt"/>
              </a:rPr>
              <a:t> many</a:t>
            </a:r>
            <a:endParaRPr lang="en-US" sz="1500" kern="1200" dirty="0">
              <a:solidFill>
                <a:schemeClr val="tx1"/>
              </a:solidFill>
              <a:latin typeface="+mn-lt"/>
            </a:endParaRPr>
          </a:p>
          <a:p>
            <a:pPr marL="836333" lvl="8" indent="-228600" algn="l" rtl="0">
              <a:lnSpc>
                <a:spcPct val="90000"/>
              </a:lnSpc>
              <a:spcBef>
                <a:spcPts val="255"/>
              </a:spcBef>
              <a:buFont typeface="Arial" panose="020B0604020202020204" pitchFamily="34" charset="0"/>
              <a:buChar char="•"/>
              <a:tabLst>
                <a:tab pos="836333" algn="l"/>
              </a:tabLst>
            </a:pPr>
            <a:r>
              <a:rPr lang="en-US" sz="1400" u="sng" kern="1200" spc="-5" dirty="0">
                <a:solidFill>
                  <a:schemeClr val="tx1"/>
                </a:solidFill>
                <a:latin typeface="+mn-lt"/>
              </a:rPr>
              <a:t>		</a:t>
            </a:r>
            <a:r>
              <a:rPr lang="en-US" sz="1500" kern="1200" dirty="0">
                <a:solidFill>
                  <a:schemeClr val="tx1"/>
                </a:solidFill>
                <a:latin typeface="+mn-lt"/>
              </a:rPr>
              <a:t>=</a:t>
            </a:r>
            <a:r>
              <a:rPr lang="en-US" sz="1500" kern="1200" spc="-15" dirty="0">
                <a:solidFill>
                  <a:schemeClr val="tx1"/>
                </a:solidFill>
                <a:latin typeface="+mn-lt"/>
              </a:rPr>
              <a:t> </a:t>
            </a:r>
            <a:r>
              <a:rPr lang="en-US" sz="1500" kern="1200" dirty="0">
                <a:solidFill>
                  <a:schemeClr val="tx1"/>
                </a:solidFill>
                <a:latin typeface="+mn-lt"/>
              </a:rPr>
              <a:t>the</a:t>
            </a:r>
            <a:r>
              <a:rPr lang="en-US" sz="1500" kern="1200" spc="-15" dirty="0">
                <a:solidFill>
                  <a:schemeClr val="tx1"/>
                </a:solidFill>
                <a:latin typeface="+mn-lt"/>
              </a:rPr>
              <a:t> </a:t>
            </a:r>
            <a:r>
              <a:rPr lang="en-US" sz="1500" kern="1200" dirty="0">
                <a:solidFill>
                  <a:schemeClr val="tx1"/>
                </a:solidFill>
                <a:latin typeface="+mn-lt"/>
              </a:rPr>
              <a:t>repeating</a:t>
            </a:r>
            <a:r>
              <a:rPr lang="en-US" sz="1500" kern="1200" spc="-15" dirty="0">
                <a:solidFill>
                  <a:schemeClr val="tx1"/>
                </a:solidFill>
                <a:latin typeface="+mn-lt"/>
              </a:rPr>
              <a:t> </a:t>
            </a:r>
            <a:r>
              <a:rPr lang="en-US" sz="1500" kern="1200" dirty="0">
                <a:solidFill>
                  <a:schemeClr val="tx1"/>
                </a:solidFill>
                <a:latin typeface="+mn-lt"/>
              </a:rPr>
              <a:t>units</a:t>
            </a:r>
            <a:r>
              <a:rPr lang="en-US" sz="1500" kern="1200" spc="-15" dirty="0">
                <a:solidFill>
                  <a:schemeClr val="tx1"/>
                </a:solidFill>
                <a:latin typeface="+mn-lt"/>
              </a:rPr>
              <a:t> </a:t>
            </a:r>
            <a:r>
              <a:rPr lang="en-US" sz="1500" kern="1200" dirty="0">
                <a:solidFill>
                  <a:schemeClr val="tx1"/>
                </a:solidFill>
                <a:latin typeface="+mn-lt"/>
              </a:rPr>
              <a:t>within</a:t>
            </a:r>
            <a:r>
              <a:rPr lang="en-US" sz="1500" kern="1200" spc="-15" dirty="0">
                <a:solidFill>
                  <a:schemeClr val="tx1"/>
                </a:solidFill>
                <a:latin typeface="+mn-lt"/>
              </a:rPr>
              <a:t> </a:t>
            </a:r>
            <a:r>
              <a:rPr lang="en-US" sz="1500" kern="1200" dirty="0">
                <a:solidFill>
                  <a:schemeClr val="tx1"/>
                </a:solidFill>
                <a:latin typeface="+mn-lt"/>
              </a:rPr>
              <a:t>a</a:t>
            </a:r>
            <a:r>
              <a:rPr lang="en-US" sz="1500" kern="1200" spc="-15" dirty="0">
                <a:solidFill>
                  <a:schemeClr val="tx1"/>
                </a:solidFill>
                <a:latin typeface="+mn-lt"/>
              </a:rPr>
              <a:t> </a:t>
            </a:r>
            <a:r>
              <a:rPr lang="en-US" sz="1500" kern="1200" spc="-9" dirty="0">
                <a:solidFill>
                  <a:schemeClr val="tx1"/>
                </a:solidFill>
                <a:latin typeface="+mn-lt"/>
              </a:rPr>
              <a:t>polymer</a:t>
            </a:r>
            <a:endParaRPr lang="en-US" sz="1500" kern="1200" dirty="0">
              <a:solidFill>
                <a:schemeClr val="tx1"/>
              </a:solidFill>
              <a:latin typeface="+mn-lt"/>
            </a:endParaRPr>
          </a:p>
          <a:p>
            <a:pPr marL="379114" indent="-228600" algn="l" rtl="0">
              <a:lnSpc>
                <a:spcPct val="90000"/>
              </a:lnSpc>
              <a:spcBef>
                <a:spcPts val="235"/>
              </a:spcBef>
              <a:buFont typeface="Arial" panose="020B0604020202020204" pitchFamily="34" charset="0"/>
              <a:buChar char="•"/>
              <a:tabLst>
                <a:tab pos="379114" algn="l"/>
              </a:tabLst>
            </a:pPr>
            <a:r>
              <a:rPr lang="en-US" sz="1500" b="1" i="1" kern="1200" dirty="0">
                <a:solidFill>
                  <a:schemeClr val="tx1"/>
                </a:solidFill>
                <a:latin typeface="+mn-lt"/>
              </a:rPr>
              <a:t>Medical Applications: </a:t>
            </a:r>
            <a:r>
              <a:rPr lang="en-US" sz="1500" u="sng" kern="1200" dirty="0">
                <a:solidFill>
                  <a:schemeClr val="tx1"/>
                </a:solidFill>
                <a:latin typeface="+mn-lt"/>
              </a:rPr>
              <a:t>		</a:t>
            </a:r>
            <a:r>
              <a:rPr lang="en-US" sz="1500" kern="1200" dirty="0">
                <a:solidFill>
                  <a:schemeClr val="tx1"/>
                </a:solidFill>
                <a:latin typeface="+mn-lt"/>
              </a:rPr>
              <a:t>,</a:t>
            </a:r>
            <a:r>
              <a:rPr lang="en-US" sz="1500" kern="1200" spc="-35" dirty="0">
                <a:solidFill>
                  <a:schemeClr val="tx1"/>
                </a:solidFill>
                <a:latin typeface="+mn-lt"/>
              </a:rPr>
              <a:t> </a:t>
            </a:r>
            <a:r>
              <a:rPr lang="en-US" sz="1500" kern="1200" dirty="0">
                <a:solidFill>
                  <a:schemeClr val="tx1"/>
                </a:solidFill>
                <a:latin typeface="+mn-lt"/>
              </a:rPr>
              <a:t>knuckle</a:t>
            </a:r>
            <a:r>
              <a:rPr lang="en-US" sz="1500" kern="1200" spc="-35" dirty="0">
                <a:solidFill>
                  <a:schemeClr val="tx1"/>
                </a:solidFill>
                <a:latin typeface="+mn-lt"/>
              </a:rPr>
              <a:t> </a:t>
            </a:r>
            <a:r>
              <a:rPr lang="en-US" sz="1500" kern="1200" dirty="0">
                <a:solidFill>
                  <a:schemeClr val="tx1"/>
                </a:solidFill>
                <a:latin typeface="+mn-lt"/>
              </a:rPr>
              <a:t>replacements,</a:t>
            </a:r>
            <a:r>
              <a:rPr lang="en-US" sz="1500" kern="1200" spc="-35" dirty="0">
                <a:solidFill>
                  <a:schemeClr val="tx1"/>
                </a:solidFill>
                <a:latin typeface="+mn-lt"/>
              </a:rPr>
              <a:t> </a:t>
            </a:r>
            <a:r>
              <a:rPr lang="en-US" sz="1500" u="sng" kern="1200" spc="-35" dirty="0">
                <a:solidFill>
                  <a:schemeClr val="tx1"/>
                </a:solidFill>
                <a:latin typeface="+mn-lt"/>
              </a:rPr>
              <a:t>		</a:t>
            </a:r>
            <a:endParaRPr lang="en-US" sz="1500" kern="1200" dirty="0">
              <a:solidFill>
                <a:schemeClr val="tx1"/>
              </a:solidFill>
              <a:latin typeface="+mn-lt"/>
            </a:endParaRPr>
          </a:p>
          <a:p>
            <a:pPr marL="379114" indent="-228600" algn="l" rtl="0">
              <a:lnSpc>
                <a:spcPct val="90000"/>
              </a:lnSpc>
              <a:spcBef>
                <a:spcPts val="324"/>
              </a:spcBef>
              <a:buFont typeface="Arial" panose="020B0604020202020204" pitchFamily="34" charset="0"/>
              <a:buChar char="•"/>
              <a:tabLst>
                <a:tab pos="379114" algn="l"/>
              </a:tabLst>
            </a:pPr>
            <a:r>
              <a:rPr lang="en-US" sz="1500" b="1" i="1" kern="1200" dirty="0">
                <a:solidFill>
                  <a:schemeClr val="tx1"/>
                </a:solidFill>
                <a:latin typeface="+mn-lt"/>
                <a:ea typeface="+mn-ea"/>
                <a:cs typeface="+mn-cs"/>
              </a:rPr>
              <a:t>Source:</a:t>
            </a:r>
            <a:r>
              <a:rPr lang="en-US" sz="1500" b="1" i="1" kern="1200" spc="-9" dirty="0">
                <a:solidFill>
                  <a:schemeClr val="tx1"/>
                </a:solidFill>
                <a:latin typeface="+mn-lt"/>
                <a:ea typeface="+mn-ea"/>
                <a:cs typeface="+mn-cs"/>
              </a:rPr>
              <a:t> </a:t>
            </a:r>
            <a:r>
              <a:rPr lang="en-US" sz="1500" kern="1200" dirty="0">
                <a:solidFill>
                  <a:schemeClr val="tx1"/>
                </a:solidFill>
                <a:latin typeface="+mn-lt"/>
                <a:ea typeface="+mn-ea"/>
                <a:cs typeface="+mn-cs"/>
              </a:rPr>
              <a:t>Synthetic</a:t>
            </a:r>
            <a:r>
              <a:rPr lang="en-US" sz="1500" kern="1200" spc="-9" dirty="0">
                <a:solidFill>
                  <a:schemeClr val="tx1"/>
                </a:solidFill>
                <a:latin typeface="+mn-lt"/>
                <a:ea typeface="+mn-ea"/>
                <a:cs typeface="+mn-cs"/>
              </a:rPr>
              <a:t> </a:t>
            </a:r>
            <a:r>
              <a:rPr lang="en-US" sz="1500" kern="1200" dirty="0">
                <a:solidFill>
                  <a:schemeClr val="tx1"/>
                </a:solidFill>
                <a:latin typeface="+mn-lt"/>
                <a:ea typeface="+mn-ea"/>
                <a:cs typeface="+mn-cs"/>
              </a:rPr>
              <a:t>polymers</a:t>
            </a:r>
            <a:r>
              <a:rPr lang="en-US" sz="1500" kern="1200" spc="-9" dirty="0">
                <a:solidFill>
                  <a:schemeClr val="tx1"/>
                </a:solidFill>
                <a:latin typeface="+mn-lt"/>
                <a:ea typeface="+mn-ea"/>
                <a:cs typeface="+mn-cs"/>
              </a:rPr>
              <a:t> </a:t>
            </a:r>
            <a:r>
              <a:rPr lang="en-US" sz="1500" kern="1200" dirty="0">
                <a:solidFill>
                  <a:schemeClr val="tx1"/>
                </a:solidFill>
                <a:latin typeface="+mn-lt"/>
                <a:ea typeface="+mn-ea"/>
                <a:cs typeface="+mn-cs"/>
              </a:rPr>
              <a:t>are</a:t>
            </a:r>
            <a:r>
              <a:rPr lang="en-US" sz="1500" kern="1200" spc="-9" dirty="0">
                <a:solidFill>
                  <a:schemeClr val="tx1"/>
                </a:solidFill>
                <a:latin typeface="+mn-lt"/>
                <a:ea typeface="+mn-ea"/>
                <a:cs typeface="+mn-cs"/>
              </a:rPr>
              <a:t> </a:t>
            </a:r>
            <a:r>
              <a:rPr lang="en-US" sz="1500" kern="1200" dirty="0">
                <a:solidFill>
                  <a:schemeClr val="tx1"/>
                </a:solidFill>
                <a:latin typeface="+mn-lt"/>
                <a:ea typeface="+mn-ea"/>
                <a:cs typeface="+mn-cs"/>
              </a:rPr>
              <a:t>derived</a:t>
            </a:r>
            <a:r>
              <a:rPr lang="en-US" sz="1500" kern="1200" spc="-9" dirty="0">
                <a:solidFill>
                  <a:schemeClr val="tx1"/>
                </a:solidFill>
                <a:latin typeface="+mn-lt"/>
                <a:ea typeface="+mn-ea"/>
                <a:cs typeface="+mn-cs"/>
              </a:rPr>
              <a:t> </a:t>
            </a:r>
            <a:r>
              <a:rPr lang="en-US" sz="1500" kern="1200" dirty="0">
                <a:solidFill>
                  <a:schemeClr val="tx1"/>
                </a:solidFill>
                <a:latin typeface="+mn-lt"/>
                <a:ea typeface="+mn-ea"/>
                <a:cs typeface="+mn-cs"/>
              </a:rPr>
              <a:t>from</a:t>
            </a:r>
            <a:r>
              <a:rPr lang="en-US" sz="1500" kern="1200" spc="-9" dirty="0">
                <a:solidFill>
                  <a:schemeClr val="tx1"/>
                </a:solidFill>
                <a:latin typeface="+mn-lt"/>
                <a:ea typeface="+mn-ea"/>
                <a:cs typeface="+mn-cs"/>
              </a:rPr>
              <a:t> </a:t>
            </a:r>
            <a:r>
              <a:rPr lang="en-US" sz="1500" kern="1200" dirty="0">
                <a:solidFill>
                  <a:schemeClr val="tx1"/>
                </a:solidFill>
                <a:latin typeface="+mn-lt"/>
                <a:ea typeface="+mn-ea"/>
                <a:cs typeface="+mn-cs"/>
              </a:rPr>
              <a:t>petroleum</a:t>
            </a:r>
            <a:r>
              <a:rPr lang="en-US" sz="1500" kern="1200" spc="-9" dirty="0">
                <a:solidFill>
                  <a:schemeClr val="tx1"/>
                </a:solidFill>
                <a:latin typeface="+mn-lt"/>
                <a:ea typeface="+mn-ea"/>
                <a:cs typeface="+mn-cs"/>
              </a:rPr>
              <a:t> </a:t>
            </a:r>
            <a:r>
              <a:rPr lang="en-US" sz="1500" kern="1200" spc="-26" dirty="0">
                <a:solidFill>
                  <a:schemeClr val="tx1"/>
                </a:solidFill>
                <a:latin typeface="+mn-lt"/>
                <a:ea typeface="+mn-ea"/>
                <a:cs typeface="+mn-cs"/>
              </a:rPr>
              <a:t>oil</a:t>
            </a:r>
            <a:endParaRPr lang="en-US" sz="1500" kern="1200" dirty="0">
              <a:solidFill>
                <a:schemeClr val="tx1"/>
              </a:solidFill>
              <a:latin typeface="+mn-lt"/>
              <a:ea typeface="+mn-ea"/>
              <a:cs typeface="+mn-cs"/>
            </a:endParaRPr>
          </a:p>
          <a:p>
            <a:pPr marL="379114" indent="-228600" algn="l" rtl="0">
              <a:lnSpc>
                <a:spcPct val="90000"/>
              </a:lnSpc>
              <a:spcBef>
                <a:spcPts val="321"/>
              </a:spcBef>
              <a:buFont typeface="Arial" panose="020B0604020202020204" pitchFamily="34" charset="0"/>
              <a:buChar char="•"/>
              <a:tabLst>
                <a:tab pos="379114" algn="l"/>
              </a:tabLst>
            </a:pPr>
            <a:r>
              <a:rPr lang="en-US" sz="1500" b="1" i="1" kern="1200" dirty="0">
                <a:solidFill>
                  <a:schemeClr val="tx1"/>
                </a:solidFill>
                <a:latin typeface="+mn-lt"/>
                <a:ea typeface="+mn-ea"/>
                <a:cs typeface="+mn-cs"/>
              </a:rPr>
              <a:t>How</a:t>
            </a:r>
            <a:r>
              <a:rPr lang="en-US" sz="1500" b="1" i="1" kern="1200" spc="-20" dirty="0">
                <a:solidFill>
                  <a:schemeClr val="tx1"/>
                </a:solidFill>
                <a:latin typeface="+mn-lt"/>
                <a:ea typeface="+mn-ea"/>
                <a:cs typeface="+mn-cs"/>
              </a:rPr>
              <a:t> </a:t>
            </a:r>
            <a:r>
              <a:rPr lang="en-US" sz="1500" b="1" i="1" kern="1200" dirty="0">
                <a:solidFill>
                  <a:schemeClr val="tx1"/>
                </a:solidFill>
                <a:latin typeface="+mn-lt"/>
                <a:ea typeface="+mn-ea"/>
                <a:cs typeface="+mn-cs"/>
              </a:rPr>
              <a:t>are</a:t>
            </a:r>
            <a:r>
              <a:rPr lang="en-US" sz="1500" b="1" i="1" kern="1200" spc="-20" dirty="0">
                <a:solidFill>
                  <a:schemeClr val="tx1"/>
                </a:solidFill>
                <a:latin typeface="+mn-lt"/>
                <a:ea typeface="+mn-ea"/>
                <a:cs typeface="+mn-cs"/>
              </a:rPr>
              <a:t> </a:t>
            </a:r>
            <a:r>
              <a:rPr lang="en-US" sz="1500" b="1" i="1" kern="1200" dirty="0">
                <a:solidFill>
                  <a:schemeClr val="tx1"/>
                </a:solidFill>
                <a:latin typeface="+mn-lt"/>
                <a:ea typeface="+mn-ea"/>
                <a:cs typeface="+mn-cs"/>
              </a:rPr>
              <a:t>they</a:t>
            </a:r>
            <a:r>
              <a:rPr lang="en-US" sz="1500" b="1" i="1" kern="1200" spc="-20" dirty="0">
                <a:solidFill>
                  <a:schemeClr val="tx1"/>
                </a:solidFill>
                <a:latin typeface="+mn-lt"/>
                <a:ea typeface="+mn-ea"/>
                <a:cs typeface="+mn-cs"/>
              </a:rPr>
              <a:t> </a:t>
            </a:r>
            <a:r>
              <a:rPr lang="en-US" sz="1500" b="1" i="1" kern="1200" dirty="0">
                <a:solidFill>
                  <a:schemeClr val="tx1"/>
                </a:solidFill>
                <a:latin typeface="+mn-lt"/>
                <a:ea typeface="+mn-ea"/>
                <a:cs typeface="+mn-cs"/>
              </a:rPr>
              <a:t>made:</a:t>
            </a:r>
            <a:r>
              <a:rPr lang="en-US" sz="1500" b="1" i="1" kern="1200" spc="-9" dirty="0">
                <a:solidFill>
                  <a:schemeClr val="tx1"/>
                </a:solidFill>
                <a:latin typeface="+mn-lt"/>
                <a:ea typeface="+mn-ea"/>
                <a:cs typeface="+mn-cs"/>
              </a:rPr>
              <a:t> </a:t>
            </a:r>
            <a:r>
              <a:rPr lang="en-US" sz="1500" kern="1200" dirty="0">
                <a:solidFill>
                  <a:schemeClr val="tx1"/>
                </a:solidFill>
                <a:latin typeface="+mn-lt"/>
                <a:ea typeface="+mn-ea"/>
                <a:cs typeface="+mn-cs"/>
              </a:rPr>
              <a:t>synthetic</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polymers</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are</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created</a:t>
            </a:r>
            <a:r>
              <a:rPr lang="en-US" sz="1500" kern="1200" spc="-20" dirty="0">
                <a:solidFill>
                  <a:schemeClr val="tx1"/>
                </a:solidFill>
                <a:latin typeface="+mn-lt"/>
                <a:ea typeface="+mn-ea"/>
                <a:cs typeface="+mn-cs"/>
              </a:rPr>
              <a:t> </a:t>
            </a:r>
            <a:r>
              <a:rPr lang="en-US" sz="1500" kern="1200" spc="-9" dirty="0">
                <a:solidFill>
                  <a:schemeClr val="tx1"/>
                </a:solidFill>
                <a:latin typeface="+mn-lt"/>
                <a:ea typeface="+mn-ea"/>
                <a:cs typeface="+mn-cs"/>
              </a:rPr>
              <a:t>through </a:t>
            </a:r>
            <a:r>
              <a:rPr lang="en-US" sz="1500" kern="1200" dirty="0">
                <a:solidFill>
                  <a:schemeClr val="tx1"/>
                </a:solidFill>
                <a:latin typeface="+mn-lt"/>
                <a:ea typeface="+mn-ea"/>
                <a:cs typeface="+mn-cs"/>
              </a:rPr>
              <a:t>chemical</a:t>
            </a:r>
            <a:r>
              <a:rPr lang="en-US" sz="1500" kern="1200" spc="-40" dirty="0">
                <a:solidFill>
                  <a:schemeClr val="tx1"/>
                </a:solidFill>
                <a:latin typeface="+mn-lt"/>
                <a:ea typeface="+mn-ea"/>
                <a:cs typeface="+mn-cs"/>
              </a:rPr>
              <a:t> </a:t>
            </a:r>
            <a:r>
              <a:rPr lang="en-US" sz="1500" kern="1200" spc="-9" dirty="0">
                <a:solidFill>
                  <a:schemeClr val="tx1"/>
                </a:solidFill>
                <a:latin typeface="+mn-lt"/>
                <a:ea typeface="+mn-ea"/>
                <a:cs typeface="+mn-cs"/>
              </a:rPr>
              <a:t>reactions</a:t>
            </a:r>
            <a:endParaRPr lang="en-US" sz="1500" kern="1200" dirty="0">
              <a:solidFill>
                <a:schemeClr val="tx1"/>
              </a:solidFill>
              <a:latin typeface="+mn-lt"/>
              <a:ea typeface="+mn-ea"/>
              <a:cs typeface="+mn-cs"/>
            </a:endParaRPr>
          </a:p>
          <a:p>
            <a:pPr marL="379114" indent="-228600" algn="l" rtl="0">
              <a:lnSpc>
                <a:spcPct val="90000"/>
              </a:lnSpc>
              <a:spcBef>
                <a:spcPts val="324"/>
              </a:spcBef>
              <a:buFont typeface="Arial" panose="020B0604020202020204" pitchFamily="34" charset="0"/>
              <a:buChar char="•"/>
              <a:tabLst>
                <a:tab pos="379114" algn="l"/>
              </a:tabLst>
            </a:pPr>
            <a:r>
              <a:rPr lang="en-US" sz="1500" b="1" i="1" kern="1200" dirty="0">
                <a:solidFill>
                  <a:schemeClr val="tx1"/>
                </a:solidFill>
                <a:latin typeface="+mn-lt"/>
                <a:ea typeface="+mn-ea"/>
                <a:cs typeface="+mn-cs"/>
              </a:rPr>
              <a:t>Synthetic</a:t>
            </a:r>
            <a:r>
              <a:rPr lang="en-US" sz="1500" b="1" i="1" kern="1200" spc="-26" dirty="0">
                <a:solidFill>
                  <a:schemeClr val="tx1"/>
                </a:solidFill>
                <a:latin typeface="+mn-lt"/>
                <a:ea typeface="+mn-ea"/>
                <a:cs typeface="+mn-cs"/>
              </a:rPr>
              <a:t> </a:t>
            </a:r>
            <a:r>
              <a:rPr lang="en-US" sz="1500" b="1" i="1" kern="1200" dirty="0">
                <a:solidFill>
                  <a:schemeClr val="tx1"/>
                </a:solidFill>
                <a:latin typeface="+mn-lt"/>
                <a:ea typeface="+mn-ea"/>
                <a:cs typeface="+mn-cs"/>
              </a:rPr>
              <a:t>or</a:t>
            </a:r>
            <a:r>
              <a:rPr lang="en-US" sz="1500" b="1" i="1" kern="1200" spc="-15" dirty="0">
                <a:solidFill>
                  <a:schemeClr val="tx1"/>
                </a:solidFill>
                <a:latin typeface="+mn-lt"/>
                <a:ea typeface="+mn-ea"/>
                <a:cs typeface="+mn-cs"/>
              </a:rPr>
              <a:t> </a:t>
            </a:r>
            <a:r>
              <a:rPr lang="en-US" sz="1500" b="1" i="1" kern="1200" dirty="0">
                <a:solidFill>
                  <a:schemeClr val="tx1"/>
                </a:solidFill>
                <a:latin typeface="+mn-lt"/>
                <a:ea typeface="+mn-ea"/>
                <a:cs typeface="+mn-cs"/>
              </a:rPr>
              <a:t>natural:</a:t>
            </a:r>
            <a:r>
              <a:rPr lang="en-US" sz="1500" b="1" i="1" kern="1200" spc="-5" dirty="0">
                <a:solidFill>
                  <a:schemeClr val="tx1"/>
                </a:solidFill>
                <a:latin typeface="+mn-lt"/>
                <a:ea typeface="+mn-ea"/>
                <a:cs typeface="+mn-cs"/>
              </a:rPr>
              <a:t> </a:t>
            </a:r>
            <a:r>
              <a:rPr lang="en-US" sz="1500" i="1" kern="1200" dirty="0">
                <a:solidFill>
                  <a:schemeClr val="tx1"/>
                </a:solidFill>
                <a:latin typeface="+mn-lt"/>
                <a:ea typeface="+mn-ea"/>
                <a:cs typeface="+mn-cs"/>
              </a:rPr>
              <a:t>Can</a:t>
            </a:r>
            <a:r>
              <a:rPr lang="en-US" sz="1500" i="1" kern="1200" spc="-15" dirty="0">
                <a:solidFill>
                  <a:schemeClr val="tx1"/>
                </a:solidFill>
                <a:latin typeface="+mn-lt"/>
                <a:ea typeface="+mn-ea"/>
                <a:cs typeface="+mn-cs"/>
              </a:rPr>
              <a:t> </a:t>
            </a:r>
            <a:r>
              <a:rPr lang="en-US" sz="1500" i="1" kern="1200" dirty="0">
                <a:solidFill>
                  <a:schemeClr val="tx1"/>
                </a:solidFill>
                <a:latin typeface="+mn-lt"/>
                <a:ea typeface="+mn-ea"/>
                <a:cs typeface="+mn-cs"/>
              </a:rPr>
              <a:t>be</a:t>
            </a:r>
            <a:r>
              <a:rPr lang="en-US" sz="1500" i="1" kern="1200" spc="-15" dirty="0">
                <a:solidFill>
                  <a:schemeClr val="tx1"/>
                </a:solidFill>
                <a:latin typeface="+mn-lt"/>
                <a:ea typeface="+mn-ea"/>
                <a:cs typeface="+mn-cs"/>
              </a:rPr>
              <a:t> </a:t>
            </a:r>
            <a:r>
              <a:rPr lang="en-US" sz="1500" i="1" kern="1200" dirty="0">
                <a:solidFill>
                  <a:schemeClr val="tx1"/>
                </a:solidFill>
                <a:latin typeface="+mn-lt"/>
                <a:ea typeface="+mn-ea"/>
                <a:cs typeface="+mn-cs"/>
              </a:rPr>
              <a:t>synthetic</a:t>
            </a:r>
            <a:r>
              <a:rPr lang="en-US" sz="1500" i="1" kern="1200" spc="-15" dirty="0">
                <a:solidFill>
                  <a:schemeClr val="tx1"/>
                </a:solidFill>
                <a:latin typeface="+mn-lt"/>
                <a:ea typeface="+mn-ea"/>
                <a:cs typeface="+mn-cs"/>
              </a:rPr>
              <a:t> </a:t>
            </a:r>
            <a:r>
              <a:rPr lang="en-US" sz="1500" i="1" kern="1200" dirty="0">
                <a:solidFill>
                  <a:schemeClr val="tx1"/>
                </a:solidFill>
                <a:latin typeface="+mn-lt"/>
                <a:ea typeface="+mn-ea"/>
                <a:cs typeface="+mn-cs"/>
              </a:rPr>
              <a:t>or</a:t>
            </a:r>
            <a:r>
              <a:rPr lang="en-US" sz="1500" i="1" kern="1200" spc="-15" dirty="0">
                <a:solidFill>
                  <a:schemeClr val="tx1"/>
                </a:solidFill>
                <a:latin typeface="+mn-lt"/>
                <a:ea typeface="+mn-ea"/>
                <a:cs typeface="+mn-cs"/>
              </a:rPr>
              <a:t> </a:t>
            </a:r>
            <a:r>
              <a:rPr lang="en-US" sz="1500" i="1" kern="1200" dirty="0">
                <a:solidFill>
                  <a:schemeClr val="tx1"/>
                </a:solidFill>
                <a:latin typeface="+mn-lt"/>
                <a:ea typeface="+mn-ea"/>
                <a:cs typeface="+mn-cs"/>
              </a:rPr>
              <a:t>natural,</a:t>
            </a:r>
            <a:r>
              <a:rPr lang="en-US" sz="1500" i="1" kern="1200" spc="-15" dirty="0">
                <a:solidFill>
                  <a:schemeClr val="tx1"/>
                </a:solidFill>
                <a:latin typeface="+mn-lt"/>
                <a:ea typeface="+mn-ea"/>
                <a:cs typeface="+mn-cs"/>
              </a:rPr>
              <a:t> </a:t>
            </a:r>
            <a:r>
              <a:rPr lang="en-US" sz="1500" i="1" kern="1200" dirty="0">
                <a:solidFill>
                  <a:schemeClr val="tx1"/>
                </a:solidFill>
                <a:latin typeface="+mn-lt"/>
                <a:ea typeface="+mn-ea"/>
                <a:cs typeface="+mn-cs"/>
              </a:rPr>
              <a:t>or</a:t>
            </a:r>
            <a:r>
              <a:rPr lang="en-US" sz="1500" i="1" kern="1200" spc="-15" dirty="0">
                <a:solidFill>
                  <a:schemeClr val="tx1"/>
                </a:solidFill>
                <a:latin typeface="+mn-lt"/>
                <a:ea typeface="+mn-ea"/>
                <a:cs typeface="+mn-cs"/>
              </a:rPr>
              <a:t> </a:t>
            </a:r>
            <a:r>
              <a:rPr lang="en-US" sz="1500" i="1" kern="1200" dirty="0">
                <a:solidFill>
                  <a:schemeClr val="tx1"/>
                </a:solidFill>
                <a:latin typeface="+mn-lt"/>
                <a:ea typeface="+mn-ea"/>
                <a:cs typeface="+mn-cs"/>
              </a:rPr>
              <a:t>a</a:t>
            </a:r>
            <a:r>
              <a:rPr lang="en-US" sz="1500" i="1" kern="1200" spc="-9" dirty="0">
                <a:solidFill>
                  <a:schemeClr val="tx1"/>
                </a:solidFill>
                <a:latin typeface="+mn-lt"/>
                <a:ea typeface="+mn-ea"/>
                <a:cs typeface="+mn-cs"/>
              </a:rPr>
              <a:t> combination</a:t>
            </a:r>
            <a:endParaRPr lang="en-US" sz="1500" kern="1200" dirty="0">
              <a:solidFill>
                <a:schemeClr val="tx1"/>
              </a:solidFill>
              <a:latin typeface="+mn-lt"/>
              <a:ea typeface="+mn-ea"/>
              <a:cs typeface="+mn-cs"/>
            </a:endParaRPr>
          </a:p>
          <a:p>
            <a:pPr marL="379114" marR="5080" indent="-228600" algn="l" rtl="0">
              <a:lnSpc>
                <a:spcPct val="90000"/>
              </a:lnSpc>
              <a:buFont typeface="Arial" panose="020B0604020202020204" pitchFamily="34" charset="0"/>
              <a:buChar char="•"/>
              <a:tabLst>
                <a:tab pos="379114" algn="l"/>
              </a:tabLst>
            </a:pPr>
            <a:r>
              <a:rPr lang="en-US" sz="1500" b="1" i="1" kern="1200" dirty="0">
                <a:solidFill>
                  <a:schemeClr val="tx1"/>
                </a:solidFill>
                <a:latin typeface="+mn-lt"/>
                <a:ea typeface="+mn-ea"/>
                <a:cs typeface="+mn-cs"/>
              </a:rPr>
              <a:t>Hydrogels:</a:t>
            </a:r>
            <a:r>
              <a:rPr lang="en-US" sz="1500" b="1" i="1" kern="1200" spc="-130" dirty="0">
                <a:solidFill>
                  <a:schemeClr val="tx1"/>
                </a:solidFill>
                <a:latin typeface="+mn-lt"/>
                <a:ea typeface="+mn-ea"/>
                <a:cs typeface="+mn-cs"/>
              </a:rPr>
              <a:t> </a:t>
            </a:r>
            <a:r>
              <a:rPr lang="en-US" sz="1500" kern="1200" dirty="0">
                <a:solidFill>
                  <a:schemeClr val="tx1"/>
                </a:solidFill>
                <a:latin typeface="+mn-lt"/>
                <a:ea typeface="+mn-ea"/>
                <a:cs typeface="+mn-cs"/>
              </a:rPr>
              <a:t>A</a:t>
            </a:r>
            <a:r>
              <a:rPr lang="en-US" sz="1500" kern="1200" spc="-114" dirty="0">
                <a:solidFill>
                  <a:schemeClr val="tx1"/>
                </a:solidFill>
                <a:latin typeface="+mn-lt"/>
                <a:ea typeface="+mn-ea"/>
                <a:cs typeface="+mn-cs"/>
              </a:rPr>
              <a:t> </a:t>
            </a:r>
            <a:r>
              <a:rPr lang="en-US" sz="1500" kern="1200" dirty="0">
                <a:solidFill>
                  <a:schemeClr val="tx1"/>
                </a:solidFill>
                <a:latin typeface="+mn-lt"/>
                <a:ea typeface="+mn-ea"/>
                <a:cs typeface="+mn-cs"/>
              </a:rPr>
              <a:t>type</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of</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polymer</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that</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swells</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in</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water</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and</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retains</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water</a:t>
            </a:r>
            <a:r>
              <a:rPr lang="en-US" sz="1500" kern="1200" spc="-15" dirty="0">
                <a:solidFill>
                  <a:schemeClr val="tx1"/>
                </a:solidFill>
                <a:latin typeface="+mn-lt"/>
                <a:ea typeface="+mn-ea"/>
                <a:cs typeface="+mn-cs"/>
              </a:rPr>
              <a:t> </a:t>
            </a:r>
            <a:r>
              <a:rPr lang="en-US" sz="1500" kern="1200" spc="-9" dirty="0">
                <a:solidFill>
                  <a:schemeClr val="tx1"/>
                </a:solidFill>
                <a:latin typeface="+mn-lt"/>
                <a:ea typeface="+mn-ea"/>
                <a:cs typeface="+mn-cs"/>
              </a:rPr>
              <a:t>within </a:t>
            </a:r>
            <a:r>
              <a:rPr lang="en-US" sz="1500" kern="1200" dirty="0">
                <a:solidFill>
                  <a:schemeClr val="tx1"/>
                </a:solidFill>
                <a:latin typeface="+mn-lt"/>
                <a:ea typeface="+mn-ea"/>
                <a:cs typeface="+mn-cs"/>
              </a:rPr>
              <a:t>the</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structure</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without</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dissolving</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(used</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for</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soft</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tissue</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applications such as contract lenses)</a:t>
            </a:r>
          </a:p>
        </p:txBody>
      </p:sp>
      <p:pic>
        <p:nvPicPr>
          <p:cNvPr id="9" name="Picture 8" descr="An illustration titled &quot;Polymer Structures.&quot; Underneath is a series of four images. The first is a series of circles connected by a single strand labeled &quot;Linear.&quot; The second is a single strand of circles with three separate strands branching off and is labeled &quot;Branched.&quot; The third is labeled &quot;Cross-linked&quot; and the strands of circles are connected in multiple areas. The fourth is a jumble of strands all mixed up and it is labeled &quot;Network.&quot;">
            <a:extLst>
              <a:ext uri="{FF2B5EF4-FFF2-40B4-BE49-F238E27FC236}">
                <a16:creationId xmlns:a16="http://schemas.microsoft.com/office/drawing/2014/main" id="{825A310F-B7E2-52B3-6702-C79FA8251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286" y="705466"/>
            <a:ext cx="4094226" cy="3732568"/>
          </a:xfrm>
          <a:prstGeom prst="rect">
            <a:avLst/>
          </a:prstGeom>
        </p:spPr>
      </p:pic>
      <p:sp>
        <p:nvSpPr>
          <p:cNvPr id="11" name="sketch line 2">
            <a:extLst>
              <a:ext uri="{FF2B5EF4-FFF2-40B4-BE49-F238E27FC236}">
                <a16:creationId xmlns:a16="http://schemas.microsoft.com/office/drawing/2014/main" id="{4156E3E2-F83E-358B-2299-1C656DC2C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3202" y="883597"/>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163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80060" y="244026"/>
            <a:ext cx="3276451" cy="776293"/>
          </a:xfrm>
          <a:prstGeom prst="rect">
            <a:avLst/>
          </a:prstGeom>
        </p:spPr>
        <p:txBody>
          <a:bodyPr vert="horz" lIns="91440" tIns="45720" rIns="91440" bIns="45720" rtlCol="0" anchor="b">
            <a:normAutofit/>
          </a:bodyPr>
          <a:lstStyle/>
          <a:p>
            <a:pPr marL="12701" algn="l" rtl="0">
              <a:lnSpc>
                <a:spcPct val="90000"/>
              </a:lnSpc>
              <a:spcBef>
                <a:spcPct val="0"/>
              </a:spcBef>
            </a:pPr>
            <a:r>
              <a:rPr lang="en-US" sz="4100" kern="1200" spc="-9" dirty="0">
                <a:latin typeface="+mj-lt"/>
                <a:cs typeface="+mj-cs"/>
              </a:rPr>
              <a:t>Composites</a:t>
            </a:r>
          </a:p>
        </p:txBody>
      </p:sp>
      <p:sp>
        <p:nvSpPr>
          <p:cNvPr id="3" name="object 3"/>
          <p:cNvSpPr txBox="1"/>
          <p:nvPr/>
        </p:nvSpPr>
        <p:spPr>
          <a:xfrm>
            <a:off x="228600" y="1442466"/>
            <a:ext cx="3527911" cy="3616452"/>
          </a:xfrm>
          <a:prstGeom prst="rect">
            <a:avLst/>
          </a:prstGeom>
        </p:spPr>
        <p:txBody>
          <a:bodyPr vert="horz" lIns="91440" tIns="45720" rIns="91440" bIns="45720" rtlCol="0">
            <a:noAutofit/>
          </a:bodyPr>
          <a:lstStyle/>
          <a:p>
            <a:pPr marL="379114" marR="5080"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Definition:</a:t>
            </a:r>
            <a:r>
              <a:rPr lang="en-US" sz="1700" b="1" i="1" kern="1200" spc="-29" dirty="0">
                <a:solidFill>
                  <a:schemeClr val="tx1"/>
                </a:solidFill>
                <a:latin typeface="+mn-lt"/>
                <a:ea typeface="+mn-ea"/>
                <a:cs typeface="+mn-cs"/>
              </a:rPr>
              <a:t> </a:t>
            </a:r>
            <a:r>
              <a:rPr lang="en-US" sz="1700" kern="1200" dirty="0">
                <a:solidFill>
                  <a:schemeClr val="tx1"/>
                </a:solidFill>
                <a:latin typeface="+mn-lt"/>
              </a:rPr>
              <a:t>Substances</a:t>
            </a:r>
            <a:r>
              <a:rPr lang="en-US" sz="1700" kern="1200" spc="-26" dirty="0">
                <a:solidFill>
                  <a:schemeClr val="tx1"/>
                </a:solidFill>
                <a:latin typeface="+mn-lt"/>
              </a:rPr>
              <a:t> </a:t>
            </a:r>
            <a:r>
              <a:rPr lang="en-US" sz="1700" kern="1200" dirty="0">
                <a:solidFill>
                  <a:schemeClr val="tx1"/>
                </a:solidFill>
                <a:latin typeface="+mn-lt"/>
              </a:rPr>
              <a:t>consisting</a:t>
            </a:r>
            <a:r>
              <a:rPr lang="en-US" sz="1700" kern="1200" spc="-29" dirty="0">
                <a:solidFill>
                  <a:schemeClr val="tx1"/>
                </a:solidFill>
                <a:latin typeface="+mn-lt"/>
              </a:rPr>
              <a:t> </a:t>
            </a:r>
            <a:r>
              <a:rPr lang="en-US" sz="1700" kern="1200" dirty="0">
                <a:solidFill>
                  <a:schemeClr val="tx1"/>
                </a:solidFill>
                <a:latin typeface="+mn-lt"/>
              </a:rPr>
              <a:t>of</a:t>
            </a:r>
            <a:r>
              <a:rPr lang="en-US" sz="1700" kern="1200" spc="-26" dirty="0">
                <a:solidFill>
                  <a:schemeClr val="tx1"/>
                </a:solidFill>
                <a:latin typeface="+mn-lt"/>
              </a:rPr>
              <a:t> </a:t>
            </a:r>
            <a:r>
              <a:rPr lang="en-US" sz="1700" kern="1200" dirty="0">
                <a:solidFill>
                  <a:schemeClr val="tx1"/>
                </a:solidFill>
                <a:latin typeface="+mn-lt"/>
              </a:rPr>
              <a:t>two</a:t>
            </a:r>
            <a:r>
              <a:rPr lang="en-US" sz="1700" kern="1200" spc="-29" dirty="0">
                <a:solidFill>
                  <a:schemeClr val="tx1"/>
                </a:solidFill>
                <a:latin typeface="+mn-lt"/>
              </a:rPr>
              <a:t> </a:t>
            </a:r>
            <a:r>
              <a:rPr lang="en-US" sz="1700" kern="1200" dirty="0">
                <a:solidFill>
                  <a:schemeClr val="tx1"/>
                </a:solidFill>
                <a:latin typeface="+mn-lt"/>
              </a:rPr>
              <a:t>or</a:t>
            </a:r>
            <a:r>
              <a:rPr lang="en-US" sz="1700" kern="1200" spc="-26" dirty="0">
                <a:solidFill>
                  <a:schemeClr val="tx1"/>
                </a:solidFill>
                <a:latin typeface="+mn-lt"/>
              </a:rPr>
              <a:t> </a:t>
            </a:r>
            <a:r>
              <a:rPr lang="en-US" sz="1700" kern="1200" dirty="0">
                <a:solidFill>
                  <a:schemeClr val="tx1"/>
                </a:solidFill>
                <a:latin typeface="+mn-lt"/>
              </a:rPr>
              <a:t>more</a:t>
            </a:r>
            <a:r>
              <a:rPr lang="en-US" sz="1700" kern="1200" spc="-26" dirty="0">
                <a:solidFill>
                  <a:schemeClr val="tx1"/>
                </a:solidFill>
                <a:latin typeface="+mn-lt"/>
              </a:rPr>
              <a:t> </a:t>
            </a:r>
            <a:r>
              <a:rPr lang="en-US" sz="1700" u="sng" kern="1200" spc="-26" dirty="0">
                <a:solidFill>
                  <a:schemeClr val="tx1"/>
                </a:solidFill>
                <a:latin typeface="+mn-lt"/>
              </a:rPr>
              <a:t>				</a:t>
            </a:r>
            <a:r>
              <a:rPr lang="en-US" sz="1700" kern="1200" spc="-26" dirty="0">
                <a:solidFill>
                  <a:schemeClr val="tx1"/>
                </a:solidFill>
                <a:latin typeface="+mn-lt"/>
              </a:rPr>
              <a:t> </a:t>
            </a:r>
            <a:r>
              <a:rPr lang="en-US" sz="1700" kern="1200" spc="-9" dirty="0">
                <a:solidFill>
                  <a:schemeClr val="tx1"/>
                </a:solidFill>
                <a:latin typeface="+mn-lt"/>
              </a:rPr>
              <a:t>(metals, </a:t>
            </a:r>
            <a:r>
              <a:rPr lang="en-US" sz="1700" kern="1200" dirty="0">
                <a:solidFill>
                  <a:schemeClr val="tx1"/>
                </a:solidFill>
                <a:latin typeface="+mn-lt"/>
              </a:rPr>
              <a:t>polymers,</a:t>
            </a:r>
            <a:r>
              <a:rPr lang="en-US" sz="1700" kern="1200" spc="-35" dirty="0">
                <a:solidFill>
                  <a:schemeClr val="tx1"/>
                </a:solidFill>
                <a:latin typeface="+mn-lt"/>
              </a:rPr>
              <a:t> </a:t>
            </a:r>
            <a:r>
              <a:rPr lang="en-US" sz="1700" kern="1200" dirty="0">
                <a:solidFill>
                  <a:schemeClr val="tx1"/>
                </a:solidFill>
                <a:latin typeface="+mn-lt"/>
              </a:rPr>
              <a:t>ceramics,</a:t>
            </a:r>
            <a:r>
              <a:rPr lang="en-US" sz="1700" kern="1200" spc="-29" dirty="0">
                <a:solidFill>
                  <a:schemeClr val="tx1"/>
                </a:solidFill>
                <a:latin typeface="+mn-lt"/>
              </a:rPr>
              <a:t> </a:t>
            </a:r>
            <a:r>
              <a:rPr lang="en-US" sz="1700" kern="1200" dirty="0">
                <a:solidFill>
                  <a:schemeClr val="tx1"/>
                </a:solidFill>
                <a:latin typeface="+mn-lt"/>
              </a:rPr>
              <a:t>etc.)</a:t>
            </a:r>
            <a:endParaRPr lang="en-US" sz="1700" kern="1200" spc="-29" dirty="0">
              <a:solidFill>
                <a:schemeClr val="tx1"/>
              </a:solidFill>
              <a:latin typeface="+mn-lt"/>
            </a:endParaRPr>
          </a:p>
          <a:p>
            <a:pPr marL="379114" marR="5080"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rPr>
              <a:t>Why</a:t>
            </a:r>
            <a:r>
              <a:rPr lang="en-US" sz="1700" b="1" i="1" kern="1200" spc="-35" dirty="0">
                <a:solidFill>
                  <a:schemeClr val="tx1"/>
                </a:solidFill>
                <a:latin typeface="+mn-lt"/>
              </a:rPr>
              <a:t> </a:t>
            </a:r>
            <a:r>
              <a:rPr lang="en-US" sz="1700" b="1" i="1" kern="1200" dirty="0">
                <a:solidFill>
                  <a:schemeClr val="tx1"/>
                </a:solidFill>
                <a:latin typeface="+mn-lt"/>
              </a:rPr>
              <a:t>use</a:t>
            </a:r>
            <a:r>
              <a:rPr lang="en-US" sz="1700" b="1" i="1" kern="1200" spc="-35" dirty="0">
                <a:solidFill>
                  <a:schemeClr val="tx1"/>
                </a:solidFill>
                <a:latin typeface="+mn-lt"/>
              </a:rPr>
              <a:t> </a:t>
            </a:r>
            <a:r>
              <a:rPr lang="en-US" sz="1700" b="1" i="1" kern="1200" dirty="0">
                <a:solidFill>
                  <a:schemeClr val="tx1"/>
                </a:solidFill>
                <a:latin typeface="+mn-lt"/>
              </a:rPr>
              <a:t>composites?</a:t>
            </a:r>
            <a:r>
              <a:rPr lang="en-US" sz="1700" b="1" i="1" kern="1200" spc="-15" dirty="0">
                <a:solidFill>
                  <a:schemeClr val="tx1"/>
                </a:solidFill>
                <a:latin typeface="+mn-lt"/>
              </a:rPr>
              <a:t> </a:t>
            </a:r>
            <a:r>
              <a:rPr lang="en-US" sz="1700" kern="1200" dirty="0">
                <a:solidFill>
                  <a:schemeClr val="tx1"/>
                </a:solidFill>
                <a:latin typeface="+mn-lt"/>
              </a:rPr>
              <a:t>Used</a:t>
            </a:r>
            <a:r>
              <a:rPr lang="en-US" sz="1700" kern="1200" spc="-29" dirty="0">
                <a:solidFill>
                  <a:schemeClr val="tx1"/>
                </a:solidFill>
                <a:latin typeface="+mn-lt"/>
              </a:rPr>
              <a:t> </a:t>
            </a:r>
            <a:r>
              <a:rPr lang="en-US" sz="1700" kern="1200" dirty="0">
                <a:solidFill>
                  <a:schemeClr val="tx1"/>
                </a:solidFill>
                <a:latin typeface="+mn-lt"/>
              </a:rPr>
              <a:t>to</a:t>
            </a:r>
            <a:r>
              <a:rPr lang="en-US" sz="1700" kern="1200" spc="-35" dirty="0">
                <a:solidFill>
                  <a:schemeClr val="tx1"/>
                </a:solidFill>
                <a:latin typeface="+mn-lt"/>
              </a:rPr>
              <a:t> </a:t>
            </a:r>
            <a:r>
              <a:rPr lang="en-US" sz="1700" u="sng" kern="1200" spc="-35" dirty="0">
                <a:solidFill>
                  <a:schemeClr val="tx1"/>
                </a:solidFill>
                <a:latin typeface="+mn-lt"/>
              </a:rPr>
              <a:t>			</a:t>
            </a:r>
            <a:r>
              <a:rPr lang="en-US" sz="1700" kern="1200" spc="-29" dirty="0">
                <a:solidFill>
                  <a:schemeClr val="tx1"/>
                </a:solidFill>
                <a:latin typeface="+mn-lt"/>
              </a:rPr>
              <a:t> </a:t>
            </a:r>
            <a:r>
              <a:rPr lang="en-US" sz="1700" kern="1200" dirty="0">
                <a:solidFill>
                  <a:schemeClr val="tx1"/>
                </a:solidFill>
                <a:latin typeface="+mn-lt"/>
              </a:rPr>
              <a:t>and</a:t>
            </a:r>
            <a:r>
              <a:rPr lang="en-US" sz="1700" kern="1200" spc="-35" dirty="0">
                <a:solidFill>
                  <a:schemeClr val="tx1"/>
                </a:solidFill>
                <a:latin typeface="+mn-lt"/>
              </a:rPr>
              <a:t> </a:t>
            </a:r>
            <a:r>
              <a:rPr lang="en-US" sz="1700" kern="1200" spc="-9" dirty="0">
                <a:solidFill>
                  <a:schemeClr val="tx1"/>
                </a:solidFill>
                <a:latin typeface="+mn-lt"/>
              </a:rPr>
              <a:t>often to </a:t>
            </a:r>
            <a:r>
              <a:rPr lang="en-US" sz="1700" kern="1200" dirty="0">
                <a:solidFill>
                  <a:schemeClr val="tx1"/>
                </a:solidFill>
                <a:latin typeface="+mn-lt"/>
              </a:rPr>
              <a:t>optimize</a:t>
            </a:r>
            <a:r>
              <a:rPr lang="en-US" sz="1700" kern="1200" spc="-46" dirty="0">
                <a:solidFill>
                  <a:schemeClr val="tx1"/>
                </a:solidFill>
                <a:latin typeface="+mn-lt"/>
              </a:rPr>
              <a:t> </a:t>
            </a:r>
            <a:r>
              <a:rPr lang="en-US" sz="1700" kern="1200" dirty="0">
                <a:solidFill>
                  <a:schemeClr val="tx1"/>
                </a:solidFill>
                <a:latin typeface="+mn-lt"/>
              </a:rPr>
              <a:t>mechanical</a:t>
            </a:r>
            <a:r>
              <a:rPr lang="en-US" sz="1700" kern="1200" spc="-46" dirty="0">
                <a:solidFill>
                  <a:schemeClr val="tx1"/>
                </a:solidFill>
                <a:latin typeface="+mn-lt"/>
              </a:rPr>
              <a:t> </a:t>
            </a:r>
            <a:r>
              <a:rPr lang="en-US" sz="1700" kern="1200" spc="-9" dirty="0">
                <a:solidFill>
                  <a:schemeClr val="tx1"/>
                </a:solidFill>
                <a:latin typeface="+mn-lt"/>
              </a:rPr>
              <a:t>properties.</a:t>
            </a:r>
          </a:p>
          <a:p>
            <a:pPr marL="379114" marR="5080" indent="-228600" algn="l" rtl="0">
              <a:lnSpc>
                <a:spcPct val="90000"/>
              </a:lnSpc>
              <a:spcBef>
                <a:spcPts val="101"/>
              </a:spcBef>
              <a:buFont typeface="Arial" panose="020B0604020202020204" pitchFamily="34" charset="0"/>
              <a:buChar char="•"/>
              <a:tabLst>
                <a:tab pos="379114" algn="l"/>
              </a:tabLst>
            </a:pPr>
            <a:r>
              <a:rPr lang="en-US" sz="1700" b="1" i="1" kern="1200" spc="-9" dirty="0">
                <a:solidFill>
                  <a:schemeClr val="tx1"/>
                </a:solidFill>
                <a:latin typeface="+mn-lt"/>
              </a:rPr>
              <a:t>Medical Applications: </a:t>
            </a:r>
            <a:r>
              <a:rPr lang="en-US" sz="1700" kern="1200" spc="-9" dirty="0">
                <a:solidFill>
                  <a:schemeClr val="tx1"/>
                </a:solidFill>
                <a:latin typeface="+mn-lt"/>
              </a:rPr>
              <a:t>Dental implants or orthopedics</a:t>
            </a:r>
            <a:endParaRPr lang="en-US" sz="1700" kern="1200" dirty="0">
              <a:solidFill>
                <a:schemeClr val="tx1"/>
              </a:solidFill>
              <a:latin typeface="+mn-lt"/>
            </a:endParaRPr>
          </a:p>
          <a:p>
            <a:pPr marL="379114" indent="-228600" algn="l" rtl="0">
              <a:lnSpc>
                <a:spcPct val="90000"/>
              </a:lnSpc>
              <a:spcBef>
                <a:spcPts val="321"/>
              </a:spcBef>
              <a:buFont typeface="Arial" panose="020B0604020202020204" pitchFamily="34" charset="0"/>
              <a:buChar char="•"/>
              <a:tabLst>
                <a:tab pos="379114" algn="l"/>
              </a:tabLst>
            </a:pPr>
            <a:r>
              <a:rPr lang="en-US" sz="1700" b="1" i="1" kern="1200" dirty="0">
                <a:solidFill>
                  <a:schemeClr val="tx1"/>
                </a:solidFill>
                <a:latin typeface="+mn-lt"/>
              </a:rPr>
              <a:t>Synthetic</a:t>
            </a:r>
            <a:r>
              <a:rPr lang="en-US" sz="1700" b="1" i="1" kern="1200" spc="-20" dirty="0">
                <a:solidFill>
                  <a:schemeClr val="tx1"/>
                </a:solidFill>
                <a:latin typeface="+mn-lt"/>
              </a:rPr>
              <a:t> </a:t>
            </a:r>
            <a:r>
              <a:rPr lang="en-US" sz="1700" b="1" i="1" kern="1200" dirty="0">
                <a:solidFill>
                  <a:schemeClr val="tx1"/>
                </a:solidFill>
                <a:latin typeface="+mn-lt"/>
              </a:rPr>
              <a:t>or</a:t>
            </a:r>
            <a:r>
              <a:rPr lang="en-US" sz="1700" b="1" i="1" kern="1200" spc="-20" dirty="0">
                <a:solidFill>
                  <a:schemeClr val="tx1"/>
                </a:solidFill>
                <a:latin typeface="+mn-lt"/>
              </a:rPr>
              <a:t> </a:t>
            </a:r>
            <a:r>
              <a:rPr lang="en-US" sz="1700" b="1" i="1" kern="1200" dirty="0">
                <a:solidFill>
                  <a:schemeClr val="tx1"/>
                </a:solidFill>
                <a:latin typeface="+mn-lt"/>
              </a:rPr>
              <a:t>natural:</a:t>
            </a:r>
            <a:r>
              <a:rPr lang="en-US" sz="1700" b="1" i="1" kern="1200" spc="-15" dirty="0">
                <a:solidFill>
                  <a:schemeClr val="tx1"/>
                </a:solidFill>
                <a:latin typeface="+mn-lt"/>
              </a:rPr>
              <a:t> </a:t>
            </a:r>
            <a:r>
              <a:rPr lang="en-US" sz="1700" kern="1200" dirty="0">
                <a:solidFill>
                  <a:schemeClr val="tx1"/>
                </a:solidFill>
                <a:latin typeface="+mn-lt"/>
              </a:rPr>
              <a:t>Can</a:t>
            </a:r>
            <a:r>
              <a:rPr lang="en-US" sz="1700" kern="1200" spc="-20" dirty="0">
                <a:solidFill>
                  <a:schemeClr val="tx1"/>
                </a:solidFill>
                <a:latin typeface="+mn-lt"/>
              </a:rPr>
              <a:t> </a:t>
            </a:r>
            <a:r>
              <a:rPr lang="en-US" sz="1700" kern="1200" dirty="0">
                <a:solidFill>
                  <a:schemeClr val="tx1"/>
                </a:solidFill>
                <a:latin typeface="+mn-lt"/>
              </a:rPr>
              <a:t>be</a:t>
            </a:r>
            <a:r>
              <a:rPr lang="en-US" sz="1700" kern="1200" spc="-20" dirty="0">
                <a:solidFill>
                  <a:schemeClr val="tx1"/>
                </a:solidFill>
                <a:latin typeface="+mn-lt"/>
              </a:rPr>
              <a:t> </a:t>
            </a:r>
            <a:r>
              <a:rPr lang="en-US" sz="1700" kern="1200" dirty="0">
                <a:solidFill>
                  <a:schemeClr val="tx1"/>
                </a:solidFill>
                <a:latin typeface="+mn-lt"/>
              </a:rPr>
              <a:t>synthetic,</a:t>
            </a:r>
            <a:r>
              <a:rPr lang="en-US" sz="1700" kern="1200" spc="-20" dirty="0">
                <a:solidFill>
                  <a:schemeClr val="tx1"/>
                </a:solidFill>
                <a:latin typeface="+mn-lt"/>
              </a:rPr>
              <a:t> </a:t>
            </a:r>
            <a:r>
              <a:rPr lang="en-US" sz="1700" kern="1200" dirty="0">
                <a:solidFill>
                  <a:schemeClr val="tx1"/>
                </a:solidFill>
                <a:latin typeface="+mn-lt"/>
              </a:rPr>
              <a:t>natural</a:t>
            </a:r>
            <a:r>
              <a:rPr lang="en-US" sz="1700" kern="1200" spc="-20" dirty="0">
                <a:solidFill>
                  <a:schemeClr val="tx1"/>
                </a:solidFill>
                <a:latin typeface="+mn-lt"/>
              </a:rPr>
              <a:t> </a:t>
            </a:r>
            <a:r>
              <a:rPr lang="en-US" sz="1700" kern="1200" dirty="0">
                <a:solidFill>
                  <a:schemeClr val="tx1"/>
                </a:solidFill>
                <a:latin typeface="+mn-lt"/>
              </a:rPr>
              <a:t>or</a:t>
            </a:r>
            <a:r>
              <a:rPr lang="en-US" sz="1700" kern="1200" spc="-15" dirty="0">
                <a:solidFill>
                  <a:schemeClr val="tx1"/>
                </a:solidFill>
                <a:latin typeface="+mn-lt"/>
              </a:rPr>
              <a:t> </a:t>
            </a:r>
            <a:r>
              <a:rPr lang="en-US" sz="1700" kern="1200" dirty="0">
                <a:solidFill>
                  <a:schemeClr val="tx1"/>
                </a:solidFill>
                <a:latin typeface="+mn-lt"/>
              </a:rPr>
              <a:t>a</a:t>
            </a:r>
            <a:r>
              <a:rPr lang="en-US" sz="1700" kern="1200" spc="-20" dirty="0">
                <a:solidFill>
                  <a:schemeClr val="tx1"/>
                </a:solidFill>
                <a:latin typeface="+mn-lt"/>
              </a:rPr>
              <a:t> </a:t>
            </a:r>
            <a:r>
              <a:rPr lang="en-US" sz="1700" kern="1200" spc="-9" dirty="0">
                <a:solidFill>
                  <a:schemeClr val="tx1"/>
                </a:solidFill>
                <a:latin typeface="+mn-lt"/>
              </a:rPr>
              <a:t>combination</a:t>
            </a:r>
            <a:endParaRPr lang="en-US" sz="1700" kern="1200" dirty="0">
              <a:solidFill>
                <a:schemeClr val="tx1"/>
              </a:solidFill>
              <a:latin typeface="+mn-lt"/>
            </a:endParaRPr>
          </a:p>
        </p:txBody>
      </p:sp>
      <p:pic>
        <p:nvPicPr>
          <p:cNvPr id="8" name="Picture 7" descr="A close up photo of plywood which is composed of many smaller pieces of wood">
            <a:extLst>
              <a:ext uri="{FF2B5EF4-FFF2-40B4-BE49-F238E27FC236}">
                <a16:creationId xmlns:a16="http://schemas.microsoft.com/office/drawing/2014/main" id="{215D513D-EBBB-9E89-1A5B-0DEC876FF26E}"/>
              </a:ext>
            </a:extLst>
          </p:cNvPr>
          <p:cNvPicPr>
            <a:picLocks noChangeAspect="1"/>
          </p:cNvPicPr>
          <p:nvPr/>
        </p:nvPicPr>
        <p:blipFill rotWithShape="1">
          <a:blip r:embed="rId3">
            <a:extLst>
              <a:ext uri="{28A0092B-C50C-407E-A947-70E740481C1C}">
                <a14:useLocalDpi xmlns:a14="http://schemas.microsoft.com/office/drawing/2010/main" val="0"/>
              </a:ext>
            </a:extLst>
          </a:blip>
          <a:srcRect l="17819" r="15228"/>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ketchy line">
            <a:extLst>
              <a:ext uri="{FF2B5EF4-FFF2-40B4-BE49-F238E27FC236}">
                <a16:creationId xmlns:a16="http://schemas.microsoft.com/office/drawing/2014/main" id="{2227841A-597D-BC51-F94C-50A241C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460" y="1103541"/>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795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80060" y="246888"/>
            <a:ext cx="5170932" cy="651510"/>
          </a:xfrm>
          <a:prstGeom prst="rect">
            <a:avLst/>
          </a:prstGeom>
        </p:spPr>
        <p:txBody>
          <a:bodyPr vert="horz" lIns="91440" tIns="45720" rIns="91440" bIns="45720" rtlCol="0" anchor="b">
            <a:normAutofit fontScale="90000"/>
          </a:bodyPr>
          <a:lstStyle/>
          <a:p>
            <a:pPr marL="12701" algn="l" rtl="0">
              <a:lnSpc>
                <a:spcPct val="90000"/>
              </a:lnSpc>
              <a:spcBef>
                <a:spcPct val="0"/>
              </a:spcBef>
            </a:pPr>
            <a:r>
              <a:rPr lang="en-US" sz="4100" kern="1200" dirty="0">
                <a:latin typeface="+mj-lt"/>
                <a:cs typeface="+mj-cs"/>
              </a:rPr>
              <a:t>Material</a:t>
            </a:r>
            <a:r>
              <a:rPr lang="en-US" sz="4100" kern="1200" spc="-35" dirty="0">
                <a:latin typeface="+mj-lt"/>
                <a:cs typeface="+mj-cs"/>
              </a:rPr>
              <a:t> </a:t>
            </a:r>
            <a:r>
              <a:rPr lang="en-US" sz="4100" kern="1200" spc="-9" dirty="0">
                <a:latin typeface="+mj-lt"/>
                <a:cs typeface="+mj-cs"/>
              </a:rPr>
              <a:t>Properties</a:t>
            </a:r>
          </a:p>
        </p:txBody>
      </p:sp>
      <p:sp>
        <p:nvSpPr>
          <p:cNvPr id="3" name="object 3"/>
          <p:cNvSpPr txBox="1"/>
          <p:nvPr/>
        </p:nvSpPr>
        <p:spPr>
          <a:xfrm>
            <a:off x="480060" y="1200150"/>
            <a:ext cx="4113210" cy="3442716"/>
          </a:xfrm>
          <a:prstGeom prst="rect">
            <a:avLst/>
          </a:prstGeom>
        </p:spPr>
        <p:txBody>
          <a:bodyPr vert="horz" lIns="91440" tIns="45720" rIns="91440" bIns="45720" rtlCol="0">
            <a:normAutofit/>
          </a:bodyPr>
          <a:lstStyle/>
          <a:p>
            <a:pPr marL="379114" indent="-228600" algn="l" rtl="0">
              <a:lnSpc>
                <a:spcPct val="90000"/>
              </a:lnSpc>
              <a:spcBef>
                <a:spcPts val="420"/>
              </a:spcBef>
              <a:buFont typeface="Arial" panose="020B0604020202020204" pitchFamily="34" charset="0"/>
              <a:buChar char="•"/>
              <a:tabLst>
                <a:tab pos="379114" algn="l"/>
              </a:tabLst>
            </a:pPr>
            <a:r>
              <a:rPr lang="en-US" sz="1700" kern="1200" dirty="0">
                <a:solidFill>
                  <a:schemeClr val="tx1"/>
                </a:solidFill>
                <a:latin typeface="+mn-lt"/>
                <a:ea typeface="+mn-ea"/>
                <a:cs typeface="+mn-cs"/>
              </a:rPr>
              <a:t>Materials</a:t>
            </a:r>
            <a:r>
              <a:rPr lang="en-US" sz="1700" kern="1200" spc="-29" dirty="0">
                <a:solidFill>
                  <a:schemeClr val="tx1"/>
                </a:solidFill>
                <a:latin typeface="+mn-lt"/>
                <a:ea typeface="+mn-ea"/>
                <a:cs typeface="+mn-cs"/>
              </a:rPr>
              <a:t> </a:t>
            </a:r>
            <a:r>
              <a:rPr lang="en-US" sz="1700" kern="1200" dirty="0">
                <a:solidFill>
                  <a:schemeClr val="tx1"/>
                </a:solidFill>
                <a:latin typeface="+mn-lt"/>
              </a:rPr>
              <a:t>are</a:t>
            </a:r>
            <a:r>
              <a:rPr lang="en-US" sz="1700" kern="1200" spc="-20" dirty="0">
                <a:solidFill>
                  <a:schemeClr val="tx1"/>
                </a:solidFill>
                <a:latin typeface="+mn-lt"/>
              </a:rPr>
              <a:t> </a:t>
            </a:r>
            <a:r>
              <a:rPr lang="en-US" sz="1700" kern="1200" dirty="0">
                <a:solidFill>
                  <a:schemeClr val="tx1"/>
                </a:solidFill>
                <a:latin typeface="+mn-lt"/>
              </a:rPr>
              <a:t>often</a:t>
            </a:r>
            <a:r>
              <a:rPr lang="en-US" sz="1700" kern="1200" spc="-20" dirty="0">
                <a:solidFill>
                  <a:schemeClr val="tx1"/>
                </a:solidFill>
                <a:latin typeface="+mn-lt"/>
              </a:rPr>
              <a:t> </a:t>
            </a:r>
            <a:r>
              <a:rPr lang="en-US" sz="1700" kern="1200" dirty="0">
                <a:solidFill>
                  <a:schemeClr val="tx1"/>
                </a:solidFill>
                <a:latin typeface="+mn-lt"/>
              </a:rPr>
              <a:t>chosen</a:t>
            </a:r>
            <a:r>
              <a:rPr lang="en-US" sz="1700" kern="1200" spc="-20" dirty="0">
                <a:solidFill>
                  <a:schemeClr val="tx1"/>
                </a:solidFill>
                <a:latin typeface="+mn-lt"/>
              </a:rPr>
              <a:t> </a:t>
            </a:r>
            <a:r>
              <a:rPr lang="en-US" sz="1700" kern="1200" dirty="0">
                <a:solidFill>
                  <a:schemeClr val="tx1"/>
                </a:solidFill>
                <a:latin typeface="+mn-lt"/>
              </a:rPr>
              <a:t>for</a:t>
            </a:r>
            <a:r>
              <a:rPr lang="en-US" sz="1700" kern="1200" spc="-20" dirty="0">
                <a:solidFill>
                  <a:schemeClr val="tx1"/>
                </a:solidFill>
                <a:latin typeface="+mn-lt"/>
              </a:rPr>
              <a:t> </a:t>
            </a:r>
            <a:r>
              <a:rPr lang="en-US" sz="1700" kern="1200" dirty="0">
                <a:solidFill>
                  <a:schemeClr val="tx1"/>
                </a:solidFill>
                <a:latin typeface="+mn-lt"/>
              </a:rPr>
              <a:t>a</a:t>
            </a:r>
            <a:r>
              <a:rPr lang="en-US" sz="1700" kern="1200" spc="-20" dirty="0">
                <a:solidFill>
                  <a:schemeClr val="tx1"/>
                </a:solidFill>
                <a:latin typeface="+mn-lt"/>
              </a:rPr>
              <a:t> </a:t>
            </a:r>
            <a:r>
              <a:rPr lang="en-US" sz="1700" kern="1200" dirty="0">
                <a:solidFill>
                  <a:schemeClr val="tx1"/>
                </a:solidFill>
                <a:latin typeface="+mn-lt"/>
              </a:rPr>
              <a:t>medical</a:t>
            </a:r>
            <a:r>
              <a:rPr lang="en-US" sz="1700" kern="1200" spc="-20" dirty="0">
                <a:solidFill>
                  <a:schemeClr val="tx1"/>
                </a:solidFill>
                <a:latin typeface="+mn-lt"/>
              </a:rPr>
              <a:t> </a:t>
            </a:r>
            <a:r>
              <a:rPr lang="en-US" sz="1700" kern="1200" dirty="0">
                <a:solidFill>
                  <a:schemeClr val="tx1"/>
                </a:solidFill>
                <a:latin typeface="+mn-lt"/>
              </a:rPr>
              <a:t>application</a:t>
            </a:r>
            <a:r>
              <a:rPr lang="en-US" sz="1700" kern="1200" spc="-20" dirty="0">
                <a:solidFill>
                  <a:schemeClr val="tx1"/>
                </a:solidFill>
                <a:latin typeface="+mn-lt"/>
              </a:rPr>
              <a:t> </a:t>
            </a:r>
            <a:r>
              <a:rPr lang="en-US" sz="1700" kern="1200" dirty="0">
                <a:solidFill>
                  <a:schemeClr val="tx1"/>
                </a:solidFill>
                <a:latin typeface="+mn-lt"/>
              </a:rPr>
              <a:t>based</a:t>
            </a:r>
            <a:r>
              <a:rPr lang="en-US" sz="1700" kern="1200" spc="-20" dirty="0">
                <a:solidFill>
                  <a:schemeClr val="tx1"/>
                </a:solidFill>
                <a:latin typeface="+mn-lt"/>
              </a:rPr>
              <a:t> </a:t>
            </a:r>
            <a:r>
              <a:rPr lang="en-US" sz="1700" kern="1200" dirty="0">
                <a:solidFill>
                  <a:schemeClr val="tx1"/>
                </a:solidFill>
                <a:latin typeface="+mn-lt"/>
              </a:rPr>
              <a:t>on</a:t>
            </a:r>
            <a:r>
              <a:rPr lang="en-US" sz="1700" kern="1200" spc="-20" dirty="0">
                <a:solidFill>
                  <a:schemeClr val="tx1"/>
                </a:solidFill>
                <a:latin typeface="+mn-lt"/>
              </a:rPr>
              <a:t> </a:t>
            </a:r>
            <a:r>
              <a:rPr lang="en-US" sz="1700" kern="1200" dirty="0">
                <a:solidFill>
                  <a:schemeClr val="tx1"/>
                </a:solidFill>
                <a:latin typeface="+mn-lt"/>
              </a:rPr>
              <a:t>their </a:t>
            </a:r>
            <a:r>
              <a:rPr lang="en-US" sz="1700" u="sng" kern="1200" dirty="0">
                <a:solidFill>
                  <a:schemeClr val="tx1"/>
                </a:solidFill>
                <a:latin typeface="+mn-lt"/>
              </a:rPr>
              <a:t>		</a:t>
            </a:r>
          </a:p>
          <a:p>
            <a:pPr marL="379114" indent="-228600" algn="l" rtl="0">
              <a:lnSpc>
                <a:spcPct val="90000"/>
              </a:lnSpc>
              <a:spcBef>
                <a:spcPts val="420"/>
              </a:spcBef>
              <a:buFont typeface="Arial" panose="020B0604020202020204" pitchFamily="34" charset="0"/>
              <a:buChar char="•"/>
              <a:tabLst>
                <a:tab pos="379114" algn="l"/>
              </a:tabLst>
            </a:pPr>
            <a:endParaRPr lang="en-US" sz="1700" kern="1200" dirty="0">
              <a:solidFill>
                <a:schemeClr val="tx1"/>
              </a:solidFill>
              <a:latin typeface="+mn-lt"/>
              <a:ea typeface="+mn-ea"/>
              <a:cs typeface="+mn-cs"/>
            </a:endParaRPr>
          </a:p>
          <a:p>
            <a:pPr marL="379114" indent="-228600" algn="l" rtl="0">
              <a:lnSpc>
                <a:spcPct val="90000"/>
              </a:lnSpc>
              <a:spcBef>
                <a:spcPts val="324"/>
              </a:spcBef>
              <a:buFont typeface="Arial" panose="020B0604020202020204" pitchFamily="34" charset="0"/>
              <a:buChar char="•"/>
              <a:tabLst>
                <a:tab pos="379114" algn="l"/>
              </a:tabLst>
            </a:pPr>
            <a:r>
              <a:rPr lang="en-US" sz="1700" b="1" i="1" kern="1200" spc="-9" dirty="0">
                <a:solidFill>
                  <a:schemeClr val="tx1"/>
                </a:solidFill>
                <a:latin typeface="+mn-lt"/>
                <a:ea typeface="+mn-ea"/>
                <a:cs typeface="+mn-cs"/>
              </a:rPr>
              <a:t>Examples:</a:t>
            </a:r>
            <a:endParaRPr lang="en-US" sz="1700" kern="1200" dirty="0">
              <a:solidFill>
                <a:schemeClr val="tx1"/>
              </a:solidFill>
              <a:latin typeface="+mn-lt"/>
              <a:ea typeface="+mn-ea"/>
              <a:cs typeface="+mn-cs"/>
            </a:endParaRPr>
          </a:p>
          <a:p>
            <a:pPr marL="836333" lvl="1" indent="-228600" algn="l" rtl="0">
              <a:lnSpc>
                <a:spcPct val="90000"/>
              </a:lnSpc>
              <a:spcBef>
                <a:spcPts val="339"/>
              </a:spcBef>
              <a:buFont typeface="Arial" panose="020B0604020202020204" pitchFamily="34" charset="0"/>
              <a:buChar char="•"/>
              <a:tabLst>
                <a:tab pos="836333" algn="l"/>
              </a:tabLst>
            </a:pPr>
            <a:r>
              <a:rPr lang="en-US" sz="1700" kern="1200" dirty="0">
                <a:solidFill>
                  <a:schemeClr val="tx1"/>
                </a:solidFill>
                <a:latin typeface="+mn-lt"/>
                <a:ea typeface="+mn-ea"/>
                <a:cs typeface="+mn-cs"/>
              </a:rPr>
              <a:t>Load</a:t>
            </a:r>
            <a:r>
              <a:rPr lang="en-US" sz="1700" kern="1200" spc="-40" dirty="0">
                <a:solidFill>
                  <a:schemeClr val="tx1"/>
                </a:solidFill>
                <a:latin typeface="+mn-lt"/>
                <a:ea typeface="+mn-ea"/>
                <a:cs typeface="+mn-cs"/>
              </a:rPr>
              <a:t> </a:t>
            </a:r>
            <a:r>
              <a:rPr lang="en-US" sz="1700" kern="1200" dirty="0">
                <a:solidFill>
                  <a:schemeClr val="tx1"/>
                </a:solidFill>
                <a:latin typeface="+mn-lt"/>
                <a:ea typeface="+mn-ea"/>
                <a:cs typeface="+mn-cs"/>
              </a:rPr>
              <a:t>bearing</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bone/joint</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need</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a</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material</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that</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can</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withstand</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the</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loading</a:t>
            </a:r>
            <a:r>
              <a:rPr lang="en-US" sz="1700" kern="1200" spc="-26" dirty="0">
                <a:solidFill>
                  <a:schemeClr val="tx1"/>
                </a:solidFill>
                <a:latin typeface="+mn-lt"/>
                <a:ea typeface="+mn-ea"/>
                <a:cs typeface="+mn-cs"/>
              </a:rPr>
              <a:t> </a:t>
            </a:r>
            <a:r>
              <a:rPr lang="en-US" sz="1700" kern="1200" spc="-9" dirty="0">
                <a:solidFill>
                  <a:schemeClr val="tx1"/>
                </a:solidFill>
                <a:latin typeface="+mn-lt"/>
                <a:ea typeface="+mn-ea"/>
                <a:cs typeface="+mn-cs"/>
              </a:rPr>
              <a:t>forces</a:t>
            </a:r>
            <a:endParaRPr lang="en-US" sz="1700" kern="1200" dirty="0">
              <a:solidFill>
                <a:schemeClr val="tx1"/>
              </a:solidFill>
              <a:latin typeface="+mn-lt"/>
              <a:ea typeface="+mn-ea"/>
              <a:cs typeface="+mn-cs"/>
            </a:endParaRPr>
          </a:p>
          <a:p>
            <a:pPr marL="836333" lvl="1" indent="-228600" algn="l" rtl="0">
              <a:lnSpc>
                <a:spcPct val="90000"/>
              </a:lnSpc>
              <a:spcBef>
                <a:spcPts val="255"/>
              </a:spcBef>
              <a:buFont typeface="Arial" panose="020B0604020202020204" pitchFamily="34" charset="0"/>
              <a:buChar char="•"/>
              <a:tabLst>
                <a:tab pos="836333" algn="l"/>
              </a:tabLst>
            </a:pPr>
            <a:r>
              <a:rPr lang="en-US" sz="1700" kern="1200" dirty="0">
                <a:solidFill>
                  <a:schemeClr val="tx1"/>
                </a:solidFill>
                <a:latin typeface="+mn-lt"/>
                <a:ea typeface="+mn-ea"/>
                <a:cs typeface="+mn-cs"/>
              </a:rPr>
              <a:t>Soft</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tissue</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need</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a</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soft</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material</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that</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can</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be</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infiltrated</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by</a:t>
            </a:r>
            <a:r>
              <a:rPr lang="en-US" sz="1700" kern="1200" spc="-20" dirty="0">
                <a:solidFill>
                  <a:schemeClr val="tx1"/>
                </a:solidFill>
                <a:latin typeface="+mn-lt"/>
                <a:ea typeface="+mn-ea"/>
                <a:cs typeface="+mn-cs"/>
              </a:rPr>
              <a:t> </a:t>
            </a:r>
            <a:r>
              <a:rPr lang="en-US" sz="1700" kern="1200" spc="-9" dirty="0">
                <a:solidFill>
                  <a:schemeClr val="tx1"/>
                </a:solidFill>
                <a:latin typeface="+mn-lt"/>
                <a:ea typeface="+mn-ea"/>
                <a:cs typeface="+mn-cs"/>
              </a:rPr>
              <a:t>cells</a:t>
            </a:r>
            <a:endParaRPr lang="en-US" sz="1700" kern="1200" dirty="0">
              <a:solidFill>
                <a:schemeClr val="tx1"/>
              </a:solidFill>
              <a:latin typeface="+mn-lt"/>
              <a:ea typeface="+mn-ea"/>
              <a:cs typeface="+mn-cs"/>
            </a:endParaRPr>
          </a:p>
        </p:txBody>
      </p:sp>
      <p:pic>
        <p:nvPicPr>
          <p:cNvPr id="20" name="Picture 19" descr="An illustration of a leg bone with the words &quot;body weight&quot; above and an arrow pointing down towards the bone.">
            <a:extLst>
              <a:ext uri="{FF2B5EF4-FFF2-40B4-BE49-F238E27FC236}">
                <a16:creationId xmlns:a16="http://schemas.microsoft.com/office/drawing/2014/main" id="{B73F28B2-F867-D813-4A47-F57399887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280" y="246887"/>
            <a:ext cx="713862" cy="2572477"/>
          </a:xfrm>
          <a:prstGeom prst="rect">
            <a:avLst/>
          </a:prstGeom>
        </p:spPr>
      </p:pic>
      <p:pic>
        <p:nvPicPr>
          <p:cNvPr id="23" name="Picture 22" descr="Two cylinders side by side with a yellow porous top (labeled 'soft tissue') and a green porous bottom (labeled 'biomaterial'). In the first, purple dots representing cells are only in the top yellow part, but in the second cylinder, the cells are in both the top and bottom. A label next to the second explains that &quot;Cells travel into the biomaterial&quot; with an arrow showing downward movement.">
            <a:extLst>
              <a:ext uri="{FF2B5EF4-FFF2-40B4-BE49-F238E27FC236}">
                <a16:creationId xmlns:a16="http://schemas.microsoft.com/office/drawing/2014/main" id="{4CA7415D-EAAD-5ACC-E51B-A8F3EDD51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470" y="2952750"/>
            <a:ext cx="4113210" cy="2108019"/>
          </a:xfrm>
          <a:prstGeom prst="rect">
            <a:avLst/>
          </a:prstGeom>
        </p:spPr>
      </p:pic>
      <p:sp>
        <p:nvSpPr>
          <p:cNvPr id="4" name="sketch line">
            <a:extLst>
              <a:ext uri="{FF2B5EF4-FFF2-40B4-BE49-F238E27FC236}">
                <a16:creationId xmlns:a16="http://schemas.microsoft.com/office/drawing/2014/main" id="{246A2419-C6C6-BCE9-1A20-9CE037658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614" y="971550"/>
            <a:ext cx="3182691" cy="13716"/>
          </a:xfrm>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 name="connsiteX0" fmla="*/ 0 w 3182691"/>
              <a:gd name="connsiteY0" fmla="*/ 0 h 13716"/>
              <a:gd name="connsiteX1" fmla="*/ 572884 w 3182691"/>
              <a:gd name="connsiteY1" fmla="*/ 0 h 13716"/>
              <a:gd name="connsiteX2" fmla="*/ 1113942 w 3182691"/>
              <a:gd name="connsiteY2" fmla="*/ 0 h 13716"/>
              <a:gd name="connsiteX3" fmla="*/ 1686826 w 3182691"/>
              <a:gd name="connsiteY3" fmla="*/ 0 h 13716"/>
              <a:gd name="connsiteX4" fmla="*/ 2323364 w 3182691"/>
              <a:gd name="connsiteY4" fmla="*/ 0 h 13716"/>
              <a:gd name="connsiteX5" fmla="*/ 3182691 w 3182691"/>
              <a:gd name="connsiteY5" fmla="*/ 0 h 13716"/>
              <a:gd name="connsiteX6" fmla="*/ 3182691 w 3182691"/>
              <a:gd name="connsiteY6" fmla="*/ 13716 h 13716"/>
              <a:gd name="connsiteX7" fmla="*/ 2546153 w 3182691"/>
              <a:gd name="connsiteY7" fmla="*/ 13716 h 13716"/>
              <a:gd name="connsiteX8" fmla="*/ 1845961 w 3182691"/>
              <a:gd name="connsiteY8" fmla="*/ 13716 h 13716"/>
              <a:gd name="connsiteX9" fmla="*/ 1304903 w 3182691"/>
              <a:gd name="connsiteY9" fmla="*/ 13716 h 13716"/>
              <a:gd name="connsiteX10" fmla="*/ 604711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69" y="4238"/>
                  <a:pt x="3183053" y="9645"/>
                  <a:pt x="3182691" y="13716"/>
                </a:cubicBezTo>
                <a:cubicBezTo>
                  <a:pt x="2941063" y="-1403"/>
                  <a:pt x="2872422" y="11622"/>
                  <a:pt x="2609807" y="13716"/>
                </a:cubicBezTo>
                <a:cubicBezTo>
                  <a:pt x="2341801" y="5460"/>
                  <a:pt x="2328606" y="24260"/>
                  <a:pt x="2068749" y="13716"/>
                </a:cubicBezTo>
                <a:cubicBezTo>
                  <a:pt x="1813820" y="-3451"/>
                  <a:pt x="1714804" y="33033"/>
                  <a:pt x="1432211" y="13716"/>
                </a:cubicBezTo>
                <a:cubicBezTo>
                  <a:pt x="1164810" y="-31578"/>
                  <a:pt x="993140" y="23003"/>
                  <a:pt x="859327" y="13716"/>
                </a:cubicBezTo>
                <a:cubicBezTo>
                  <a:pt x="750703" y="-29546"/>
                  <a:pt x="236193" y="34159"/>
                  <a:pt x="0" y="13716"/>
                </a:cubicBezTo>
                <a:cubicBezTo>
                  <a:pt x="-950" y="8514"/>
                  <a:pt x="-119" y="3449"/>
                  <a:pt x="0" y="0"/>
                </a:cubicBezTo>
                <a:close/>
              </a:path>
              <a:path w="3182691" h="13716"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1910" y="5403"/>
                  <a:pt x="3181850" y="9705"/>
                  <a:pt x="3182691" y="13716"/>
                </a:cubicBezTo>
                <a:cubicBezTo>
                  <a:pt x="3012562" y="-42392"/>
                  <a:pt x="2765408" y="31046"/>
                  <a:pt x="2546153" y="13716"/>
                </a:cubicBezTo>
                <a:cubicBezTo>
                  <a:pt x="2331952" y="9306"/>
                  <a:pt x="2142129" y="15233"/>
                  <a:pt x="1845961" y="13716"/>
                </a:cubicBezTo>
                <a:cubicBezTo>
                  <a:pt x="1537526" y="27422"/>
                  <a:pt x="1468653" y="-10747"/>
                  <a:pt x="1304903" y="13716"/>
                </a:cubicBezTo>
                <a:cubicBezTo>
                  <a:pt x="1191987" y="21566"/>
                  <a:pt x="927061" y="10054"/>
                  <a:pt x="604711" y="13716"/>
                </a:cubicBezTo>
                <a:cubicBezTo>
                  <a:pt x="273947" y="41005"/>
                  <a:pt x="111622" y="-29126"/>
                  <a:pt x="0" y="13716"/>
                </a:cubicBezTo>
                <a:cubicBezTo>
                  <a:pt x="242" y="7496"/>
                  <a:pt x="776" y="5947"/>
                  <a:pt x="0" y="0"/>
                </a:cubicBezTo>
                <a:close/>
              </a:path>
              <a:path w="3182691" h="13716"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2795" y="3768"/>
                  <a:pt x="3182801" y="10153"/>
                  <a:pt x="3182691" y="13716"/>
                </a:cubicBezTo>
                <a:cubicBezTo>
                  <a:pt x="2948637" y="12517"/>
                  <a:pt x="2873728" y="17755"/>
                  <a:pt x="2609807" y="13716"/>
                </a:cubicBezTo>
                <a:cubicBezTo>
                  <a:pt x="2342839" y="7298"/>
                  <a:pt x="2331621" y="25963"/>
                  <a:pt x="2068749" y="13716"/>
                </a:cubicBezTo>
                <a:cubicBezTo>
                  <a:pt x="1813814" y="-11924"/>
                  <a:pt x="1700576" y="32167"/>
                  <a:pt x="1432211" y="13716"/>
                </a:cubicBezTo>
                <a:cubicBezTo>
                  <a:pt x="1148444" y="-31625"/>
                  <a:pt x="987622" y="-2169"/>
                  <a:pt x="859327" y="13716"/>
                </a:cubicBezTo>
                <a:cubicBezTo>
                  <a:pt x="743387" y="32850"/>
                  <a:pt x="194182" y="14217"/>
                  <a:pt x="0" y="13716"/>
                </a:cubicBezTo>
                <a:cubicBezTo>
                  <a:pt x="84" y="8233"/>
                  <a:pt x="-347" y="318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2905" y="4075"/>
                          <a:pt x="3183007" y="9784"/>
                          <a:pt x="3182691" y="13716"/>
                        </a:cubicBezTo>
                        <a:cubicBezTo>
                          <a:pt x="2947041" y="12115"/>
                          <a:pt x="2875741" y="18365"/>
                          <a:pt x="2609807" y="13716"/>
                        </a:cubicBezTo>
                        <a:cubicBezTo>
                          <a:pt x="2343873" y="9067"/>
                          <a:pt x="2331203" y="27157"/>
                          <a:pt x="2068749" y="13716"/>
                        </a:cubicBezTo>
                        <a:cubicBezTo>
                          <a:pt x="1806295" y="275"/>
                          <a:pt x="1713773" y="42516"/>
                          <a:pt x="1432211" y="13716"/>
                        </a:cubicBezTo>
                        <a:cubicBezTo>
                          <a:pt x="1150649" y="-15084"/>
                          <a:pt x="982765" y="-825"/>
                          <a:pt x="859327" y="13716"/>
                        </a:cubicBezTo>
                        <a:cubicBezTo>
                          <a:pt x="735889" y="28257"/>
                          <a:pt x="254183" y="30659"/>
                          <a:pt x="0" y="13716"/>
                        </a:cubicBezTo>
                        <a:cubicBezTo>
                          <a:pt x="-535" y="8247"/>
                          <a:pt x="-201" y="2959"/>
                          <a:pt x="0" y="0"/>
                        </a:cubicBezTo>
                        <a:close/>
                      </a:path>
                      <a:path w="3182691" h="13716"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2125" y="5320"/>
                          <a:pt x="3182367" y="9001"/>
                          <a:pt x="3182691" y="13716"/>
                        </a:cubicBezTo>
                        <a:cubicBezTo>
                          <a:pt x="3026064" y="-15421"/>
                          <a:pt x="2775005" y="18495"/>
                          <a:pt x="2546153" y="13716"/>
                        </a:cubicBezTo>
                        <a:cubicBezTo>
                          <a:pt x="2317301" y="8937"/>
                          <a:pt x="2164351" y="-14456"/>
                          <a:pt x="1845961" y="13716"/>
                        </a:cubicBezTo>
                        <a:cubicBezTo>
                          <a:pt x="1527571" y="41888"/>
                          <a:pt x="1455006" y="1252"/>
                          <a:pt x="1304903" y="13716"/>
                        </a:cubicBezTo>
                        <a:cubicBezTo>
                          <a:pt x="1154800" y="26180"/>
                          <a:pt x="942107" y="-16628"/>
                          <a:pt x="604711" y="13716"/>
                        </a:cubicBezTo>
                        <a:cubicBezTo>
                          <a:pt x="267315" y="44060"/>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695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73202" y="479640"/>
            <a:ext cx="3493008" cy="833457"/>
          </a:xfrm>
          <a:prstGeom prst="rect">
            <a:avLst/>
          </a:prstGeom>
        </p:spPr>
        <p:txBody>
          <a:bodyPr vert="horz" lIns="91440" tIns="45720" rIns="91440" bIns="45720" rtlCol="0" anchor="b">
            <a:noAutofit/>
          </a:bodyPr>
          <a:lstStyle/>
          <a:p>
            <a:pPr marL="12701" algn="l" rtl="0">
              <a:lnSpc>
                <a:spcPct val="90000"/>
              </a:lnSpc>
              <a:spcBef>
                <a:spcPct val="0"/>
              </a:spcBef>
            </a:pPr>
            <a:r>
              <a:rPr lang="en-US" sz="3200" kern="1200" dirty="0">
                <a:solidFill>
                  <a:schemeClr val="tx1"/>
                </a:solidFill>
                <a:latin typeface="+mj-lt"/>
                <a:ea typeface="+mj-ea"/>
                <a:cs typeface="+mj-cs"/>
              </a:rPr>
              <a:t>Material</a:t>
            </a:r>
            <a:r>
              <a:rPr lang="en-US" sz="3200" kern="1200" spc="-9" dirty="0">
                <a:solidFill>
                  <a:schemeClr val="tx1"/>
                </a:solidFill>
                <a:latin typeface="+mj-lt"/>
                <a:ea typeface="+mj-ea"/>
                <a:cs typeface="+mj-cs"/>
              </a:rPr>
              <a:t> </a:t>
            </a:r>
            <a:r>
              <a:rPr lang="en-US" sz="3200" kern="1200" dirty="0">
                <a:solidFill>
                  <a:schemeClr val="tx1"/>
                </a:solidFill>
                <a:latin typeface="+mj-lt"/>
                <a:ea typeface="+mj-ea"/>
                <a:cs typeface="+mj-cs"/>
              </a:rPr>
              <a:t>Properties</a:t>
            </a:r>
            <a:r>
              <a:rPr lang="en-US" sz="3200" kern="1200" spc="-5" dirty="0">
                <a:solidFill>
                  <a:schemeClr val="tx1"/>
                </a:solidFill>
                <a:latin typeface="+mj-lt"/>
                <a:ea typeface="+mj-ea"/>
                <a:cs typeface="+mj-cs"/>
              </a:rPr>
              <a:t> </a:t>
            </a:r>
            <a:r>
              <a:rPr lang="en-US" sz="3200" kern="1200" dirty="0">
                <a:solidFill>
                  <a:schemeClr val="tx1"/>
                </a:solidFill>
                <a:latin typeface="+mj-lt"/>
                <a:ea typeface="+mj-ea"/>
                <a:cs typeface="+mj-cs"/>
              </a:rPr>
              <a:t>–</a:t>
            </a:r>
            <a:r>
              <a:rPr lang="en-US" sz="3200" kern="1200" spc="-9" dirty="0">
                <a:solidFill>
                  <a:schemeClr val="tx1"/>
                </a:solidFill>
                <a:latin typeface="+mj-lt"/>
                <a:ea typeface="+mj-ea"/>
                <a:cs typeface="+mj-cs"/>
              </a:rPr>
              <a:t> Degradation</a:t>
            </a:r>
          </a:p>
        </p:txBody>
      </p:sp>
      <p:sp>
        <p:nvSpPr>
          <p:cNvPr id="3" name="object 3"/>
          <p:cNvSpPr txBox="1"/>
          <p:nvPr/>
        </p:nvSpPr>
        <p:spPr>
          <a:xfrm>
            <a:off x="381000" y="1532689"/>
            <a:ext cx="3022600" cy="3130751"/>
          </a:xfrm>
          <a:prstGeom prst="rect">
            <a:avLst/>
          </a:prstGeom>
        </p:spPr>
        <p:txBody>
          <a:bodyPr vert="horz" lIns="91440" tIns="45720" rIns="91440" bIns="45720" rtlCol="0" anchor="t">
            <a:noAutofit/>
          </a:bodyPr>
          <a:lstStyle/>
          <a:p>
            <a:pPr marL="379114" marR="5080"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Biodegradable</a:t>
            </a:r>
            <a:r>
              <a:rPr lang="en-US" sz="1700" kern="1200" dirty="0">
                <a:solidFill>
                  <a:schemeClr val="tx1"/>
                </a:solidFill>
                <a:latin typeface="+mn-lt"/>
                <a:ea typeface="+mn-ea"/>
                <a:cs typeface="+mn-cs"/>
              </a:rPr>
              <a:t>:</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controlled</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loss</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of</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material</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(degradation)</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within</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the</a:t>
            </a:r>
            <a:r>
              <a:rPr lang="en-US" sz="1700" kern="1200" spc="-26" dirty="0">
                <a:solidFill>
                  <a:schemeClr val="tx1"/>
                </a:solidFill>
                <a:latin typeface="+mn-lt"/>
                <a:ea typeface="+mn-ea"/>
                <a:cs typeface="+mn-cs"/>
              </a:rPr>
              <a:t> </a:t>
            </a:r>
            <a:r>
              <a:rPr lang="en-US" sz="1700" kern="1200" spc="-20" dirty="0">
                <a:solidFill>
                  <a:schemeClr val="tx1"/>
                </a:solidFill>
                <a:latin typeface="+mn-lt"/>
                <a:ea typeface="+mn-ea"/>
                <a:cs typeface="+mn-cs"/>
              </a:rPr>
              <a:t>body </a:t>
            </a:r>
            <a:r>
              <a:rPr lang="en-US" sz="1700" kern="1200" dirty="0">
                <a:solidFill>
                  <a:schemeClr val="tx1"/>
                </a:solidFill>
                <a:latin typeface="+mn-lt"/>
                <a:ea typeface="+mn-ea"/>
                <a:cs typeface="+mn-cs"/>
              </a:rPr>
              <a:t>following</a:t>
            </a:r>
            <a:r>
              <a:rPr lang="en-US" sz="1700" kern="1200" spc="5" dirty="0">
                <a:solidFill>
                  <a:schemeClr val="tx1"/>
                </a:solidFill>
                <a:latin typeface="+mn-lt"/>
                <a:ea typeface="+mn-ea"/>
                <a:cs typeface="+mn-cs"/>
              </a:rPr>
              <a:t> </a:t>
            </a:r>
            <a:r>
              <a:rPr lang="en-US" sz="1700" kern="1200" spc="-9" dirty="0">
                <a:solidFill>
                  <a:schemeClr val="tx1"/>
                </a:solidFill>
                <a:latin typeface="+mn-lt"/>
                <a:ea typeface="+mn-ea"/>
                <a:cs typeface="+mn-cs"/>
              </a:rPr>
              <a:t>implantation/administration</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of</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the</a:t>
            </a:r>
            <a:r>
              <a:rPr lang="en-US" sz="1700" kern="1200" spc="20" dirty="0">
                <a:solidFill>
                  <a:schemeClr val="tx1"/>
                </a:solidFill>
                <a:latin typeface="+mn-lt"/>
                <a:ea typeface="+mn-ea"/>
                <a:cs typeface="+mn-cs"/>
              </a:rPr>
              <a:t> </a:t>
            </a:r>
            <a:r>
              <a:rPr lang="en-US" sz="1700" kern="1200" spc="-9" dirty="0">
                <a:solidFill>
                  <a:schemeClr val="tx1"/>
                </a:solidFill>
                <a:latin typeface="+mn-lt"/>
                <a:ea typeface="+mn-ea"/>
                <a:cs typeface="+mn-cs"/>
              </a:rPr>
              <a:t>biomaterial.</a:t>
            </a:r>
            <a:endParaRPr lang="en-US" sz="1700" kern="1200" dirty="0">
              <a:solidFill>
                <a:schemeClr val="tx1"/>
              </a:solidFill>
              <a:latin typeface="+mn-lt"/>
              <a:ea typeface="+mn-ea"/>
              <a:cs typeface="+mn-cs"/>
            </a:endParaRPr>
          </a:p>
          <a:p>
            <a:pPr marL="893483" lvl="1" indent="-285750" algn="l" rtl="0">
              <a:lnSpc>
                <a:spcPct val="90000"/>
              </a:lnSpc>
              <a:spcBef>
                <a:spcPts val="339"/>
              </a:spcBef>
              <a:buFont typeface="Courier New" panose="02070309020205020404" pitchFamily="49" charset="0"/>
              <a:buChar char="o"/>
              <a:tabLst>
                <a:tab pos="836333" algn="l"/>
              </a:tabLst>
            </a:pPr>
            <a:r>
              <a:rPr lang="en-US" sz="1700" b="1" kern="1200" dirty="0">
                <a:solidFill>
                  <a:schemeClr val="tx1"/>
                </a:solidFill>
                <a:latin typeface="+mn-lt"/>
                <a:ea typeface="+mn-ea"/>
                <a:cs typeface="+mn-cs"/>
              </a:rPr>
              <a:t>Example:</a:t>
            </a:r>
            <a:r>
              <a:rPr lang="en-US" sz="1700" b="1" kern="1200" spc="-26" dirty="0">
                <a:solidFill>
                  <a:schemeClr val="tx1"/>
                </a:solidFill>
                <a:latin typeface="+mn-lt"/>
                <a:ea typeface="+mn-ea"/>
                <a:cs typeface="+mn-cs"/>
              </a:rPr>
              <a:t> </a:t>
            </a:r>
            <a:r>
              <a:rPr lang="en-US" sz="1700" kern="1200" dirty="0">
                <a:solidFill>
                  <a:schemeClr val="tx1"/>
                </a:solidFill>
                <a:latin typeface="+mn-lt"/>
                <a:ea typeface="+mn-ea"/>
                <a:cs typeface="+mn-cs"/>
              </a:rPr>
              <a:t>Controlled</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drug</a:t>
            </a:r>
            <a:r>
              <a:rPr lang="en-US" sz="1700" kern="1200" spc="-26" dirty="0">
                <a:solidFill>
                  <a:schemeClr val="tx1"/>
                </a:solidFill>
                <a:latin typeface="+mn-lt"/>
                <a:ea typeface="+mn-ea"/>
                <a:cs typeface="+mn-cs"/>
              </a:rPr>
              <a:t> </a:t>
            </a:r>
            <a:r>
              <a:rPr lang="en-US" sz="1700" kern="1200" spc="-9" dirty="0">
                <a:solidFill>
                  <a:schemeClr val="tx1"/>
                </a:solidFill>
                <a:latin typeface="+mn-lt"/>
                <a:ea typeface="+mn-ea"/>
                <a:cs typeface="+mn-cs"/>
              </a:rPr>
              <a:t>release</a:t>
            </a:r>
            <a:endParaRPr lang="en-US" sz="1700" kern="1200" dirty="0">
              <a:solidFill>
                <a:schemeClr val="tx1"/>
              </a:solidFill>
              <a:latin typeface="+mn-lt"/>
              <a:ea typeface="+mn-ea"/>
              <a:cs typeface="+mn-cs"/>
            </a:endParaRPr>
          </a:p>
          <a:p>
            <a:pPr marL="379114" indent="-228600" algn="l" rtl="0">
              <a:lnSpc>
                <a:spcPct val="90000"/>
              </a:lnSpc>
              <a:spcBef>
                <a:spcPts val="235"/>
              </a:spcBef>
              <a:buFont typeface="Arial" panose="020B0604020202020204" pitchFamily="34" charset="0"/>
              <a:buChar char="•"/>
              <a:tabLst>
                <a:tab pos="379114" algn="l"/>
              </a:tabLst>
            </a:pPr>
            <a:r>
              <a:rPr lang="en-US" sz="1700" kern="1200" dirty="0">
                <a:solidFill>
                  <a:schemeClr val="tx1"/>
                </a:solidFill>
                <a:latin typeface="+mn-lt"/>
                <a:ea typeface="+mn-ea"/>
                <a:cs typeface="+mn-cs"/>
              </a:rPr>
              <a:t>Biomaterials </a:t>
            </a:r>
            <a:r>
              <a:rPr lang="en-US" sz="1700" kern="1200" dirty="0">
                <a:solidFill>
                  <a:schemeClr val="tx1"/>
                </a:solidFill>
                <a:latin typeface="+mn-lt"/>
              </a:rPr>
              <a:t>for tissue engineering aim to support</a:t>
            </a:r>
            <a:r>
              <a:rPr lang="en-US" sz="1700" kern="1200" spc="-20" dirty="0">
                <a:solidFill>
                  <a:schemeClr val="tx1"/>
                </a:solidFill>
                <a:latin typeface="+mn-lt"/>
              </a:rPr>
              <a:t> </a:t>
            </a:r>
            <a:r>
              <a:rPr lang="en-US" sz="1700" u="sng" kern="1200" spc="-20" dirty="0">
                <a:solidFill>
                  <a:schemeClr val="tx1"/>
                </a:solidFill>
                <a:latin typeface="+mn-lt"/>
              </a:rPr>
              <a:t>	</a:t>
            </a:r>
            <a:r>
              <a:rPr lang="en-US" sz="1700" kern="1200" spc="-20" dirty="0">
                <a:solidFill>
                  <a:schemeClr val="tx1"/>
                </a:solidFill>
                <a:latin typeface="+mn-lt"/>
              </a:rPr>
              <a:t> </a:t>
            </a:r>
            <a:r>
              <a:rPr lang="en-US" sz="1700" kern="1200" dirty="0">
                <a:solidFill>
                  <a:schemeClr val="tx1"/>
                </a:solidFill>
                <a:latin typeface="+mn-lt"/>
              </a:rPr>
              <a:t>→</a:t>
            </a:r>
            <a:r>
              <a:rPr lang="en-US" sz="1700" kern="1200" spc="-20" dirty="0">
                <a:solidFill>
                  <a:schemeClr val="tx1"/>
                </a:solidFill>
                <a:latin typeface="+mn-lt"/>
              </a:rPr>
              <a:t> </a:t>
            </a:r>
            <a:r>
              <a:rPr lang="en-US" sz="1700" kern="1200" dirty="0">
                <a:solidFill>
                  <a:schemeClr val="tx1"/>
                </a:solidFill>
                <a:latin typeface="+mn-lt"/>
              </a:rPr>
              <a:t>new</a:t>
            </a:r>
            <a:r>
              <a:rPr lang="en-US" sz="1700" kern="1200" spc="-15" dirty="0">
                <a:solidFill>
                  <a:schemeClr val="tx1"/>
                </a:solidFill>
                <a:latin typeface="+mn-lt"/>
              </a:rPr>
              <a:t> </a:t>
            </a:r>
            <a:r>
              <a:rPr lang="en-US" sz="1700" kern="1200" dirty="0">
                <a:solidFill>
                  <a:schemeClr val="tx1"/>
                </a:solidFill>
                <a:latin typeface="+mn-lt"/>
              </a:rPr>
              <a:t>tissue</a:t>
            </a:r>
            <a:r>
              <a:rPr lang="en-US" sz="1700" kern="1200" spc="-15" dirty="0">
                <a:solidFill>
                  <a:schemeClr val="tx1"/>
                </a:solidFill>
                <a:latin typeface="+mn-lt"/>
              </a:rPr>
              <a:t> </a:t>
            </a:r>
            <a:r>
              <a:rPr lang="en-US" sz="1700" kern="1200" dirty="0">
                <a:solidFill>
                  <a:schemeClr val="tx1"/>
                </a:solidFill>
                <a:latin typeface="+mn-lt"/>
              </a:rPr>
              <a:t>forms</a:t>
            </a:r>
            <a:r>
              <a:rPr lang="en-US" sz="1700" kern="1200" spc="-20" dirty="0">
                <a:solidFill>
                  <a:schemeClr val="tx1"/>
                </a:solidFill>
                <a:latin typeface="+mn-lt"/>
              </a:rPr>
              <a:t> </a:t>
            </a:r>
            <a:r>
              <a:rPr lang="en-US" sz="1700" kern="1200" dirty="0">
                <a:solidFill>
                  <a:schemeClr val="tx1"/>
                </a:solidFill>
                <a:latin typeface="+mn-lt"/>
              </a:rPr>
              <a:t>while</a:t>
            </a:r>
            <a:r>
              <a:rPr lang="en-US" sz="1700" kern="1200" spc="-15" dirty="0">
                <a:solidFill>
                  <a:schemeClr val="tx1"/>
                </a:solidFill>
                <a:latin typeface="+mn-lt"/>
              </a:rPr>
              <a:t> </a:t>
            </a:r>
            <a:r>
              <a:rPr lang="en-US" sz="1700" kern="1200" dirty="0">
                <a:solidFill>
                  <a:schemeClr val="tx1"/>
                </a:solidFill>
                <a:latin typeface="+mn-lt"/>
              </a:rPr>
              <a:t>materials </a:t>
            </a:r>
            <a:r>
              <a:rPr lang="en-US" sz="1700" u="sng" kern="1200" dirty="0">
                <a:solidFill>
                  <a:schemeClr val="tx1"/>
                </a:solidFill>
                <a:latin typeface="+mn-lt"/>
              </a:rPr>
              <a:t>	</a:t>
            </a:r>
            <a:r>
              <a:rPr lang="en-US" sz="1700" u="sng" kern="1200" dirty="0">
                <a:solidFill>
                  <a:schemeClr val="tx1"/>
                </a:solidFill>
              </a:rPr>
              <a:t>	</a:t>
            </a:r>
            <a:endParaRPr lang="en-US" sz="1700" kern="1200" dirty="0">
              <a:solidFill>
                <a:schemeClr val="tx1"/>
              </a:solidFill>
              <a:latin typeface="+mn-lt"/>
              <a:ea typeface="+mn-ea"/>
              <a:cs typeface="+mn-cs"/>
            </a:endParaRPr>
          </a:p>
        </p:txBody>
      </p:sp>
      <p:pic>
        <p:nvPicPr>
          <p:cNvPr id="6" name="Picture 5" descr="A diagram with two parts. The first is titled &quot;Surface degradation&quot; with an arrow pointing to the right and the words &quot;Size is reduced/Structure is maintained.&quot; Underneath that is a series of three cylinders filled with dots that get progressively smaller. The second section is titled &quot;Bulk Degradation&quot; with an arrow pointing to the right and the words &quot;Molecular mass is reduced/Internal structure is deconstructed.&quot; Underneath is a series of three cylinders filled with dots but the density of the dots progressively decreases.">
            <a:extLst>
              <a:ext uri="{FF2B5EF4-FFF2-40B4-BE49-F238E27FC236}">
                <a16:creationId xmlns:a16="http://schemas.microsoft.com/office/drawing/2014/main" id="{246DECD6-9B16-134C-4C16-A8252C1FC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210" y="759523"/>
            <a:ext cx="5177790" cy="3624453"/>
          </a:xfrm>
          <a:prstGeom prst="rect">
            <a:avLst/>
          </a:prstGeom>
        </p:spPr>
      </p:pic>
      <p:sp>
        <p:nvSpPr>
          <p:cNvPr id="7" name="sketch line">
            <a:extLst>
              <a:ext uri="{FF2B5EF4-FFF2-40B4-BE49-F238E27FC236}">
                <a16:creationId xmlns:a16="http://schemas.microsoft.com/office/drawing/2014/main" id="{22A046BA-CE56-19DB-3E2F-CFF3C75A1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4858" y="1354313"/>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3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80060" y="389382"/>
            <a:ext cx="3634740" cy="1011391"/>
          </a:xfrm>
          <a:prstGeom prst="rect">
            <a:avLst/>
          </a:prstGeom>
        </p:spPr>
        <p:txBody>
          <a:bodyPr vert="horz" lIns="91440" tIns="45720" rIns="91440" bIns="45720" rtlCol="0" anchor="b">
            <a:noAutofit/>
          </a:bodyPr>
          <a:lstStyle/>
          <a:p>
            <a:pPr marL="12701" algn="l" rtl="0">
              <a:lnSpc>
                <a:spcPct val="90000"/>
              </a:lnSpc>
              <a:spcBef>
                <a:spcPct val="0"/>
              </a:spcBef>
            </a:pPr>
            <a:r>
              <a:rPr lang="en-US" sz="3200" kern="1200" dirty="0">
                <a:latin typeface="+mj-lt"/>
                <a:cs typeface="+mj-cs"/>
              </a:rPr>
              <a:t>Material</a:t>
            </a:r>
            <a:r>
              <a:rPr lang="en-US" sz="3200" kern="1200" spc="-9" dirty="0">
                <a:latin typeface="+mj-lt"/>
                <a:cs typeface="+mj-cs"/>
              </a:rPr>
              <a:t> </a:t>
            </a:r>
            <a:r>
              <a:rPr lang="en-US" sz="3200" kern="1200" dirty="0">
                <a:latin typeface="+mj-lt"/>
                <a:cs typeface="+mj-cs"/>
              </a:rPr>
              <a:t>Properties</a:t>
            </a:r>
            <a:r>
              <a:rPr lang="en-US" sz="3200" kern="1200" spc="-5" dirty="0">
                <a:latin typeface="+mj-lt"/>
                <a:cs typeface="+mj-cs"/>
              </a:rPr>
              <a:t> </a:t>
            </a:r>
            <a:r>
              <a:rPr lang="en-US" sz="3200" kern="1200" dirty="0">
                <a:latin typeface="+mj-lt"/>
                <a:cs typeface="+mj-cs"/>
              </a:rPr>
              <a:t>–</a:t>
            </a:r>
            <a:r>
              <a:rPr lang="en-US" sz="3200" kern="1200" spc="-9" dirty="0">
                <a:latin typeface="+mj-lt"/>
                <a:cs typeface="+mj-cs"/>
              </a:rPr>
              <a:t> Porosity</a:t>
            </a:r>
          </a:p>
        </p:txBody>
      </p:sp>
      <p:sp>
        <p:nvSpPr>
          <p:cNvPr id="3" name="object 3"/>
          <p:cNvSpPr txBox="1"/>
          <p:nvPr/>
        </p:nvSpPr>
        <p:spPr>
          <a:xfrm>
            <a:off x="480060" y="1913382"/>
            <a:ext cx="3182691" cy="2731793"/>
          </a:xfrm>
          <a:prstGeom prst="rect">
            <a:avLst/>
          </a:prstGeom>
        </p:spPr>
        <p:txBody>
          <a:bodyPr vert="horz" lIns="91440" tIns="45720" rIns="91440" bIns="45720" rtlCol="0">
            <a:normAutofit/>
          </a:bodyPr>
          <a:lstStyle/>
          <a:p>
            <a:pPr marL="379114"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ea typeface="+mn-ea"/>
                <a:cs typeface="Arial" panose="020B0604020202020204" pitchFamily="34" charset="0"/>
              </a:rPr>
              <a:t>Porosity:</a:t>
            </a:r>
            <a:r>
              <a:rPr lang="en-US" sz="1700" b="1" i="1" kern="1200" spc="-29" dirty="0">
                <a:solidFill>
                  <a:schemeClr val="tx1"/>
                </a:solidFill>
                <a:latin typeface="+mn-lt"/>
                <a:ea typeface="+mn-ea"/>
                <a:cs typeface="Arial" panose="020B0604020202020204" pitchFamily="34" charset="0"/>
              </a:rPr>
              <a:t> </a:t>
            </a:r>
            <a:r>
              <a:rPr lang="en-US" sz="1700" kern="1200" dirty="0">
                <a:solidFill>
                  <a:schemeClr val="tx1"/>
                </a:solidFill>
                <a:latin typeface="+mn-lt"/>
                <a:cs typeface="Arial" panose="020B0604020202020204" pitchFamily="34" charset="0"/>
              </a:rPr>
              <a:t>Percentage</a:t>
            </a:r>
            <a:r>
              <a:rPr lang="en-US" sz="1700" kern="1200" spc="-20" dirty="0">
                <a:solidFill>
                  <a:schemeClr val="tx1"/>
                </a:solidFill>
                <a:latin typeface="+mn-lt"/>
                <a:cs typeface="Arial" panose="020B0604020202020204" pitchFamily="34" charset="0"/>
              </a:rPr>
              <a:t> </a:t>
            </a:r>
            <a:r>
              <a:rPr lang="en-US" sz="1700" kern="1200" dirty="0">
                <a:solidFill>
                  <a:schemeClr val="tx1"/>
                </a:solidFill>
                <a:latin typeface="+mn-lt"/>
                <a:cs typeface="Arial" panose="020B0604020202020204" pitchFamily="34" charset="0"/>
              </a:rPr>
              <a:t>of</a:t>
            </a:r>
            <a:r>
              <a:rPr lang="en-US" sz="1700" kern="1200" spc="-20" dirty="0">
                <a:solidFill>
                  <a:schemeClr val="tx1"/>
                </a:solidFill>
                <a:latin typeface="+mn-lt"/>
                <a:cs typeface="Arial" panose="020B0604020202020204" pitchFamily="34" charset="0"/>
              </a:rPr>
              <a:t> </a:t>
            </a:r>
            <a:r>
              <a:rPr lang="en-US" sz="1700" kern="1200" dirty="0">
                <a:solidFill>
                  <a:schemeClr val="tx1"/>
                </a:solidFill>
                <a:latin typeface="+mn-lt"/>
                <a:cs typeface="Arial" panose="020B0604020202020204" pitchFamily="34" charset="0"/>
              </a:rPr>
              <a:t>added</a:t>
            </a:r>
            <a:r>
              <a:rPr lang="en-US" sz="1700" kern="1200" spc="-26" dirty="0">
                <a:solidFill>
                  <a:schemeClr val="tx1"/>
                </a:solidFill>
                <a:latin typeface="+mn-lt"/>
                <a:cs typeface="Arial" panose="020B0604020202020204" pitchFamily="34" charset="0"/>
              </a:rPr>
              <a:t> </a:t>
            </a:r>
            <a:r>
              <a:rPr lang="en-US" sz="1700" u="sng" kern="1200" spc="-26" dirty="0">
                <a:solidFill>
                  <a:schemeClr val="tx1"/>
                </a:solidFill>
                <a:latin typeface="+mn-lt"/>
                <a:cs typeface="Arial" panose="020B0604020202020204" pitchFamily="34" charset="0"/>
              </a:rPr>
              <a:t>		</a:t>
            </a:r>
            <a:r>
              <a:rPr lang="en-US" sz="1700" kern="1200" spc="-26" dirty="0">
                <a:solidFill>
                  <a:schemeClr val="tx1"/>
                </a:solidFill>
                <a:latin typeface="+mn-lt"/>
                <a:cs typeface="Arial" panose="020B0604020202020204" pitchFamily="34" charset="0"/>
              </a:rPr>
              <a:t> </a:t>
            </a:r>
            <a:r>
              <a:rPr lang="en-US" sz="1700" kern="1200" dirty="0">
                <a:solidFill>
                  <a:schemeClr val="tx1"/>
                </a:solidFill>
                <a:latin typeface="+mn-lt"/>
                <a:ea typeface="+mn-ea"/>
                <a:cs typeface="Arial" panose="020B0604020202020204" pitchFamily="34" charset="0"/>
              </a:rPr>
              <a:t>throughout</a:t>
            </a:r>
            <a:r>
              <a:rPr lang="en-US" sz="1700" kern="1200" spc="-20" dirty="0">
                <a:solidFill>
                  <a:schemeClr val="tx1"/>
                </a:solidFill>
                <a:latin typeface="+mn-lt"/>
                <a:ea typeface="+mn-ea"/>
                <a:cs typeface="Arial" panose="020B0604020202020204" pitchFamily="34" charset="0"/>
              </a:rPr>
              <a:t> </a:t>
            </a:r>
            <a:r>
              <a:rPr lang="en-US" sz="1700" kern="1200" dirty="0">
                <a:solidFill>
                  <a:schemeClr val="tx1"/>
                </a:solidFill>
                <a:latin typeface="+mn-lt"/>
                <a:ea typeface="+mn-ea"/>
                <a:cs typeface="Arial" panose="020B0604020202020204" pitchFamily="34" charset="0"/>
              </a:rPr>
              <a:t>a</a:t>
            </a:r>
            <a:r>
              <a:rPr lang="en-US" sz="1700" kern="1200" spc="-20" dirty="0">
                <a:solidFill>
                  <a:schemeClr val="tx1"/>
                </a:solidFill>
                <a:latin typeface="+mn-lt"/>
                <a:ea typeface="+mn-ea"/>
                <a:cs typeface="Arial" panose="020B0604020202020204" pitchFamily="34" charset="0"/>
              </a:rPr>
              <a:t> </a:t>
            </a:r>
            <a:r>
              <a:rPr lang="en-US" sz="1700" kern="1200" spc="-9" dirty="0">
                <a:solidFill>
                  <a:schemeClr val="tx1"/>
                </a:solidFill>
                <a:latin typeface="+mn-lt"/>
                <a:ea typeface="+mn-ea"/>
                <a:cs typeface="Arial" panose="020B0604020202020204" pitchFamily="34" charset="0"/>
              </a:rPr>
              <a:t>material</a:t>
            </a:r>
          </a:p>
          <a:p>
            <a:pPr marL="379114" indent="-228600" algn="l" rtl="0">
              <a:lnSpc>
                <a:spcPct val="90000"/>
              </a:lnSpc>
              <a:spcBef>
                <a:spcPts val="101"/>
              </a:spcBef>
              <a:buFont typeface="Arial" panose="020B0604020202020204" pitchFamily="34" charset="0"/>
              <a:buChar char="•"/>
              <a:tabLst>
                <a:tab pos="379114" algn="l"/>
              </a:tabLst>
            </a:pPr>
            <a:r>
              <a:rPr lang="en-US" sz="1700" kern="1200" spc="-9" dirty="0">
                <a:solidFill>
                  <a:schemeClr val="tx1"/>
                </a:solidFill>
                <a:latin typeface="+mn-lt"/>
                <a:ea typeface="+mn-ea"/>
                <a:cs typeface="Arial" panose="020B0604020202020204" pitchFamily="34" charset="0"/>
              </a:rPr>
              <a:t>Porosity affects mechanical properties and promotes favorable tissue responses.</a:t>
            </a:r>
            <a:endParaRPr lang="en-US" sz="1700" kern="1200" dirty="0">
              <a:solidFill>
                <a:schemeClr val="tx1"/>
              </a:solidFill>
              <a:latin typeface="+mn-lt"/>
              <a:ea typeface="+mn-ea"/>
              <a:cs typeface="Arial" panose="020B0604020202020204" pitchFamily="34" charset="0"/>
            </a:endParaRPr>
          </a:p>
        </p:txBody>
      </p:sp>
      <p:pic>
        <p:nvPicPr>
          <p:cNvPr id="6" name="Picture 5" descr="Photo of a grey porous surface">
            <a:extLst>
              <a:ext uri="{FF2B5EF4-FFF2-40B4-BE49-F238E27FC236}">
                <a16:creationId xmlns:a16="http://schemas.microsoft.com/office/drawing/2014/main" id="{42981244-545D-34DC-DA4B-286E3701231A}"/>
              </a:ext>
            </a:extLst>
          </p:cNvPr>
          <p:cNvPicPr>
            <a:picLocks noChangeAspect="1"/>
          </p:cNvPicPr>
          <p:nvPr/>
        </p:nvPicPr>
        <p:blipFill rotWithShape="1">
          <a:blip r:embed="rId3">
            <a:extLst>
              <a:ext uri="{28A0092B-C50C-407E-A947-70E740481C1C}">
                <a14:useLocalDpi xmlns:a14="http://schemas.microsoft.com/office/drawing/2010/main" val="0"/>
              </a:ext>
            </a:extLst>
          </a:blip>
          <a:srcRect l="29678" r="3370"/>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ketchy line">
            <a:extLst>
              <a:ext uri="{FF2B5EF4-FFF2-40B4-BE49-F238E27FC236}">
                <a16:creationId xmlns:a16="http://schemas.microsoft.com/office/drawing/2014/main" id="{9CBC2A1F-6A88-AC8D-76EF-A4555EDA3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460" y="1621455"/>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787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20141" y="237624"/>
            <a:ext cx="3971261" cy="1078749"/>
          </a:xfrm>
          <a:prstGeom prst="rect">
            <a:avLst/>
          </a:prstGeom>
        </p:spPr>
        <p:txBody>
          <a:bodyPr vert="horz" lIns="91440" tIns="45720" rIns="91440" bIns="45720" rtlCol="0" anchor="b">
            <a:normAutofit/>
          </a:bodyPr>
          <a:lstStyle/>
          <a:p>
            <a:pPr marL="12701" algn="l" rtl="0">
              <a:lnSpc>
                <a:spcPct val="90000"/>
              </a:lnSpc>
              <a:spcBef>
                <a:spcPct val="0"/>
              </a:spcBef>
            </a:pPr>
            <a:r>
              <a:rPr lang="en-US" sz="3500" kern="1200" dirty="0">
                <a:latin typeface="+mj-lt"/>
                <a:cs typeface="+mj-cs"/>
              </a:rPr>
              <a:t>Material</a:t>
            </a:r>
            <a:r>
              <a:rPr lang="en-US" sz="3500" kern="1200" spc="-9" dirty="0">
                <a:latin typeface="+mj-lt"/>
                <a:cs typeface="+mj-cs"/>
              </a:rPr>
              <a:t> </a:t>
            </a:r>
            <a:r>
              <a:rPr lang="en-US" sz="3500" kern="1200" dirty="0">
                <a:latin typeface="+mj-lt"/>
                <a:cs typeface="+mj-cs"/>
              </a:rPr>
              <a:t>Properties</a:t>
            </a:r>
            <a:r>
              <a:rPr lang="en-US" sz="3500" kern="1200" spc="-5" dirty="0">
                <a:latin typeface="+mj-lt"/>
                <a:cs typeface="+mj-cs"/>
              </a:rPr>
              <a:t> </a:t>
            </a:r>
            <a:r>
              <a:rPr lang="en-US" sz="3500" kern="1200" dirty="0">
                <a:latin typeface="+mj-lt"/>
                <a:cs typeface="+mj-cs"/>
              </a:rPr>
              <a:t>–</a:t>
            </a:r>
            <a:r>
              <a:rPr lang="en-US" sz="3500" kern="1200" spc="-9" dirty="0">
                <a:latin typeface="+mj-lt"/>
                <a:cs typeface="+mj-cs"/>
              </a:rPr>
              <a:t> Mechanical</a:t>
            </a:r>
          </a:p>
        </p:txBody>
      </p:sp>
      <p:sp>
        <p:nvSpPr>
          <p:cNvPr id="7" name="TextBox 6">
            <a:extLst>
              <a:ext uri="{FF2B5EF4-FFF2-40B4-BE49-F238E27FC236}">
                <a16:creationId xmlns:a16="http://schemas.microsoft.com/office/drawing/2014/main" id="{3E0DFB85-74B0-B6A4-564B-7F4637FFD87A}"/>
              </a:ext>
            </a:extLst>
          </p:cNvPr>
          <p:cNvSpPr txBox="1"/>
          <p:nvPr/>
        </p:nvSpPr>
        <p:spPr>
          <a:xfrm>
            <a:off x="304800" y="1553997"/>
            <a:ext cx="3810000" cy="3493264"/>
          </a:xfrm>
          <a:prstGeom prst="rect">
            <a:avLst/>
          </a:prstGeom>
          <a:noFill/>
        </p:spPr>
        <p:txBody>
          <a:bodyPr wrap="square" rtlCol="0">
            <a:spAutoFit/>
          </a:bodyPr>
          <a:lstStyle/>
          <a:p>
            <a:pPr marL="285750" indent="-285750">
              <a:buFont typeface="Arial" panose="020B0604020202020204" pitchFamily="34" charset="0"/>
              <a:buChar char="•"/>
            </a:pPr>
            <a:r>
              <a:rPr lang="en-US" sz="1700" dirty="0"/>
              <a:t>Biomaterials will experience many </a:t>
            </a:r>
            <a:r>
              <a:rPr lang="en-US" sz="1700" u="sng" dirty="0"/>
              <a:t>		</a:t>
            </a:r>
            <a:endParaRPr lang="en-US" sz="1700" dirty="0"/>
          </a:p>
          <a:p>
            <a:pPr marL="285750" indent="-285750">
              <a:buFont typeface="Arial" panose="020B0604020202020204" pitchFamily="34" charset="0"/>
              <a:buChar char="•"/>
            </a:pPr>
            <a:r>
              <a:rPr lang="en-US" sz="1700" dirty="0"/>
              <a:t>Important for biomaterials to have similar mechanical properties to the tissue/organ it will be replacing</a:t>
            </a:r>
          </a:p>
          <a:p>
            <a:pPr marL="285750" indent="-285750">
              <a:buFont typeface="Arial" panose="020B0604020202020204" pitchFamily="34" charset="0"/>
              <a:buChar char="•"/>
            </a:pPr>
            <a:r>
              <a:rPr lang="en-US" sz="1700" dirty="0"/>
              <a:t>Examples:</a:t>
            </a:r>
          </a:p>
          <a:p>
            <a:pPr marL="579438" lvl="8" indent="-285750">
              <a:buFont typeface="Courier New" panose="02070309020205020404" pitchFamily="49" charset="0"/>
              <a:buChar char="o"/>
            </a:pPr>
            <a:r>
              <a:rPr lang="en-US" sz="1700" dirty="0"/>
              <a:t>Properties for bone repair materials: Withstands body weight</a:t>
            </a:r>
          </a:p>
          <a:p>
            <a:pPr marL="579438" lvl="8" indent="-285750">
              <a:buFont typeface="Courier New" panose="02070309020205020404" pitchFamily="49" charset="0"/>
              <a:buChar char="o"/>
            </a:pPr>
            <a:r>
              <a:rPr lang="en-US" sz="1700" dirty="0"/>
              <a:t>Properties for blood vessel materials: Withstands force of blood flow, and the narrowing and expansion of vessel</a:t>
            </a:r>
          </a:p>
        </p:txBody>
      </p:sp>
      <p:pic>
        <p:nvPicPr>
          <p:cNvPr id="29" name="Picture 28" descr="An illustration of a leg bone with the words &quot;body weight&quot; above and an arrow pointing down towards the bone.">
            <a:extLst>
              <a:ext uri="{FF2B5EF4-FFF2-40B4-BE49-F238E27FC236}">
                <a16:creationId xmlns:a16="http://schemas.microsoft.com/office/drawing/2014/main" id="{112BFAC2-B2CC-A5B3-051C-2CE0C93F1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397" y="271788"/>
            <a:ext cx="600334" cy="2163366"/>
          </a:xfrm>
          <a:prstGeom prst="rect">
            <a:avLst/>
          </a:prstGeom>
        </p:spPr>
      </p:pic>
      <p:pic>
        <p:nvPicPr>
          <p:cNvPr id="27" name="Picture 26" descr="Illustration of red and white blood cells in a vein">
            <a:extLst>
              <a:ext uri="{FF2B5EF4-FFF2-40B4-BE49-F238E27FC236}">
                <a16:creationId xmlns:a16="http://schemas.microsoft.com/office/drawing/2014/main" id="{571F6D56-A604-D114-56D0-88C7EDAD1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1" y="483704"/>
            <a:ext cx="2913100" cy="1835252"/>
          </a:xfrm>
          <a:prstGeom prst="rect">
            <a:avLst/>
          </a:prstGeom>
        </p:spPr>
      </p:pic>
      <p:pic>
        <p:nvPicPr>
          <p:cNvPr id="21" name="object 6" descr="An illustration of a 3-D rectangle undergoing &quot;tension&quot; (pulled from both ends), &quot;compression&quot; (pushed from both ends), &quot;shear&quot; (pushed laterally from one end), &quot;bending&quot; (pushed in one direction from top and bottom and in the opposite direction in the middle), and torsion (twisting in opposite directions)">
            <a:extLst>
              <a:ext uri="{FF2B5EF4-FFF2-40B4-BE49-F238E27FC236}">
                <a16:creationId xmlns:a16="http://schemas.microsoft.com/office/drawing/2014/main" id="{4A14B7B9-B2F2-DBC9-7BED-C9374C3FBC4F}"/>
              </a:ext>
            </a:extLst>
          </p:cNvPr>
          <p:cNvPicPr/>
          <p:nvPr/>
        </p:nvPicPr>
        <p:blipFill>
          <a:blip r:embed="rId5" cstate="print"/>
          <a:stretch>
            <a:fillRect/>
          </a:stretch>
        </p:blipFill>
        <p:spPr>
          <a:xfrm>
            <a:off x="4811545" y="2569693"/>
            <a:ext cx="4045155" cy="2063029"/>
          </a:xfrm>
          <a:prstGeom prst="rect">
            <a:avLst/>
          </a:prstGeom>
        </p:spPr>
      </p:pic>
      <p:sp>
        <p:nvSpPr>
          <p:cNvPr id="31" name="Sketch line">
            <a:extLst>
              <a:ext uri="{FF2B5EF4-FFF2-40B4-BE49-F238E27FC236}">
                <a16:creationId xmlns:a16="http://schemas.microsoft.com/office/drawing/2014/main" id="{02E909DE-FA65-4D92-4426-7917A7CE4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8650" y="1401330"/>
            <a:ext cx="3257550" cy="13716"/>
          </a:xfrm>
          <a:custGeom>
            <a:avLst/>
            <a:gdLst>
              <a:gd name="connsiteX0" fmla="*/ 0 w 3257550"/>
              <a:gd name="connsiteY0" fmla="*/ 0 h 13716"/>
              <a:gd name="connsiteX1" fmla="*/ 618935 w 3257550"/>
              <a:gd name="connsiteY1" fmla="*/ 0 h 13716"/>
              <a:gd name="connsiteX2" fmla="*/ 1270445 w 3257550"/>
              <a:gd name="connsiteY2" fmla="*/ 0 h 13716"/>
              <a:gd name="connsiteX3" fmla="*/ 1954530 w 3257550"/>
              <a:gd name="connsiteY3" fmla="*/ 0 h 13716"/>
              <a:gd name="connsiteX4" fmla="*/ 2638616 w 3257550"/>
              <a:gd name="connsiteY4" fmla="*/ 0 h 13716"/>
              <a:gd name="connsiteX5" fmla="*/ 3257550 w 3257550"/>
              <a:gd name="connsiteY5" fmla="*/ 0 h 13716"/>
              <a:gd name="connsiteX6" fmla="*/ 3257550 w 3257550"/>
              <a:gd name="connsiteY6" fmla="*/ 13716 h 13716"/>
              <a:gd name="connsiteX7" fmla="*/ 2540889 w 3257550"/>
              <a:gd name="connsiteY7" fmla="*/ 13716 h 13716"/>
              <a:gd name="connsiteX8" fmla="*/ 1824228 w 3257550"/>
              <a:gd name="connsiteY8" fmla="*/ 13716 h 13716"/>
              <a:gd name="connsiteX9" fmla="*/ 1172718 w 3257550"/>
              <a:gd name="connsiteY9" fmla="*/ 13716 h 13716"/>
              <a:gd name="connsiteX10" fmla="*/ 0 w 3257550"/>
              <a:gd name="connsiteY10" fmla="*/ 13716 h 13716"/>
              <a:gd name="connsiteX11" fmla="*/ 0 w 3257550"/>
              <a:gd name="connsiteY11" fmla="*/ 0 h 13716"/>
              <a:gd name="connsiteX0" fmla="*/ 0 w 3257550"/>
              <a:gd name="connsiteY0" fmla="*/ 0 h 13716"/>
              <a:gd name="connsiteX1" fmla="*/ 618935 w 3257550"/>
              <a:gd name="connsiteY1" fmla="*/ 0 h 13716"/>
              <a:gd name="connsiteX2" fmla="*/ 1172718 w 3257550"/>
              <a:gd name="connsiteY2" fmla="*/ 0 h 13716"/>
              <a:gd name="connsiteX3" fmla="*/ 1889379 w 3257550"/>
              <a:gd name="connsiteY3" fmla="*/ 0 h 13716"/>
              <a:gd name="connsiteX4" fmla="*/ 2508314 w 3257550"/>
              <a:gd name="connsiteY4" fmla="*/ 0 h 13716"/>
              <a:gd name="connsiteX5" fmla="*/ 3257550 w 3257550"/>
              <a:gd name="connsiteY5" fmla="*/ 0 h 13716"/>
              <a:gd name="connsiteX6" fmla="*/ 3257550 w 3257550"/>
              <a:gd name="connsiteY6" fmla="*/ 13716 h 13716"/>
              <a:gd name="connsiteX7" fmla="*/ 2606040 w 3257550"/>
              <a:gd name="connsiteY7" fmla="*/ 13716 h 13716"/>
              <a:gd name="connsiteX8" fmla="*/ 1889379 w 3257550"/>
              <a:gd name="connsiteY8" fmla="*/ 13716 h 13716"/>
              <a:gd name="connsiteX9" fmla="*/ 1335595 w 3257550"/>
              <a:gd name="connsiteY9" fmla="*/ 13716 h 13716"/>
              <a:gd name="connsiteX10" fmla="*/ 684085 w 3257550"/>
              <a:gd name="connsiteY10" fmla="*/ 13716 h 13716"/>
              <a:gd name="connsiteX11" fmla="*/ 0 w 3257550"/>
              <a:gd name="connsiteY11" fmla="*/ 13716 h 13716"/>
              <a:gd name="connsiteX12" fmla="*/ 0 w 3257550"/>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7550" h="13716" fill="none" extrusionOk="0">
                <a:moveTo>
                  <a:pt x="0" y="0"/>
                </a:moveTo>
                <a:cubicBezTo>
                  <a:pt x="238055" y="-23803"/>
                  <a:pt x="355510" y="-36061"/>
                  <a:pt x="618935" y="0"/>
                </a:cubicBezTo>
                <a:cubicBezTo>
                  <a:pt x="824013" y="-24241"/>
                  <a:pt x="1052378" y="-12230"/>
                  <a:pt x="1270445" y="0"/>
                </a:cubicBezTo>
                <a:cubicBezTo>
                  <a:pt x="1438732" y="12040"/>
                  <a:pt x="1770315" y="33841"/>
                  <a:pt x="1954530" y="0"/>
                </a:cubicBezTo>
                <a:cubicBezTo>
                  <a:pt x="2217655" y="9999"/>
                  <a:pt x="2448868" y="34235"/>
                  <a:pt x="2638616" y="0"/>
                </a:cubicBezTo>
                <a:cubicBezTo>
                  <a:pt x="2852657" y="-7225"/>
                  <a:pt x="3041821" y="26281"/>
                  <a:pt x="3257550" y="0"/>
                </a:cubicBezTo>
                <a:cubicBezTo>
                  <a:pt x="3257526" y="2719"/>
                  <a:pt x="3256828" y="10294"/>
                  <a:pt x="3257550" y="13716"/>
                </a:cubicBezTo>
                <a:cubicBezTo>
                  <a:pt x="2931967" y="26601"/>
                  <a:pt x="2704369" y="51258"/>
                  <a:pt x="2540889" y="13716"/>
                </a:cubicBezTo>
                <a:cubicBezTo>
                  <a:pt x="2357101" y="4751"/>
                  <a:pt x="2120732" y="-33757"/>
                  <a:pt x="1824228" y="13716"/>
                </a:cubicBezTo>
                <a:cubicBezTo>
                  <a:pt x="1528480" y="25465"/>
                  <a:pt x="1473939" y="29356"/>
                  <a:pt x="1172718" y="13716"/>
                </a:cubicBezTo>
                <a:cubicBezTo>
                  <a:pt x="874496" y="33606"/>
                  <a:pt x="461132" y="99226"/>
                  <a:pt x="0" y="13716"/>
                </a:cubicBezTo>
                <a:cubicBezTo>
                  <a:pt x="-388" y="8561"/>
                  <a:pt x="979" y="5441"/>
                  <a:pt x="0" y="0"/>
                </a:cubicBezTo>
                <a:close/>
              </a:path>
              <a:path w="3257550" h="13716" stroke="0" extrusionOk="0">
                <a:moveTo>
                  <a:pt x="0" y="0"/>
                </a:moveTo>
                <a:cubicBezTo>
                  <a:pt x="277703" y="1668"/>
                  <a:pt x="451855" y="-17860"/>
                  <a:pt x="618935" y="0"/>
                </a:cubicBezTo>
                <a:cubicBezTo>
                  <a:pt x="791286" y="25748"/>
                  <a:pt x="979821" y="22209"/>
                  <a:pt x="1172718" y="0"/>
                </a:cubicBezTo>
                <a:cubicBezTo>
                  <a:pt x="1355430" y="-21075"/>
                  <a:pt x="1706226" y="-126"/>
                  <a:pt x="1889379" y="0"/>
                </a:cubicBezTo>
                <a:cubicBezTo>
                  <a:pt x="2118559" y="-40586"/>
                  <a:pt x="2357830" y="5386"/>
                  <a:pt x="2508314" y="0"/>
                </a:cubicBezTo>
                <a:cubicBezTo>
                  <a:pt x="2671404" y="-45581"/>
                  <a:pt x="2885384" y="-11314"/>
                  <a:pt x="3257550" y="0"/>
                </a:cubicBezTo>
                <a:cubicBezTo>
                  <a:pt x="3257120" y="2932"/>
                  <a:pt x="3257688" y="8660"/>
                  <a:pt x="3257550" y="13716"/>
                </a:cubicBezTo>
                <a:cubicBezTo>
                  <a:pt x="2997361" y="29972"/>
                  <a:pt x="2795683" y="20602"/>
                  <a:pt x="2606040" y="13716"/>
                </a:cubicBezTo>
                <a:cubicBezTo>
                  <a:pt x="2407763" y="-38739"/>
                  <a:pt x="2223219" y="14425"/>
                  <a:pt x="1889379" y="13716"/>
                </a:cubicBezTo>
                <a:cubicBezTo>
                  <a:pt x="1628024" y="26442"/>
                  <a:pt x="1465696" y="32359"/>
                  <a:pt x="1335595" y="13716"/>
                </a:cubicBezTo>
                <a:cubicBezTo>
                  <a:pt x="1230392" y="42910"/>
                  <a:pt x="908325" y="53370"/>
                  <a:pt x="684085" y="13716"/>
                </a:cubicBezTo>
                <a:cubicBezTo>
                  <a:pt x="472226" y="-20513"/>
                  <a:pt x="192171" y="19594"/>
                  <a:pt x="0" y="13716"/>
                </a:cubicBezTo>
                <a:cubicBezTo>
                  <a:pt x="1224" y="10118"/>
                  <a:pt x="819" y="5168"/>
                  <a:pt x="0" y="0"/>
                </a:cubicBezTo>
                <a:close/>
              </a:path>
              <a:path w="3257550" h="13716" fill="none" stroke="0" extrusionOk="0">
                <a:moveTo>
                  <a:pt x="0" y="0"/>
                </a:moveTo>
                <a:cubicBezTo>
                  <a:pt x="217632" y="-7628"/>
                  <a:pt x="374307" y="-12308"/>
                  <a:pt x="618935" y="0"/>
                </a:cubicBezTo>
                <a:cubicBezTo>
                  <a:pt x="891975" y="30966"/>
                  <a:pt x="1043951" y="167"/>
                  <a:pt x="1270445" y="0"/>
                </a:cubicBezTo>
                <a:cubicBezTo>
                  <a:pt x="1543425" y="17587"/>
                  <a:pt x="1660915" y="28016"/>
                  <a:pt x="1954530" y="0"/>
                </a:cubicBezTo>
                <a:cubicBezTo>
                  <a:pt x="2235868" y="27323"/>
                  <a:pt x="2443402" y="-1099"/>
                  <a:pt x="2638616" y="0"/>
                </a:cubicBezTo>
                <a:cubicBezTo>
                  <a:pt x="2834174" y="-62503"/>
                  <a:pt x="3032409" y="-30138"/>
                  <a:pt x="3257550" y="0"/>
                </a:cubicBezTo>
                <a:cubicBezTo>
                  <a:pt x="3257119" y="2909"/>
                  <a:pt x="3256353" y="10655"/>
                  <a:pt x="3257550" y="13716"/>
                </a:cubicBezTo>
                <a:cubicBezTo>
                  <a:pt x="2973462" y="28547"/>
                  <a:pt x="2681333" y="63467"/>
                  <a:pt x="2540889" y="13716"/>
                </a:cubicBezTo>
                <a:cubicBezTo>
                  <a:pt x="2362098" y="-35740"/>
                  <a:pt x="2123314" y="62386"/>
                  <a:pt x="1824228" y="13716"/>
                </a:cubicBezTo>
                <a:cubicBezTo>
                  <a:pt x="1517972" y="24861"/>
                  <a:pt x="1466904" y="7252"/>
                  <a:pt x="1172718" y="13716"/>
                </a:cubicBezTo>
                <a:cubicBezTo>
                  <a:pt x="886213" y="17991"/>
                  <a:pt x="526598" y="-5734"/>
                  <a:pt x="0" y="13716"/>
                </a:cubicBezTo>
                <a:cubicBezTo>
                  <a:pt x="531" y="9092"/>
                  <a:pt x="217" y="521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257550"/>
                      <a:gd name="connsiteY0" fmla="*/ 0 h 13716"/>
                      <a:gd name="connsiteX1" fmla="*/ 618935 w 3257550"/>
                      <a:gd name="connsiteY1" fmla="*/ 0 h 13716"/>
                      <a:gd name="connsiteX2" fmla="*/ 1270445 w 3257550"/>
                      <a:gd name="connsiteY2" fmla="*/ 0 h 13716"/>
                      <a:gd name="connsiteX3" fmla="*/ 1954530 w 3257550"/>
                      <a:gd name="connsiteY3" fmla="*/ 0 h 13716"/>
                      <a:gd name="connsiteX4" fmla="*/ 2638616 w 3257550"/>
                      <a:gd name="connsiteY4" fmla="*/ 0 h 13716"/>
                      <a:gd name="connsiteX5" fmla="*/ 3257550 w 3257550"/>
                      <a:gd name="connsiteY5" fmla="*/ 0 h 13716"/>
                      <a:gd name="connsiteX6" fmla="*/ 3257550 w 3257550"/>
                      <a:gd name="connsiteY6" fmla="*/ 13716 h 13716"/>
                      <a:gd name="connsiteX7" fmla="*/ 2540889 w 3257550"/>
                      <a:gd name="connsiteY7" fmla="*/ 13716 h 13716"/>
                      <a:gd name="connsiteX8" fmla="*/ 1824228 w 3257550"/>
                      <a:gd name="connsiteY8" fmla="*/ 13716 h 13716"/>
                      <a:gd name="connsiteX9" fmla="*/ 1172718 w 3257550"/>
                      <a:gd name="connsiteY9" fmla="*/ 13716 h 13716"/>
                      <a:gd name="connsiteX10" fmla="*/ 0 w 3257550"/>
                      <a:gd name="connsiteY10" fmla="*/ 13716 h 13716"/>
                      <a:gd name="connsiteX11" fmla="*/ 0 w 3257550"/>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550" h="13716" fill="none" extrusionOk="0">
                        <a:moveTo>
                          <a:pt x="0" y="0"/>
                        </a:moveTo>
                        <a:cubicBezTo>
                          <a:pt x="222571" y="-4581"/>
                          <a:pt x="395946" y="-20429"/>
                          <a:pt x="618935" y="0"/>
                        </a:cubicBezTo>
                        <a:cubicBezTo>
                          <a:pt x="841925" y="20429"/>
                          <a:pt x="1064831" y="-497"/>
                          <a:pt x="1270445" y="0"/>
                        </a:cubicBezTo>
                        <a:cubicBezTo>
                          <a:pt x="1476059" y="497"/>
                          <a:pt x="1673547" y="428"/>
                          <a:pt x="1954530" y="0"/>
                        </a:cubicBezTo>
                        <a:cubicBezTo>
                          <a:pt x="2235513" y="-428"/>
                          <a:pt x="2452407" y="27906"/>
                          <a:pt x="2638616" y="0"/>
                        </a:cubicBezTo>
                        <a:cubicBezTo>
                          <a:pt x="2824825" y="-27906"/>
                          <a:pt x="3043878" y="-22618"/>
                          <a:pt x="3257550" y="0"/>
                        </a:cubicBezTo>
                        <a:cubicBezTo>
                          <a:pt x="3257070" y="2989"/>
                          <a:pt x="3256909" y="10166"/>
                          <a:pt x="3257550" y="13716"/>
                        </a:cubicBezTo>
                        <a:cubicBezTo>
                          <a:pt x="2955505" y="25346"/>
                          <a:pt x="2697243" y="37148"/>
                          <a:pt x="2540889" y="13716"/>
                        </a:cubicBezTo>
                        <a:cubicBezTo>
                          <a:pt x="2384535" y="-9716"/>
                          <a:pt x="2114539" y="1659"/>
                          <a:pt x="1824228" y="13716"/>
                        </a:cubicBezTo>
                        <a:cubicBezTo>
                          <a:pt x="1533917" y="25773"/>
                          <a:pt x="1462450" y="19465"/>
                          <a:pt x="1172718" y="13716"/>
                        </a:cubicBezTo>
                        <a:cubicBezTo>
                          <a:pt x="882986" y="7968"/>
                          <a:pt x="500637" y="19920"/>
                          <a:pt x="0" y="13716"/>
                        </a:cubicBezTo>
                        <a:cubicBezTo>
                          <a:pt x="182" y="9317"/>
                          <a:pt x="482" y="5285"/>
                          <a:pt x="0" y="0"/>
                        </a:cubicBezTo>
                        <a:close/>
                      </a:path>
                      <a:path w="3257550" h="13716" stroke="0" extrusionOk="0">
                        <a:moveTo>
                          <a:pt x="0" y="0"/>
                        </a:moveTo>
                        <a:cubicBezTo>
                          <a:pt x="278434" y="16845"/>
                          <a:pt x="441207" y="-24568"/>
                          <a:pt x="618935" y="0"/>
                        </a:cubicBezTo>
                        <a:cubicBezTo>
                          <a:pt x="796663" y="24568"/>
                          <a:pt x="985120" y="5689"/>
                          <a:pt x="1172718" y="0"/>
                        </a:cubicBezTo>
                        <a:cubicBezTo>
                          <a:pt x="1360316" y="-5689"/>
                          <a:pt x="1666432" y="29765"/>
                          <a:pt x="1889379" y="0"/>
                        </a:cubicBezTo>
                        <a:cubicBezTo>
                          <a:pt x="2112326" y="-29765"/>
                          <a:pt x="2378171" y="13184"/>
                          <a:pt x="2508314" y="0"/>
                        </a:cubicBezTo>
                        <a:cubicBezTo>
                          <a:pt x="2638457" y="-13184"/>
                          <a:pt x="2897393" y="-18048"/>
                          <a:pt x="3257550" y="0"/>
                        </a:cubicBezTo>
                        <a:cubicBezTo>
                          <a:pt x="3257058" y="2764"/>
                          <a:pt x="3257248" y="8747"/>
                          <a:pt x="3257550" y="13716"/>
                        </a:cubicBezTo>
                        <a:cubicBezTo>
                          <a:pt x="3005417" y="-174"/>
                          <a:pt x="2789824" y="18921"/>
                          <a:pt x="2606040" y="13716"/>
                        </a:cubicBezTo>
                        <a:cubicBezTo>
                          <a:pt x="2422256" y="8512"/>
                          <a:pt x="2161816" y="12473"/>
                          <a:pt x="1889379" y="13716"/>
                        </a:cubicBezTo>
                        <a:cubicBezTo>
                          <a:pt x="1616942" y="14959"/>
                          <a:pt x="1456938" y="23973"/>
                          <a:pt x="1335595" y="13716"/>
                        </a:cubicBezTo>
                        <a:cubicBezTo>
                          <a:pt x="1214252" y="3459"/>
                          <a:pt x="876335" y="21723"/>
                          <a:pt x="684085" y="13716"/>
                        </a:cubicBezTo>
                        <a:cubicBezTo>
                          <a:pt x="491835" y="5710"/>
                          <a:pt x="213058" y="-1140"/>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022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80060" y="246889"/>
            <a:ext cx="5170932" cy="940672"/>
          </a:xfrm>
          <a:prstGeom prst="rect">
            <a:avLst/>
          </a:prstGeom>
        </p:spPr>
        <p:txBody>
          <a:bodyPr vert="horz" lIns="0" tIns="15241" rIns="0" bIns="0" rtlCol="0" anchor="b">
            <a:noAutofit/>
          </a:bodyPr>
          <a:lstStyle/>
          <a:p>
            <a:pPr marL="12701">
              <a:spcBef>
                <a:spcPts val="119"/>
              </a:spcBef>
            </a:pPr>
            <a:r>
              <a:rPr lang="en-US" sz="3200" dirty="0"/>
              <a:t>Material</a:t>
            </a:r>
            <a:r>
              <a:rPr lang="en-US" sz="3200" spc="-9" dirty="0"/>
              <a:t> </a:t>
            </a:r>
            <a:r>
              <a:rPr lang="en-US" sz="3200" dirty="0"/>
              <a:t>Properties</a:t>
            </a:r>
            <a:r>
              <a:rPr lang="en-US" sz="3200" spc="-5" dirty="0"/>
              <a:t> </a:t>
            </a:r>
            <a:r>
              <a:rPr lang="en-US" sz="3200" dirty="0"/>
              <a:t>–</a:t>
            </a:r>
            <a:r>
              <a:rPr lang="en-US" sz="3200" spc="-9" dirty="0"/>
              <a:t> Surface</a:t>
            </a:r>
          </a:p>
        </p:txBody>
      </p:sp>
      <p:sp>
        <p:nvSpPr>
          <p:cNvPr id="5" name="object 5"/>
          <p:cNvSpPr txBox="1">
            <a:spLocks noGrp="1"/>
          </p:cNvSpPr>
          <p:nvPr>
            <p:ph type="body" idx="1"/>
          </p:nvPr>
        </p:nvSpPr>
        <p:spPr>
          <a:xfrm>
            <a:off x="480060" y="1434449"/>
            <a:ext cx="5234940" cy="3462161"/>
          </a:xfrm>
          <a:prstGeom prst="rect">
            <a:avLst/>
          </a:prstGeom>
        </p:spPr>
        <p:txBody>
          <a:bodyPr vert="horz" lIns="0" tIns="12700" rIns="0" bIns="0" rtlCol="0">
            <a:noAutofit/>
          </a:bodyPr>
          <a:lstStyle/>
          <a:p>
            <a:pPr marL="206384" marR="522630" indent="-194319">
              <a:lnSpc>
                <a:spcPct val="90000"/>
              </a:lnSpc>
              <a:spcBef>
                <a:spcPts val="101"/>
              </a:spcBef>
              <a:buChar char="●"/>
              <a:tabLst>
                <a:tab pos="207656" algn="l"/>
              </a:tabLst>
            </a:pPr>
            <a:r>
              <a:rPr lang="en-US" sz="1450" b="1" i="1" dirty="0">
                <a:solidFill>
                  <a:schemeClr val="tx1"/>
                </a:solidFill>
                <a:latin typeface="+mn-lt"/>
              </a:rPr>
              <a:t>Surface</a:t>
            </a:r>
            <a:r>
              <a:rPr lang="en-US" sz="1450" b="1" i="1" spc="-20" dirty="0">
                <a:solidFill>
                  <a:schemeClr val="tx1"/>
                </a:solidFill>
                <a:latin typeface="+mn-lt"/>
              </a:rPr>
              <a:t> </a:t>
            </a:r>
            <a:r>
              <a:rPr lang="en-US" sz="1450" b="1" i="1" dirty="0">
                <a:solidFill>
                  <a:schemeClr val="tx1"/>
                </a:solidFill>
                <a:latin typeface="+mn-lt"/>
              </a:rPr>
              <a:t>Properties:</a:t>
            </a:r>
            <a:r>
              <a:rPr lang="en-US" sz="1450" b="1" i="1" spc="-15" dirty="0">
                <a:solidFill>
                  <a:schemeClr val="tx1"/>
                </a:solidFill>
                <a:latin typeface="+mn-lt"/>
              </a:rPr>
              <a:t> </a:t>
            </a:r>
            <a:r>
              <a:rPr lang="en-US" sz="1450" dirty="0">
                <a:solidFill>
                  <a:schemeClr val="tx1"/>
                </a:solidFill>
                <a:latin typeface="+mn-lt"/>
              </a:rPr>
              <a:t>special</a:t>
            </a:r>
            <a:r>
              <a:rPr lang="en-US" sz="1450" spc="-15" dirty="0">
                <a:solidFill>
                  <a:schemeClr val="tx1"/>
                </a:solidFill>
                <a:latin typeface="+mn-lt"/>
              </a:rPr>
              <a:t> </a:t>
            </a:r>
            <a:r>
              <a:rPr lang="en-US" sz="1450" dirty="0">
                <a:solidFill>
                  <a:schemeClr val="tx1"/>
                </a:solidFill>
                <a:latin typeface="+mn-lt"/>
              </a:rPr>
              <a:t>properties</a:t>
            </a:r>
            <a:r>
              <a:rPr lang="en-US" sz="1450" spc="-20" dirty="0">
                <a:solidFill>
                  <a:schemeClr val="tx1"/>
                </a:solidFill>
                <a:latin typeface="+mn-lt"/>
              </a:rPr>
              <a:t> </a:t>
            </a:r>
            <a:r>
              <a:rPr lang="en-US" sz="1450" dirty="0">
                <a:solidFill>
                  <a:schemeClr val="tx1"/>
                </a:solidFill>
                <a:latin typeface="+mn-lt"/>
              </a:rPr>
              <a:t>that</a:t>
            </a:r>
            <a:r>
              <a:rPr lang="en-US" sz="1450" spc="-20" dirty="0">
                <a:solidFill>
                  <a:schemeClr val="tx1"/>
                </a:solidFill>
                <a:latin typeface="+mn-lt"/>
              </a:rPr>
              <a:t> </a:t>
            </a:r>
            <a:r>
              <a:rPr lang="en-US" sz="1450" dirty="0">
                <a:solidFill>
                  <a:schemeClr val="tx1"/>
                </a:solidFill>
                <a:latin typeface="+mn-lt"/>
              </a:rPr>
              <a:t>exist</a:t>
            </a:r>
            <a:r>
              <a:rPr lang="en-US" sz="1450" spc="-15" dirty="0">
                <a:solidFill>
                  <a:schemeClr val="tx1"/>
                </a:solidFill>
                <a:latin typeface="+mn-lt"/>
              </a:rPr>
              <a:t> </a:t>
            </a:r>
            <a:r>
              <a:rPr lang="en-US" sz="1450" dirty="0">
                <a:solidFill>
                  <a:schemeClr val="tx1"/>
                </a:solidFill>
                <a:latin typeface="+mn-lt"/>
              </a:rPr>
              <a:t>only</a:t>
            </a:r>
            <a:r>
              <a:rPr lang="en-US" sz="1450" spc="-20" dirty="0">
                <a:solidFill>
                  <a:schemeClr val="tx1"/>
                </a:solidFill>
                <a:latin typeface="+mn-lt"/>
              </a:rPr>
              <a:t> </a:t>
            </a:r>
            <a:r>
              <a:rPr lang="en-US" sz="1450" dirty="0">
                <a:solidFill>
                  <a:schemeClr val="tx1"/>
                </a:solidFill>
                <a:latin typeface="+mn-lt"/>
              </a:rPr>
              <a:t>at</a:t>
            </a:r>
            <a:r>
              <a:rPr lang="en-US" sz="1450" spc="-20" dirty="0">
                <a:solidFill>
                  <a:schemeClr val="tx1"/>
                </a:solidFill>
                <a:latin typeface="+mn-lt"/>
              </a:rPr>
              <a:t> </a:t>
            </a:r>
            <a:r>
              <a:rPr lang="en-US" sz="1450" dirty="0">
                <a:solidFill>
                  <a:schemeClr val="tx1"/>
                </a:solidFill>
                <a:latin typeface="+mn-lt"/>
              </a:rPr>
              <a:t>the</a:t>
            </a:r>
            <a:r>
              <a:rPr lang="en-US" sz="1450" spc="-15" dirty="0">
                <a:solidFill>
                  <a:schemeClr val="tx1"/>
                </a:solidFill>
                <a:latin typeface="+mn-lt"/>
              </a:rPr>
              <a:t> </a:t>
            </a:r>
            <a:r>
              <a:rPr lang="en-US" sz="1450" dirty="0">
                <a:solidFill>
                  <a:schemeClr val="tx1"/>
                </a:solidFill>
                <a:latin typeface="+mn-lt"/>
              </a:rPr>
              <a:t>surface</a:t>
            </a:r>
            <a:r>
              <a:rPr lang="en-US" sz="1450" spc="-20" dirty="0">
                <a:solidFill>
                  <a:schemeClr val="tx1"/>
                </a:solidFill>
                <a:latin typeface="+mn-lt"/>
              </a:rPr>
              <a:t> </a:t>
            </a:r>
            <a:r>
              <a:rPr lang="en-US" sz="1450" dirty="0">
                <a:solidFill>
                  <a:schemeClr val="tx1"/>
                </a:solidFill>
                <a:latin typeface="+mn-lt"/>
              </a:rPr>
              <a:t>of</a:t>
            </a:r>
            <a:r>
              <a:rPr lang="en-US" sz="1450" spc="-15" dirty="0">
                <a:solidFill>
                  <a:schemeClr val="tx1"/>
                </a:solidFill>
                <a:latin typeface="+mn-lt"/>
              </a:rPr>
              <a:t> </a:t>
            </a:r>
            <a:r>
              <a:rPr lang="en-US" sz="1450" spc="-49" dirty="0">
                <a:solidFill>
                  <a:schemeClr val="tx1"/>
                </a:solidFill>
                <a:latin typeface="+mn-lt"/>
              </a:rPr>
              <a:t>a </a:t>
            </a:r>
            <a:r>
              <a:rPr lang="en-US" sz="1450" spc="-9" dirty="0">
                <a:solidFill>
                  <a:schemeClr val="tx1"/>
                </a:solidFill>
                <a:latin typeface="+mn-lt"/>
              </a:rPr>
              <a:t>material</a:t>
            </a:r>
          </a:p>
          <a:p>
            <a:pPr marL="664241" lvl="1" indent="-163838">
              <a:lnSpc>
                <a:spcPct val="90000"/>
              </a:lnSpc>
              <a:spcBef>
                <a:spcPts val="125"/>
              </a:spcBef>
              <a:buChar char="○"/>
              <a:tabLst>
                <a:tab pos="664241" algn="l"/>
              </a:tabLst>
            </a:pPr>
            <a:r>
              <a:rPr lang="en-US" sz="1450" b="1" i="1" dirty="0">
                <a:solidFill>
                  <a:schemeClr val="tx1"/>
                </a:solidFill>
                <a:cs typeface="Arial"/>
              </a:rPr>
              <a:t>Adsorption</a:t>
            </a:r>
            <a:r>
              <a:rPr lang="en-US" sz="1450" i="1" dirty="0">
                <a:solidFill>
                  <a:schemeClr val="tx1"/>
                </a:solidFill>
                <a:cs typeface="Arial"/>
              </a:rPr>
              <a:t>:</a:t>
            </a:r>
            <a:r>
              <a:rPr lang="en-US" sz="1450" i="1" spc="-26" dirty="0">
                <a:solidFill>
                  <a:schemeClr val="tx1"/>
                </a:solidFill>
                <a:cs typeface="Arial"/>
              </a:rPr>
              <a:t> </a:t>
            </a:r>
            <a:r>
              <a:rPr lang="en-US" sz="1450" dirty="0">
                <a:solidFill>
                  <a:schemeClr val="tx1"/>
                </a:solidFill>
                <a:cs typeface="Arial"/>
              </a:rPr>
              <a:t>ability</a:t>
            </a:r>
            <a:r>
              <a:rPr lang="en-US" sz="1450" spc="-15" dirty="0">
                <a:solidFill>
                  <a:schemeClr val="tx1"/>
                </a:solidFill>
                <a:cs typeface="Arial"/>
              </a:rPr>
              <a:t> </a:t>
            </a:r>
            <a:r>
              <a:rPr lang="en-US" sz="1450" dirty="0">
                <a:solidFill>
                  <a:schemeClr val="tx1"/>
                </a:solidFill>
                <a:cs typeface="Arial"/>
              </a:rPr>
              <a:t>of</a:t>
            </a:r>
            <a:r>
              <a:rPr lang="en-US" sz="1450" spc="-15" dirty="0">
                <a:solidFill>
                  <a:schemeClr val="tx1"/>
                </a:solidFill>
                <a:cs typeface="Arial"/>
              </a:rPr>
              <a:t> </a:t>
            </a:r>
            <a:r>
              <a:rPr lang="en-US" sz="1450" dirty="0">
                <a:solidFill>
                  <a:schemeClr val="tx1"/>
                </a:solidFill>
                <a:cs typeface="Arial"/>
              </a:rPr>
              <a:t>molecules</a:t>
            </a:r>
            <a:r>
              <a:rPr lang="en-US" sz="1450" spc="-15" dirty="0">
                <a:solidFill>
                  <a:schemeClr val="tx1"/>
                </a:solidFill>
                <a:cs typeface="Arial"/>
              </a:rPr>
              <a:t> </a:t>
            </a:r>
            <a:r>
              <a:rPr lang="en-US" sz="1450" dirty="0">
                <a:solidFill>
                  <a:schemeClr val="tx1"/>
                </a:solidFill>
                <a:cs typeface="Arial"/>
              </a:rPr>
              <a:t>to</a:t>
            </a:r>
            <a:r>
              <a:rPr lang="en-US" sz="1450" spc="-15" dirty="0">
                <a:solidFill>
                  <a:schemeClr val="tx1"/>
                </a:solidFill>
                <a:cs typeface="Arial"/>
              </a:rPr>
              <a:t> </a:t>
            </a:r>
            <a:r>
              <a:rPr lang="en-US" sz="1450" dirty="0">
                <a:solidFill>
                  <a:schemeClr val="tx1"/>
                </a:solidFill>
                <a:cs typeface="Arial"/>
              </a:rPr>
              <a:t>stick</a:t>
            </a:r>
            <a:r>
              <a:rPr lang="en-US" sz="1450" spc="-9" dirty="0">
                <a:solidFill>
                  <a:schemeClr val="tx1"/>
                </a:solidFill>
                <a:cs typeface="Arial"/>
              </a:rPr>
              <a:t> </a:t>
            </a:r>
            <a:r>
              <a:rPr lang="en-US" sz="1450" dirty="0">
                <a:solidFill>
                  <a:schemeClr val="tx1"/>
                </a:solidFill>
                <a:cs typeface="Arial"/>
              </a:rPr>
              <a:t>to </a:t>
            </a:r>
            <a:r>
              <a:rPr lang="en-US" sz="1450" u="sng" dirty="0">
                <a:solidFill>
                  <a:schemeClr val="tx1"/>
                </a:solidFill>
                <a:cs typeface="Arial"/>
              </a:rPr>
              <a:t>			</a:t>
            </a:r>
            <a:endParaRPr lang="en-US" sz="1450" dirty="0">
              <a:solidFill>
                <a:schemeClr val="tx1"/>
              </a:solidFill>
              <a:cs typeface="Arial"/>
            </a:endParaRPr>
          </a:p>
          <a:p>
            <a:pPr marL="1122099" lvl="2" indent="-335930">
              <a:lnSpc>
                <a:spcPct val="90000"/>
              </a:lnSpc>
              <a:spcBef>
                <a:spcPts val="81"/>
              </a:spcBef>
              <a:buChar char="■"/>
              <a:tabLst>
                <a:tab pos="1122099" algn="l"/>
              </a:tabLst>
            </a:pPr>
            <a:r>
              <a:rPr lang="en-US" sz="1450" dirty="0">
                <a:solidFill>
                  <a:schemeClr val="tx1"/>
                </a:solidFill>
                <a:cs typeface="Arial"/>
              </a:rPr>
              <a:t>Proteins</a:t>
            </a:r>
            <a:r>
              <a:rPr lang="en-US" sz="1450" spc="-29" dirty="0">
                <a:solidFill>
                  <a:schemeClr val="tx1"/>
                </a:solidFill>
                <a:cs typeface="Arial"/>
              </a:rPr>
              <a:t> </a:t>
            </a:r>
            <a:r>
              <a:rPr lang="en-US" sz="1450" dirty="0">
                <a:solidFill>
                  <a:schemeClr val="tx1"/>
                </a:solidFill>
                <a:cs typeface="Arial"/>
              </a:rPr>
              <a:t>attached</a:t>
            </a:r>
            <a:r>
              <a:rPr lang="en-US" sz="1450" spc="-20" dirty="0">
                <a:solidFill>
                  <a:schemeClr val="tx1"/>
                </a:solidFill>
                <a:cs typeface="Arial"/>
              </a:rPr>
              <a:t> </a:t>
            </a:r>
            <a:r>
              <a:rPr lang="en-US" sz="1450" dirty="0">
                <a:solidFill>
                  <a:schemeClr val="tx1"/>
                </a:solidFill>
                <a:cs typeface="Arial"/>
              </a:rPr>
              <a:t>to</a:t>
            </a:r>
            <a:r>
              <a:rPr lang="en-US" sz="1450" spc="-15" dirty="0">
                <a:solidFill>
                  <a:schemeClr val="tx1"/>
                </a:solidFill>
                <a:cs typeface="Arial"/>
              </a:rPr>
              <a:t> </a:t>
            </a:r>
            <a:r>
              <a:rPr lang="en-US" sz="1450" dirty="0">
                <a:solidFill>
                  <a:schemeClr val="tx1"/>
                </a:solidFill>
                <a:cs typeface="Arial"/>
              </a:rPr>
              <a:t>the</a:t>
            </a:r>
            <a:r>
              <a:rPr lang="en-US" sz="1450" spc="-20" dirty="0">
                <a:solidFill>
                  <a:schemeClr val="tx1"/>
                </a:solidFill>
                <a:cs typeface="Arial"/>
              </a:rPr>
              <a:t> </a:t>
            </a:r>
            <a:r>
              <a:rPr lang="en-US" sz="1450" dirty="0">
                <a:solidFill>
                  <a:schemeClr val="tx1"/>
                </a:solidFill>
                <a:cs typeface="Arial"/>
              </a:rPr>
              <a:t>material</a:t>
            </a:r>
            <a:r>
              <a:rPr lang="en-US" sz="1450" spc="-15" dirty="0">
                <a:solidFill>
                  <a:schemeClr val="tx1"/>
                </a:solidFill>
                <a:cs typeface="Arial"/>
              </a:rPr>
              <a:t> </a:t>
            </a:r>
            <a:r>
              <a:rPr lang="en-US" sz="1450" dirty="0">
                <a:solidFill>
                  <a:schemeClr val="tx1"/>
                </a:solidFill>
                <a:cs typeface="Arial"/>
              </a:rPr>
              <a:t>prior</a:t>
            </a:r>
            <a:r>
              <a:rPr lang="en-US" sz="1450" spc="-20" dirty="0">
                <a:solidFill>
                  <a:schemeClr val="tx1"/>
                </a:solidFill>
                <a:cs typeface="Arial"/>
              </a:rPr>
              <a:t> </a:t>
            </a:r>
            <a:r>
              <a:rPr lang="en-US" sz="1450" dirty="0">
                <a:solidFill>
                  <a:schemeClr val="tx1"/>
                </a:solidFill>
                <a:cs typeface="Arial"/>
              </a:rPr>
              <a:t>to</a:t>
            </a:r>
            <a:r>
              <a:rPr lang="en-US" sz="1450" spc="-15" dirty="0">
                <a:solidFill>
                  <a:schemeClr val="tx1"/>
                </a:solidFill>
                <a:cs typeface="Arial"/>
              </a:rPr>
              <a:t> </a:t>
            </a:r>
            <a:r>
              <a:rPr lang="en-US" sz="1450" spc="-9" dirty="0">
                <a:solidFill>
                  <a:schemeClr val="tx1"/>
                </a:solidFill>
                <a:cs typeface="Arial"/>
              </a:rPr>
              <a:t>implantation</a:t>
            </a:r>
            <a:endParaRPr lang="en-US" sz="1450" dirty="0">
              <a:solidFill>
                <a:schemeClr val="tx1"/>
              </a:solidFill>
              <a:cs typeface="Arial"/>
            </a:endParaRPr>
          </a:p>
          <a:p>
            <a:pPr marL="1122099" lvl="2" indent="-335930">
              <a:lnSpc>
                <a:spcPct val="90000"/>
              </a:lnSpc>
              <a:spcBef>
                <a:spcPts val="84"/>
              </a:spcBef>
              <a:buChar char="■"/>
              <a:tabLst>
                <a:tab pos="1122099" algn="l"/>
              </a:tabLst>
            </a:pPr>
            <a:r>
              <a:rPr lang="en-US" sz="1450" dirty="0">
                <a:solidFill>
                  <a:schemeClr val="tx1"/>
                </a:solidFill>
                <a:cs typeface="Arial"/>
              </a:rPr>
              <a:t>Surface</a:t>
            </a:r>
            <a:r>
              <a:rPr lang="en-US" sz="1450" spc="-29" dirty="0">
                <a:solidFill>
                  <a:schemeClr val="tx1"/>
                </a:solidFill>
                <a:cs typeface="Arial"/>
              </a:rPr>
              <a:t> </a:t>
            </a:r>
            <a:r>
              <a:rPr lang="en-US" sz="1450" dirty="0">
                <a:solidFill>
                  <a:schemeClr val="tx1"/>
                </a:solidFill>
                <a:cs typeface="Arial"/>
              </a:rPr>
              <a:t>coating</a:t>
            </a:r>
            <a:r>
              <a:rPr lang="en-US" sz="1450" spc="-20" dirty="0">
                <a:solidFill>
                  <a:schemeClr val="tx1"/>
                </a:solidFill>
                <a:cs typeface="Arial"/>
              </a:rPr>
              <a:t> </a:t>
            </a:r>
            <a:r>
              <a:rPr lang="en-US" sz="1450" dirty="0">
                <a:solidFill>
                  <a:schemeClr val="tx1"/>
                </a:solidFill>
                <a:cs typeface="Arial"/>
              </a:rPr>
              <a:t>allowing</a:t>
            </a:r>
            <a:r>
              <a:rPr lang="en-US" sz="1450" spc="-20" dirty="0">
                <a:solidFill>
                  <a:schemeClr val="tx1"/>
                </a:solidFill>
                <a:cs typeface="Arial"/>
              </a:rPr>
              <a:t> </a:t>
            </a:r>
            <a:r>
              <a:rPr lang="en-US" sz="1450" dirty="0">
                <a:solidFill>
                  <a:schemeClr val="tx1"/>
                </a:solidFill>
                <a:cs typeface="Arial"/>
              </a:rPr>
              <a:t>for</a:t>
            </a:r>
            <a:r>
              <a:rPr lang="en-US" sz="1450" spc="-20" dirty="0">
                <a:solidFill>
                  <a:schemeClr val="tx1"/>
                </a:solidFill>
                <a:cs typeface="Arial"/>
              </a:rPr>
              <a:t> </a:t>
            </a:r>
            <a:r>
              <a:rPr lang="en-US" sz="1450" dirty="0">
                <a:solidFill>
                  <a:schemeClr val="tx1"/>
                </a:solidFill>
                <a:cs typeface="Arial"/>
              </a:rPr>
              <a:t>proteins</a:t>
            </a:r>
            <a:r>
              <a:rPr lang="en-US" sz="1450" spc="-15" dirty="0">
                <a:solidFill>
                  <a:schemeClr val="tx1"/>
                </a:solidFill>
                <a:cs typeface="Arial"/>
              </a:rPr>
              <a:t> </a:t>
            </a:r>
            <a:r>
              <a:rPr lang="en-US" sz="1450" dirty="0">
                <a:solidFill>
                  <a:schemeClr val="tx1"/>
                </a:solidFill>
                <a:cs typeface="Arial"/>
              </a:rPr>
              <a:t>or</a:t>
            </a:r>
            <a:r>
              <a:rPr lang="en-US" sz="1450" spc="-20" dirty="0">
                <a:solidFill>
                  <a:schemeClr val="tx1"/>
                </a:solidFill>
                <a:cs typeface="Arial"/>
              </a:rPr>
              <a:t> </a:t>
            </a:r>
            <a:r>
              <a:rPr lang="en-US" sz="1450" dirty="0">
                <a:solidFill>
                  <a:schemeClr val="tx1"/>
                </a:solidFill>
                <a:cs typeface="Arial"/>
              </a:rPr>
              <a:t>cells</a:t>
            </a:r>
            <a:r>
              <a:rPr lang="en-US" sz="1450" spc="-20" dirty="0">
                <a:solidFill>
                  <a:schemeClr val="tx1"/>
                </a:solidFill>
                <a:cs typeface="Arial"/>
              </a:rPr>
              <a:t> </a:t>
            </a:r>
            <a:r>
              <a:rPr lang="en-US" sz="1450" dirty="0">
                <a:solidFill>
                  <a:schemeClr val="tx1"/>
                </a:solidFill>
                <a:cs typeface="Arial"/>
              </a:rPr>
              <a:t>to</a:t>
            </a:r>
            <a:r>
              <a:rPr lang="en-US" sz="1450" spc="-20" dirty="0">
                <a:solidFill>
                  <a:schemeClr val="tx1"/>
                </a:solidFill>
                <a:cs typeface="Arial"/>
              </a:rPr>
              <a:t> </a:t>
            </a:r>
            <a:r>
              <a:rPr lang="en-US" sz="1450" dirty="0">
                <a:solidFill>
                  <a:schemeClr val="tx1"/>
                </a:solidFill>
                <a:cs typeface="Arial"/>
              </a:rPr>
              <a:t>attach</a:t>
            </a:r>
            <a:r>
              <a:rPr lang="en-US" sz="1450" spc="-20" dirty="0">
                <a:solidFill>
                  <a:schemeClr val="tx1"/>
                </a:solidFill>
                <a:cs typeface="Arial"/>
              </a:rPr>
              <a:t> </a:t>
            </a:r>
            <a:r>
              <a:rPr lang="en-US" sz="1450" dirty="0">
                <a:solidFill>
                  <a:schemeClr val="tx1"/>
                </a:solidFill>
                <a:cs typeface="Arial"/>
              </a:rPr>
              <a:t>once</a:t>
            </a:r>
            <a:r>
              <a:rPr lang="en-US" sz="1450" spc="-15" dirty="0">
                <a:solidFill>
                  <a:schemeClr val="tx1"/>
                </a:solidFill>
                <a:cs typeface="Arial"/>
              </a:rPr>
              <a:t> </a:t>
            </a:r>
            <a:r>
              <a:rPr lang="en-US" sz="1450" spc="-9" dirty="0">
                <a:solidFill>
                  <a:schemeClr val="tx1"/>
                </a:solidFill>
                <a:cs typeface="Arial"/>
              </a:rPr>
              <a:t>implanted</a:t>
            </a:r>
            <a:endParaRPr lang="en-US" sz="1450" dirty="0">
              <a:solidFill>
                <a:schemeClr val="tx1"/>
              </a:solidFill>
              <a:cs typeface="Arial"/>
            </a:endParaRPr>
          </a:p>
          <a:p>
            <a:pPr marL="664241" lvl="1" indent="-163838">
              <a:lnSpc>
                <a:spcPct val="90000"/>
              </a:lnSpc>
              <a:spcBef>
                <a:spcPts val="84"/>
              </a:spcBef>
              <a:buFont typeface="Arial"/>
              <a:buChar char="○"/>
              <a:tabLst>
                <a:tab pos="664241" algn="l"/>
              </a:tabLst>
            </a:pPr>
            <a:r>
              <a:rPr lang="en-US" sz="1450" b="1" i="1" dirty="0">
                <a:solidFill>
                  <a:schemeClr val="tx1"/>
                </a:solidFill>
                <a:cs typeface="Arial"/>
              </a:rPr>
              <a:t>Hydrophobic:</a:t>
            </a:r>
            <a:r>
              <a:rPr lang="en-US" sz="1450" b="1" i="1" spc="-60" dirty="0">
                <a:solidFill>
                  <a:schemeClr val="tx1"/>
                </a:solidFill>
                <a:cs typeface="Arial"/>
              </a:rPr>
              <a:t> </a:t>
            </a:r>
            <a:r>
              <a:rPr lang="en-US" sz="1450" dirty="0">
                <a:solidFill>
                  <a:schemeClr val="tx1"/>
                </a:solidFill>
                <a:cs typeface="Arial"/>
              </a:rPr>
              <a:t>Water</a:t>
            </a:r>
            <a:r>
              <a:rPr lang="en-US" sz="1450" spc="-55" dirty="0">
                <a:solidFill>
                  <a:schemeClr val="tx1"/>
                </a:solidFill>
                <a:cs typeface="Arial"/>
              </a:rPr>
              <a:t> </a:t>
            </a:r>
            <a:r>
              <a:rPr lang="en-US" sz="1450" u="sng" spc="-55" dirty="0">
                <a:solidFill>
                  <a:schemeClr val="tx1"/>
                </a:solidFill>
                <a:cs typeface="Arial"/>
              </a:rPr>
              <a:t>		</a:t>
            </a:r>
            <a:r>
              <a:rPr lang="en-US" sz="1450" spc="-55" dirty="0">
                <a:solidFill>
                  <a:schemeClr val="tx1"/>
                </a:solidFill>
                <a:cs typeface="Arial"/>
              </a:rPr>
              <a:t> </a:t>
            </a:r>
            <a:r>
              <a:rPr lang="en-US" sz="1450" spc="-9" dirty="0">
                <a:solidFill>
                  <a:schemeClr val="tx1"/>
                </a:solidFill>
                <a:cs typeface="Arial"/>
              </a:rPr>
              <a:t>surface</a:t>
            </a:r>
            <a:endParaRPr lang="en-US" sz="1450" dirty="0">
              <a:solidFill>
                <a:schemeClr val="tx1"/>
              </a:solidFill>
              <a:cs typeface="Arial"/>
            </a:endParaRPr>
          </a:p>
          <a:p>
            <a:pPr marL="664241" lvl="1" indent="-163838">
              <a:lnSpc>
                <a:spcPct val="90000"/>
              </a:lnSpc>
              <a:spcBef>
                <a:spcPts val="84"/>
              </a:spcBef>
              <a:buFont typeface="Arial"/>
              <a:buChar char="○"/>
              <a:tabLst>
                <a:tab pos="664241" algn="l"/>
              </a:tabLst>
            </a:pPr>
            <a:r>
              <a:rPr lang="en-US" sz="1450" b="1" i="1" dirty="0">
                <a:solidFill>
                  <a:schemeClr val="tx1"/>
                </a:solidFill>
                <a:cs typeface="Arial"/>
              </a:rPr>
              <a:t>Hydrophilic:</a:t>
            </a:r>
            <a:r>
              <a:rPr lang="en-US" sz="1450" b="1" i="1" spc="-40" dirty="0">
                <a:solidFill>
                  <a:schemeClr val="tx1"/>
                </a:solidFill>
                <a:cs typeface="Arial"/>
              </a:rPr>
              <a:t> </a:t>
            </a:r>
            <a:r>
              <a:rPr lang="en-US" sz="1450" dirty="0">
                <a:solidFill>
                  <a:schemeClr val="tx1"/>
                </a:solidFill>
                <a:cs typeface="Arial"/>
              </a:rPr>
              <a:t>Water</a:t>
            </a:r>
            <a:r>
              <a:rPr lang="en-US" sz="1450" spc="-35" dirty="0">
                <a:solidFill>
                  <a:schemeClr val="tx1"/>
                </a:solidFill>
                <a:cs typeface="Arial"/>
              </a:rPr>
              <a:t> </a:t>
            </a:r>
            <a:r>
              <a:rPr lang="en-US" sz="1450" u="sng" spc="-35" dirty="0">
                <a:solidFill>
                  <a:schemeClr val="tx1"/>
                </a:solidFill>
                <a:cs typeface="Arial"/>
              </a:rPr>
              <a:t>		</a:t>
            </a:r>
            <a:r>
              <a:rPr lang="en-US" sz="1450" spc="-35" dirty="0">
                <a:solidFill>
                  <a:schemeClr val="tx1"/>
                </a:solidFill>
                <a:cs typeface="Arial"/>
              </a:rPr>
              <a:t> </a:t>
            </a:r>
            <a:r>
              <a:rPr lang="en-US" sz="1450" spc="-9" dirty="0">
                <a:solidFill>
                  <a:schemeClr val="tx1"/>
                </a:solidFill>
                <a:cs typeface="Arial"/>
              </a:rPr>
              <a:t>surface</a:t>
            </a:r>
            <a:endParaRPr lang="en-US" sz="1450" dirty="0">
              <a:solidFill>
                <a:schemeClr val="tx1"/>
              </a:solidFill>
              <a:cs typeface="Arial"/>
            </a:endParaRPr>
          </a:p>
          <a:p>
            <a:pPr marL="663607" marR="267983" lvl="1" indent="-163838">
              <a:lnSpc>
                <a:spcPct val="90000"/>
              </a:lnSpc>
              <a:buChar char="○"/>
              <a:tabLst>
                <a:tab pos="664877" algn="l"/>
              </a:tabLst>
            </a:pPr>
            <a:r>
              <a:rPr lang="en-US" sz="1450" b="1" i="1" dirty="0">
                <a:solidFill>
                  <a:schemeClr val="tx1"/>
                </a:solidFill>
                <a:cs typeface="Arial"/>
              </a:rPr>
              <a:t>Surface</a:t>
            </a:r>
            <a:r>
              <a:rPr lang="en-US" sz="1450" b="1" i="1" spc="-29" dirty="0">
                <a:solidFill>
                  <a:schemeClr val="tx1"/>
                </a:solidFill>
                <a:cs typeface="Arial"/>
              </a:rPr>
              <a:t> </a:t>
            </a:r>
            <a:r>
              <a:rPr lang="en-US" sz="1450" b="1" i="1" dirty="0">
                <a:solidFill>
                  <a:schemeClr val="tx1"/>
                </a:solidFill>
                <a:cs typeface="Arial"/>
              </a:rPr>
              <a:t>Roughness:</a:t>
            </a:r>
            <a:r>
              <a:rPr lang="en-US" sz="1450" b="1" i="1" spc="-20" dirty="0">
                <a:solidFill>
                  <a:schemeClr val="tx1"/>
                </a:solidFill>
                <a:cs typeface="Arial"/>
              </a:rPr>
              <a:t> </a:t>
            </a:r>
            <a:r>
              <a:rPr lang="en-US" sz="1450" dirty="0">
                <a:solidFill>
                  <a:schemeClr val="tx1"/>
                </a:solidFill>
                <a:cs typeface="Arial"/>
              </a:rPr>
              <a:t>Smoothness</a:t>
            </a:r>
            <a:r>
              <a:rPr lang="en-US" sz="1450" spc="-15" dirty="0">
                <a:solidFill>
                  <a:schemeClr val="tx1"/>
                </a:solidFill>
                <a:cs typeface="Arial"/>
              </a:rPr>
              <a:t> </a:t>
            </a:r>
            <a:r>
              <a:rPr lang="en-US" sz="1450" dirty="0">
                <a:solidFill>
                  <a:schemeClr val="tx1"/>
                </a:solidFill>
                <a:cs typeface="Arial"/>
              </a:rPr>
              <a:t>or</a:t>
            </a:r>
            <a:r>
              <a:rPr lang="en-US" sz="1450" spc="-15" dirty="0">
                <a:solidFill>
                  <a:schemeClr val="tx1"/>
                </a:solidFill>
                <a:cs typeface="Arial"/>
              </a:rPr>
              <a:t> </a:t>
            </a:r>
            <a:r>
              <a:rPr lang="en-US" sz="1450" dirty="0">
                <a:solidFill>
                  <a:schemeClr val="tx1"/>
                </a:solidFill>
                <a:cs typeface="Arial"/>
              </a:rPr>
              <a:t>roughness</a:t>
            </a:r>
            <a:r>
              <a:rPr lang="en-US" sz="1450" spc="-15" dirty="0">
                <a:solidFill>
                  <a:schemeClr val="tx1"/>
                </a:solidFill>
                <a:cs typeface="Arial"/>
              </a:rPr>
              <a:t> </a:t>
            </a:r>
            <a:r>
              <a:rPr lang="en-US" sz="1450" dirty="0">
                <a:solidFill>
                  <a:schemeClr val="tx1"/>
                </a:solidFill>
                <a:cs typeface="Arial"/>
              </a:rPr>
              <a:t>of</a:t>
            </a:r>
            <a:r>
              <a:rPr lang="en-US" sz="1450" spc="-15" dirty="0">
                <a:solidFill>
                  <a:schemeClr val="tx1"/>
                </a:solidFill>
                <a:cs typeface="Arial"/>
              </a:rPr>
              <a:t> </a:t>
            </a:r>
            <a:r>
              <a:rPr lang="en-US" sz="1450" dirty="0">
                <a:solidFill>
                  <a:schemeClr val="tx1"/>
                </a:solidFill>
                <a:cs typeface="Arial"/>
              </a:rPr>
              <a:t>a</a:t>
            </a:r>
            <a:r>
              <a:rPr lang="en-US" sz="1450" spc="-20" dirty="0">
                <a:solidFill>
                  <a:schemeClr val="tx1"/>
                </a:solidFill>
                <a:cs typeface="Arial"/>
              </a:rPr>
              <a:t> </a:t>
            </a:r>
            <a:r>
              <a:rPr lang="en-US" sz="1450" dirty="0">
                <a:solidFill>
                  <a:schemeClr val="tx1"/>
                </a:solidFill>
                <a:cs typeface="Arial"/>
              </a:rPr>
              <a:t>surface which can</a:t>
            </a:r>
            <a:r>
              <a:rPr lang="en-US" sz="1450" spc="-15" dirty="0">
                <a:solidFill>
                  <a:schemeClr val="tx1"/>
                </a:solidFill>
                <a:cs typeface="Arial"/>
              </a:rPr>
              <a:t> </a:t>
            </a:r>
            <a:r>
              <a:rPr lang="en-US" sz="1450" dirty="0">
                <a:solidFill>
                  <a:schemeClr val="tx1"/>
                </a:solidFill>
                <a:cs typeface="Arial"/>
              </a:rPr>
              <a:t>change</a:t>
            </a:r>
            <a:r>
              <a:rPr lang="en-US" sz="1450" spc="-15" dirty="0">
                <a:solidFill>
                  <a:schemeClr val="tx1"/>
                </a:solidFill>
                <a:cs typeface="Arial"/>
              </a:rPr>
              <a:t> </a:t>
            </a:r>
            <a:r>
              <a:rPr lang="en-US" sz="1450" dirty="0">
                <a:solidFill>
                  <a:schemeClr val="tx1"/>
                </a:solidFill>
                <a:cs typeface="Arial"/>
              </a:rPr>
              <a:t>cell</a:t>
            </a:r>
            <a:r>
              <a:rPr lang="en-US" sz="1450" spc="-15" dirty="0">
                <a:solidFill>
                  <a:schemeClr val="tx1"/>
                </a:solidFill>
                <a:cs typeface="Arial"/>
              </a:rPr>
              <a:t> </a:t>
            </a:r>
            <a:r>
              <a:rPr lang="en-US" sz="1450" dirty="0">
                <a:solidFill>
                  <a:schemeClr val="tx1"/>
                </a:solidFill>
                <a:cs typeface="Arial"/>
              </a:rPr>
              <a:t>and</a:t>
            </a:r>
            <a:r>
              <a:rPr lang="en-US" sz="1450" spc="-15" dirty="0">
                <a:solidFill>
                  <a:schemeClr val="tx1"/>
                </a:solidFill>
                <a:cs typeface="Arial"/>
              </a:rPr>
              <a:t> </a:t>
            </a:r>
            <a:r>
              <a:rPr lang="en-US" sz="1450" spc="-9" dirty="0">
                <a:solidFill>
                  <a:schemeClr val="tx1"/>
                </a:solidFill>
                <a:cs typeface="Arial"/>
              </a:rPr>
              <a:t>protein </a:t>
            </a:r>
            <a:r>
              <a:rPr lang="en-US" sz="1450" dirty="0">
                <a:solidFill>
                  <a:schemeClr val="tx1"/>
                </a:solidFill>
                <a:cs typeface="Arial"/>
              </a:rPr>
              <a:t>attachment</a:t>
            </a:r>
            <a:r>
              <a:rPr lang="en-US" sz="1450" spc="-29" dirty="0">
                <a:solidFill>
                  <a:schemeClr val="tx1"/>
                </a:solidFill>
                <a:cs typeface="Arial"/>
              </a:rPr>
              <a:t> </a:t>
            </a:r>
            <a:r>
              <a:rPr lang="en-US" sz="1450" dirty="0">
                <a:solidFill>
                  <a:schemeClr val="tx1"/>
                </a:solidFill>
                <a:cs typeface="Arial"/>
              </a:rPr>
              <a:t>to</a:t>
            </a:r>
            <a:r>
              <a:rPr lang="en-US" sz="1450" spc="-29" dirty="0">
                <a:solidFill>
                  <a:schemeClr val="tx1"/>
                </a:solidFill>
                <a:cs typeface="Arial"/>
              </a:rPr>
              <a:t> </a:t>
            </a:r>
            <a:r>
              <a:rPr lang="en-US" sz="1450" spc="-9" dirty="0">
                <a:solidFill>
                  <a:schemeClr val="tx1"/>
                </a:solidFill>
                <a:cs typeface="Arial"/>
              </a:rPr>
              <a:t>surface</a:t>
            </a:r>
            <a:endParaRPr lang="en-US" sz="1450" dirty="0">
              <a:solidFill>
                <a:schemeClr val="tx1"/>
              </a:solidFill>
              <a:cs typeface="Arial"/>
            </a:endParaRPr>
          </a:p>
          <a:p>
            <a:pPr marL="663607" marR="132722" lvl="1" indent="-163838">
              <a:lnSpc>
                <a:spcPct val="90000"/>
              </a:lnSpc>
              <a:buChar char="○"/>
              <a:tabLst>
                <a:tab pos="664877" algn="l"/>
              </a:tabLst>
            </a:pPr>
            <a:r>
              <a:rPr lang="en-US" sz="1450" b="1" i="1" dirty="0">
                <a:solidFill>
                  <a:schemeClr val="tx1"/>
                </a:solidFill>
                <a:cs typeface="Arial"/>
              </a:rPr>
              <a:t>Surface</a:t>
            </a:r>
            <a:r>
              <a:rPr lang="en-US" sz="1450" b="1" i="1" spc="-26" dirty="0">
                <a:solidFill>
                  <a:schemeClr val="tx1"/>
                </a:solidFill>
                <a:cs typeface="Arial"/>
              </a:rPr>
              <a:t> </a:t>
            </a:r>
            <a:r>
              <a:rPr lang="en-US" sz="1450" b="1" i="1" dirty="0">
                <a:solidFill>
                  <a:schemeClr val="tx1"/>
                </a:solidFill>
                <a:cs typeface="Arial"/>
              </a:rPr>
              <a:t>Coatings:</a:t>
            </a:r>
            <a:r>
              <a:rPr lang="en-US" sz="1450" b="1" i="1" spc="-26" dirty="0">
                <a:solidFill>
                  <a:schemeClr val="tx1"/>
                </a:solidFill>
                <a:cs typeface="Arial"/>
              </a:rPr>
              <a:t> </a:t>
            </a:r>
            <a:r>
              <a:rPr lang="en-US" sz="1450" dirty="0">
                <a:solidFill>
                  <a:schemeClr val="tx1"/>
                </a:solidFill>
                <a:cs typeface="Arial"/>
              </a:rPr>
              <a:t>Coating</a:t>
            </a:r>
            <a:r>
              <a:rPr lang="en-US" sz="1450" spc="-26" dirty="0">
                <a:solidFill>
                  <a:schemeClr val="tx1"/>
                </a:solidFill>
                <a:cs typeface="Arial"/>
              </a:rPr>
              <a:t> </a:t>
            </a:r>
            <a:r>
              <a:rPr lang="en-US" sz="1450" dirty="0">
                <a:solidFill>
                  <a:schemeClr val="tx1"/>
                </a:solidFill>
                <a:cs typeface="Arial"/>
              </a:rPr>
              <a:t>added</a:t>
            </a:r>
            <a:r>
              <a:rPr lang="en-US" sz="1450" spc="-26" dirty="0">
                <a:solidFill>
                  <a:schemeClr val="tx1"/>
                </a:solidFill>
                <a:cs typeface="Arial"/>
              </a:rPr>
              <a:t> </a:t>
            </a:r>
            <a:r>
              <a:rPr lang="en-US" sz="1450" dirty="0">
                <a:solidFill>
                  <a:schemeClr val="tx1"/>
                </a:solidFill>
                <a:cs typeface="Arial"/>
              </a:rPr>
              <a:t>to</a:t>
            </a:r>
            <a:r>
              <a:rPr lang="en-US" sz="1450" spc="-26" dirty="0">
                <a:solidFill>
                  <a:schemeClr val="tx1"/>
                </a:solidFill>
                <a:cs typeface="Arial"/>
              </a:rPr>
              <a:t> </a:t>
            </a:r>
            <a:r>
              <a:rPr lang="en-US" sz="1450" dirty="0">
                <a:solidFill>
                  <a:schemeClr val="tx1"/>
                </a:solidFill>
                <a:cs typeface="Arial"/>
              </a:rPr>
              <a:t>the</a:t>
            </a:r>
            <a:r>
              <a:rPr lang="en-US" sz="1450" spc="-26" dirty="0">
                <a:solidFill>
                  <a:schemeClr val="tx1"/>
                </a:solidFill>
                <a:cs typeface="Arial"/>
              </a:rPr>
              <a:t> </a:t>
            </a:r>
            <a:r>
              <a:rPr lang="en-US" sz="1450" dirty="0">
                <a:solidFill>
                  <a:schemeClr val="tx1"/>
                </a:solidFill>
                <a:cs typeface="Arial"/>
              </a:rPr>
              <a:t>surface</a:t>
            </a:r>
            <a:r>
              <a:rPr lang="en-US" sz="1450" spc="-26" dirty="0">
                <a:solidFill>
                  <a:schemeClr val="tx1"/>
                </a:solidFill>
                <a:cs typeface="Arial"/>
              </a:rPr>
              <a:t> </a:t>
            </a:r>
            <a:r>
              <a:rPr lang="en-US" sz="1450" dirty="0">
                <a:solidFill>
                  <a:schemeClr val="tx1"/>
                </a:solidFill>
                <a:cs typeface="Arial"/>
              </a:rPr>
              <a:t>of</a:t>
            </a:r>
            <a:r>
              <a:rPr lang="en-US" sz="1450" spc="-26" dirty="0">
                <a:solidFill>
                  <a:schemeClr val="tx1"/>
                </a:solidFill>
                <a:cs typeface="Arial"/>
              </a:rPr>
              <a:t> </a:t>
            </a:r>
            <a:r>
              <a:rPr lang="en-US" sz="1450" dirty="0">
                <a:solidFill>
                  <a:schemeClr val="tx1"/>
                </a:solidFill>
                <a:cs typeface="Arial"/>
              </a:rPr>
              <a:t>a</a:t>
            </a:r>
            <a:r>
              <a:rPr lang="en-US" sz="1450" spc="-26" dirty="0">
                <a:solidFill>
                  <a:schemeClr val="tx1"/>
                </a:solidFill>
                <a:cs typeface="Arial"/>
              </a:rPr>
              <a:t> </a:t>
            </a:r>
            <a:r>
              <a:rPr lang="en-US" sz="1450" dirty="0">
                <a:solidFill>
                  <a:schemeClr val="tx1"/>
                </a:solidFill>
                <a:cs typeface="Arial"/>
              </a:rPr>
              <a:t>material</a:t>
            </a:r>
            <a:r>
              <a:rPr lang="en-US" sz="1450" spc="-26" dirty="0">
                <a:solidFill>
                  <a:schemeClr val="tx1"/>
                </a:solidFill>
                <a:cs typeface="Arial"/>
              </a:rPr>
              <a:t> </a:t>
            </a:r>
            <a:r>
              <a:rPr lang="en-US" sz="1450" dirty="0">
                <a:solidFill>
                  <a:schemeClr val="tx1"/>
                </a:solidFill>
                <a:cs typeface="Arial"/>
              </a:rPr>
              <a:t>to</a:t>
            </a:r>
            <a:r>
              <a:rPr lang="en-US" sz="1450" spc="-26" dirty="0">
                <a:solidFill>
                  <a:schemeClr val="tx1"/>
                </a:solidFill>
                <a:cs typeface="Arial"/>
              </a:rPr>
              <a:t> </a:t>
            </a:r>
            <a:r>
              <a:rPr lang="en-US" sz="1450" dirty="0">
                <a:solidFill>
                  <a:schemeClr val="tx1"/>
                </a:solidFill>
                <a:cs typeface="Arial"/>
              </a:rPr>
              <a:t>change</a:t>
            </a:r>
            <a:r>
              <a:rPr lang="en-US" sz="1450" spc="-26" dirty="0">
                <a:solidFill>
                  <a:schemeClr val="tx1"/>
                </a:solidFill>
                <a:cs typeface="Arial"/>
              </a:rPr>
              <a:t> </a:t>
            </a:r>
            <a:r>
              <a:rPr lang="en-US" sz="1450" dirty="0">
                <a:solidFill>
                  <a:schemeClr val="tx1"/>
                </a:solidFill>
                <a:cs typeface="Arial"/>
              </a:rPr>
              <a:t>its</a:t>
            </a:r>
            <a:r>
              <a:rPr lang="en-US" sz="1450" spc="-26" dirty="0">
                <a:solidFill>
                  <a:schemeClr val="tx1"/>
                </a:solidFill>
                <a:cs typeface="Arial"/>
              </a:rPr>
              <a:t> </a:t>
            </a:r>
            <a:r>
              <a:rPr lang="en-US" sz="1450" dirty="0">
                <a:solidFill>
                  <a:schemeClr val="tx1"/>
                </a:solidFill>
                <a:cs typeface="Arial"/>
              </a:rPr>
              <a:t>surface</a:t>
            </a:r>
            <a:r>
              <a:rPr lang="en-US" sz="1450" spc="-26" dirty="0">
                <a:solidFill>
                  <a:schemeClr val="tx1"/>
                </a:solidFill>
                <a:cs typeface="Arial"/>
              </a:rPr>
              <a:t> </a:t>
            </a:r>
            <a:r>
              <a:rPr lang="en-US" sz="1450" spc="-9" dirty="0">
                <a:solidFill>
                  <a:schemeClr val="tx1"/>
                </a:solidFill>
                <a:cs typeface="Arial"/>
              </a:rPr>
              <a:t>specific properties.</a:t>
            </a:r>
            <a:endParaRPr lang="en-US" sz="1450" dirty="0">
              <a:solidFill>
                <a:schemeClr val="tx1"/>
              </a:solidFill>
              <a:cs typeface="Arial"/>
            </a:endParaRPr>
          </a:p>
          <a:p>
            <a:pPr marL="1122099" lvl="2" indent="-335930">
              <a:lnSpc>
                <a:spcPct val="90000"/>
              </a:lnSpc>
              <a:spcBef>
                <a:spcPts val="81"/>
              </a:spcBef>
              <a:buChar char="■"/>
              <a:tabLst>
                <a:tab pos="1122099" algn="l"/>
              </a:tabLst>
            </a:pPr>
            <a:r>
              <a:rPr lang="en-US" sz="1450" dirty="0">
                <a:solidFill>
                  <a:schemeClr val="tx1"/>
                </a:solidFill>
                <a:cs typeface="Arial"/>
              </a:rPr>
              <a:t>Ex:</a:t>
            </a:r>
            <a:r>
              <a:rPr lang="en-US" sz="1450" spc="-26" dirty="0">
                <a:solidFill>
                  <a:schemeClr val="tx1"/>
                </a:solidFill>
                <a:cs typeface="Arial"/>
              </a:rPr>
              <a:t> </a:t>
            </a:r>
            <a:r>
              <a:rPr lang="en-US" sz="1450" dirty="0">
                <a:solidFill>
                  <a:schemeClr val="tx1"/>
                </a:solidFill>
                <a:cs typeface="Arial"/>
              </a:rPr>
              <a:t>can</a:t>
            </a:r>
            <a:r>
              <a:rPr lang="en-US" sz="1450" spc="-26" dirty="0">
                <a:solidFill>
                  <a:schemeClr val="tx1"/>
                </a:solidFill>
                <a:cs typeface="Arial"/>
              </a:rPr>
              <a:t> </a:t>
            </a:r>
            <a:r>
              <a:rPr lang="en-US" sz="1450" dirty="0">
                <a:solidFill>
                  <a:schemeClr val="tx1"/>
                </a:solidFill>
                <a:cs typeface="Arial"/>
              </a:rPr>
              <a:t>be</a:t>
            </a:r>
            <a:r>
              <a:rPr lang="en-US" sz="1450" spc="-20" dirty="0">
                <a:solidFill>
                  <a:schemeClr val="tx1"/>
                </a:solidFill>
                <a:cs typeface="Arial"/>
              </a:rPr>
              <a:t> </a:t>
            </a:r>
            <a:r>
              <a:rPr lang="en-US" sz="1450" dirty="0">
                <a:solidFill>
                  <a:schemeClr val="tx1"/>
                </a:solidFill>
                <a:cs typeface="Arial"/>
              </a:rPr>
              <a:t>used</a:t>
            </a:r>
            <a:r>
              <a:rPr lang="en-US" sz="1450" spc="-26" dirty="0">
                <a:solidFill>
                  <a:schemeClr val="tx1"/>
                </a:solidFill>
                <a:cs typeface="Arial"/>
              </a:rPr>
              <a:t> </a:t>
            </a:r>
            <a:r>
              <a:rPr lang="en-US" sz="1450" dirty="0">
                <a:solidFill>
                  <a:schemeClr val="tx1"/>
                </a:solidFill>
                <a:cs typeface="Arial"/>
              </a:rPr>
              <a:t>to</a:t>
            </a:r>
            <a:r>
              <a:rPr lang="en-US" sz="1450" spc="-26" dirty="0">
                <a:solidFill>
                  <a:schemeClr val="tx1"/>
                </a:solidFill>
                <a:cs typeface="Arial"/>
              </a:rPr>
              <a:t> </a:t>
            </a:r>
            <a:r>
              <a:rPr lang="en-US" sz="1450" dirty="0">
                <a:solidFill>
                  <a:schemeClr val="tx1"/>
                </a:solidFill>
                <a:cs typeface="Arial"/>
              </a:rPr>
              <a:t>alter</a:t>
            </a:r>
            <a:r>
              <a:rPr lang="en-US" sz="1450" spc="-20" dirty="0">
                <a:solidFill>
                  <a:schemeClr val="tx1"/>
                </a:solidFill>
                <a:cs typeface="Arial"/>
              </a:rPr>
              <a:t> </a:t>
            </a:r>
            <a:r>
              <a:rPr lang="en-US" sz="1450" dirty="0">
                <a:solidFill>
                  <a:schemeClr val="tx1"/>
                </a:solidFill>
                <a:cs typeface="Arial"/>
              </a:rPr>
              <a:t>roughness,</a:t>
            </a:r>
            <a:r>
              <a:rPr lang="en-US" sz="1450" spc="-26" dirty="0">
                <a:solidFill>
                  <a:schemeClr val="tx1"/>
                </a:solidFill>
                <a:cs typeface="Arial"/>
              </a:rPr>
              <a:t> </a:t>
            </a:r>
            <a:r>
              <a:rPr lang="en-US" sz="1450" spc="-9" dirty="0">
                <a:solidFill>
                  <a:schemeClr val="tx1"/>
                </a:solidFill>
                <a:cs typeface="Arial"/>
              </a:rPr>
              <a:t>hydrophobicity,</a:t>
            </a:r>
            <a:r>
              <a:rPr lang="en-US" sz="1450" spc="-26" dirty="0">
                <a:solidFill>
                  <a:schemeClr val="tx1"/>
                </a:solidFill>
                <a:cs typeface="Arial"/>
              </a:rPr>
              <a:t> </a:t>
            </a:r>
            <a:r>
              <a:rPr lang="en-US" sz="1450" dirty="0">
                <a:solidFill>
                  <a:schemeClr val="tx1"/>
                </a:solidFill>
                <a:cs typeface="Arial"/>
              </a:rPr>
              <a:t>protein</a:t>
            </a:r>
            <a:r>
              <a:rPr lang="en-US" sz="1450" spc="-20" dirty="0">
                <a:solidFill>
                  <a:schemeClr val="tx1"/>
                </a:solidFill>
                <a:cs typeface="Arial"/>
              </a:rPr>
              <a:t> </a:t>
            </a:r>
            <a:r>
              <a:rPr lang="en-US" sz="1450" dirty="0">
                <a:solidFill>
                  <a:schemeClr val="tx1"/>
                </a:solidFill>
                <a:cs typeface="Arial"/>
              </a:rPr>
              <a:t>adsorption,</a:t>
            </a:r>
            <a:r>
              <a:rPr lang="en-US" sz="1450" spc="-26" dirty="0">
                <a:solidFill>
                  <a:schemeClr val="tx1"/>
                </a:solidFill>
                <a:cs typeface="Arial"/>
              </a:rPr>
              <a:t> </a:t>
            </a:r>
            <a:r>
              <a:rPr lang="en-US" sz="1450" dirty="0">
                <a:solidFill>
                  <a:schemeClr val="tx1"/>
                </a:solidFill>
                <a:cs typeface="Arial"/>
              </a:rPr>
              <a:t>degradation,</a:t>
            </a:r>
            <a:r>
              <a:rPr lang="en-US" sz="1450" spc="-26" dirty="0">
                <a:solidFill>
                  <a:schemeClr val="tx1"/>
                </a:solidFill>
                <a:cs typeface="Arial"/>
              </a:rPr>
              <a:t> </a:t>
            </a:r>
            <a:r>
              <a:rPr lang="en-US" sz="1450" spc="-20" dirty="0">
                <a:solidFill>
                  <a:schemeClr val="tx1"/>
                </a:solidFill>
                <a:cs typeface="Arial"/>
              </a:rPr>
              <a:t>etc.</a:t>
            </a:r>
            <a:endParaRPr lang="en-US" sz="1450" dirty="0">
              <a:solidFill>
                <a:schemeClr val="tx1"/>
              </a:solidFill>
              <a:cs typeface="Arial"/>
            </a:endParaRPr>
          </a:p>
          <a:p>
            <a:pPr marL="664241" lvl="1" indent="-163838">
              <a:lnSpc>
                <a:spcPct val="90000"/>
              </a:lnSpc>
              <a:spcBef>
                <a:spcPts val="84"/>
              </a:spcBef>
              <a:buChar char="○"/>
              <a:tabLst>
                <a:tab pos="664241" algn="l"/>
              </a:tabLst>
            </a:pPr>
            <a:r>
              <a:rPr lang="en-US" sz="1450" b="1" i="1" dirty="0">
                <a:solidFill>
                  <a:schemeClr val="tx1"/>
                </a:solidFill>
                <a:cs typeface="Arial"/>
              </a:rPr>
              <a:t>Surface</a:t>
            </a:r>
            <a:r>
              <a:rPr lang="en-US" sz="1450" b="1" i="1" spc="-26" dirty="0">
                <a:solidFill>
                  <a:schemeClr val="tx1"/>
                </a:solidFill>
                <a:cs typeface="Arial"/>
              </a:rPr>
              <a:t> </a:t>
            </a:r>
            <a:r>
              <a:rPr lang="en-US" sz="1450" b="1" i="1" dirty="0">
                <a:solidFill>
                  <a:schemeClr val="tx1"/>
                </a:solidFill>
                <a:cs typeface="Arial"/>
              </a:rPr>
              <a:t>Degradation:</a:t>
            </a:r>
            <a:r>
              <a:rPr lang="en-US" sz="1450" b="1" i="1" spc="-20" dirty="0">
                <a:solidFill>
                  <a:schemeClr val="tx1"/>
                </a:solidFill>
                <a:cs typeface="Arial"/>
              </a:rPr>
              <a:t> </a:t>
            </a:r>
            <a:r>
              <a:rPr lang="en-US" sz="1450" dirty="0">
                <a:solidFill>
                  <a:schemeClr val="tx1"/>
                </a:solidFill>
                <a:cs typeface="Arial"/>
              </a:rPr>
              <a:t>previously</a:t>
            </a:r>
            <a:r>
              <a:rPr lang="en-US" sz="1450" spc="-15" dirty="0">
                <a:solidFill>
                  <a:schemeClr val="tx1"/>
                </a:solidFill>
                <a:cs typeface="Arial"/>
              </a:rPr>
              <a:t> </a:t>
            </a:r>
            <a:r>
              <a:rPr lang="en-US" sz="1450" spc="-9" dirty="0">
                <a:solidFill>
                  <a:schemeClr val="tx1"/>
                </a:solidFill>
                <a:cs typeface="Arial"/>
              </a:rPr>
              <a:t>described</a:t>
            </a:r>
            <a:endParaRPr lang="en-US" sz="1450" dirty="0">
              <a:solidFill>
                <a:schemeClr val="tx1"/>
              </a:solidFill>
              <a:cs typeface="Arial"/>
            </a:endParaRPr>
          </a:p>
        </p:txBody>
      </p:sp>
      <p:pic>
        <p:nvPicPr>
          <p:cNvPr id="7" name="Picture 6" descr="Two circles labeled &quot;adsorption&quot; and &quot;absorption&quot;. The adsorption circle is surrounded by small blue circles on the outside of the circle and the absorption circle has small blue circles lining the inside of the circle.">
            <a:extLst>
              <a:ext uri="{FF2B5EF4-FFF2-40B4-BE49-F238E27FC236}">
                <a16:creationId xmlns:a16="http://schemas.microsoft.com/office/drawing/2014/main" id="{45A7DE3E-DBE4-4843-A972-AA6F88B30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004" y="272941"/>
            <a:ext cx="3560996" cy="2376966"/>
          </a:xfrm>
          <a:prstGeom prst="rect">
            <a:avLst/>
          </a:prstGeom>
        </p:spPr>
      </p:pic>
      <p:pic>
        <p:nvPicPr>
          <p:cNvPr id="11" name="Picture 10" descr="A diagram with two colored boxes. The first box is labeled &quot;Hydrophobic, pushes water molecules away&quot; and the second is labeled &quot;Hydrophilic attracts water molecules.&quot; The first box has a blue circle sitting on top of it as if it is pushing water away and the second box has a blue semi-circle on top as if it has absorbed half the water droplet.">
            <a:extLst>
              <a:ext uri="{FF2B5EF4-FFF2-40B4-BE49-F238E27FC236}">
                <a16:creationId xmlns:a16="http://schemas.microsoft.com/office/drawing/2014/main" id="{8E5068F9-35F3-8C02-F5D6-F4D205422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992" y="2569246"/>
            <a:ext cx="3264408" cy="2178995"/>
          </a:xfrm>
          <a:prstGeom prst="rect">
            <a:avLst/>
          </a:prstGeom>
        </p:spPr>
      </p:pic>
      <p:sp>
        <p:nvSpPr>
          <p:cNvPr id="13" name="sketch line">
            <a:extLst>
              <a:ext uri="{FF2B5EF4-FFF2-40B4-BE49-F238E27FC236}">
                <a16:creationId xmlns:a16="http://schemas.microsoft.com/office/drawing/2014/main" id="{00AE25B0-A310-CFC3-FDE8-727D74FE3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213" y="1276350"/>
            <a:ext cx="3182691" cy="13716"/>
          </a:xfrm>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 name="connsiteX0" fmla="*/ 0 w 3182691"/>
              <a:gd name="connsiteY0" fmla="*/ 0 h 13716"/>
              <a:gd name="connsiteX1" fmla="*/ 572884 w 3182691"/>
              <a:gd name="connsiteY1" fmla="*/ 0 h 13716"/>
              <a:gd name="connsiteX2" fmla="*/ 1113942 w 3182691"/>
              <a:gd name="connsiteY2" fmla="*/ 0 h 13716"/>
              <a:gd name="connsiteX3" fmla="*/ 1686826 w 3182691"/>
              <a:gd name="connsiteY3" fmla="*/ 0 h 13716"/>
              <a:gd name="connsiteX4" fmla="*/ 2323364 w 3182691"/>
              <a:gd name="connsiteY4" fmla="*/ 0 h 13716"/>
              <a:gd name="connsiteX5" fmla="*/ 3182691 w 3182691"/>
              <a:gd name="connsiteY5" fmla="*/ 0 h 13716"/>
              <a:gd name="connsiteX6" fmla="*/ 3182691 w 3182691"/>
              <a:gd name="connsiteY6" fmla="*/ 13716 h 13716"/>
              <a:gd name="connsiteX7" fmla="*/ 2546153 w 3182691"/>
              <a:gd name="connsiteY7" fmla="*/ 13716 h 13716"/>
              <a:gd name="connsiteX8" fmla="*/ 1845961 w 3182691"/>
              <a:gd name="connsiteY8" fmla="*/ 13716 h 13716"/>
              <a:gd name="connsiteX9" fmla="*/ 1304903 w 3182691"/>
              <a:gd name="connsiteY9" fmla="*/ 13716 h 13716"/>
              <a:gd name="connsiteX10" fmla="*/ 604711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69" y="4238"/>
                  <a:pt x="3183053" y="9645"/>
                  <a:pt x="3182691" y="13716"/>
                </a:cubicBezTo>
                <a:cubicBezTo>
                  <a:pt x="2941063" y="-1403"/>
                  <a:pt x="2872422" y="11622"/>
                  <a:pt x="2609807" y="13716"/>
                </a:cubicBezTo>
                <a:cubicBezTo>
                  <a:pt x="2341801" y="5460"/>
                  <a:pt x="2328606" y="24260"/>
                  <a:pt x="2068749" y="13716"/>
                </a:cubicBezTo>
                <a:cubicBezTo>
                  <a:pt x="1813820" y="-3451"/>
                  <a:pt x="1714804" y="33033"/>
                  <a:pt x="1432211" y="13716"/>
                </a:cubicBezTo>
                <a:cubicBezTo>
                  <a:pt x="1164810" y="-31578"/>
                  <a:pt x="993140" y="23003"/>
                  <a:pt x="859327" y="13716"/>
                </a:cubicBezTo>
                <a:cubicBezTo>
                  <a:pt x="750703" y="-29546"/>
                  <a:pt x="236193" y="34159"/>
                  <a:pt x="0" y="13716"/>
                </a:cubicBezTo>
                <a:cubicBezTo>
                  <a:pt x="-950" y="8514"/>
                  <a:pt x="-119" y="3449"/>
                  <a:pt x="0" y="0"/>
                </a:cubicBezTo>
                <a:close/>
              </a:path>
              <a:path w="3182691" h="13716"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1910" y="5403"/>
                  <a:pt x="3181850" y="9705"/>
                  <a:pt x="3182691" y="13716"/>
                </a:cubicBezTo>
                <a:cubicBezTo>
                  <a:pt x="3012562" y="-42392"/>
                  <a:pt x="2765408" y="31046"/>
                  <a:pt x="2546153" y="13716"/>
                </a:cubicBezTo>
                <a:cubicBezTo>
                  <a:pt x="2331952" y="9306"/>
                  <a:pt x="2142129" y="15233"/>
                  <a:pt x="1845961" y="13716"/>
                </a:cubicBezTo>
                <a:cubicBezTo>
                  <a:pt x="1537526" y="27422"/>
                  <a:pt x="1468653" y="-10747"/>
                  <a:pt x="1304903" y="13716"/>
                </a:cubicBezTo>
                <a:cubicBezTo>
                  <a:pt x="1191987" y="21566"/>
                  <a:pt x="927061" y="10054"/>
                  <a:pt x="604711" y="13716"/>
                </a:cubicBezTo>
                <a:cubicBezTo>
                  <a:pt x="273947" y="41005"/>
                  <a:pt x="111622" y="-29126"/>
                  <a:pt x="0" y="13716"/>
                </a:cubicBezTo>
                <a:cubicBezTo>
                  <a:pt x="242" y="7496"/>
                  <a:pt x="776" y="5947"/>
                  <a:pt x="0" y="0"/>
                </a:cubicBezTo>
                <a:close/>
              </a:path>
              <a:path w="3182691" h="13716"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2795" y="3768"/>
                  <a:pt x="3182801" y="10153"/>
                  <a:pt x="3182691" y="13716"/>
                </a:cubicBezTo>
                <a:cubicBezTo>
                  <a:pt x="2948637" y="12517"/>
                  <a:pt x="2873728" y="17755"/>
                  <a:pt x="2609807" y="13716"/>
                </a:cubicBezTo>
                <a:cubicBezTo>
                  <a:pt x="2342839" y="7298"/>
                  <a:pt x="2331621" y="25963"/>
                  <a:pt x="2068749" y="13716"/>
                </a:cubicBezTo>
                <a:cubicBezTo>
                  <a:pt x="1813814" y="-11924"/>
                  <a:pt x="1700576" y="32167"/>
                  <a:pt x="1432211" y="13716"/>
                </a:cubicBezTo>
                <a:cubicBezTo>
                  <a:pt x="1148444" y="-31625"/>
                  <a:pt x="987622" y="-2169"/>
                  <a:pt x="859327" y="13716"/>
                </a:cubicBezTo>
                <a:cubicBezTo>
                  <a:pt x="743387" y="32850"/>
                  <a:pt x="194182" y="14217"/>
                  <a:pt x="0" y="13716"/>
                </a:cubicBezTo>
                <a:cubicBezTo>
                  <a:pt x="84" y="8233"/>
                  <a:pt x="-347" y="318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2905" y="4075"/>
                          <a:pt x="3183007" y="9784"/>
                          <a:pt x="3182691" y="13716"/>
                        </a:cubicBezTo>
                        <a:cubicBezTo>
                          <a:pt x="2947041" y="12115"/>
                          <a:pt x="2875741" y="18365"/>
                          <a:pt x="2609807" y="13716"/>
                        </a:cubicBezTo>
                        <a:cubicBezTo>
                          <a:pt x="2343873" y="9067"/>
                          <a:pt x="2331203" y="27157"/>
                          <a:pt x="2068749" y="13716"/>
                        </a:cubicBezTo>
                        <a:cubicBezTo>
                          <a:pt x="1806295" y="275"/>
                          <a:pt x="1713773" y="42516"/>
                          <a:pt x="1432211" y="13716"/>
                        </a:cubicBezTo>
                        <a:cubicBezTo>
                          <a:pt x="1150649" y="-15084"/>
                          <a:pt x="982765" y="-825"/>
                          <a:pt x="859327" y="13716"/>
                        </a:cubicBezTo>
                        <a:cubicBezTo>
                          <a:pt x="735889" y="28257"/>
                          <a:pt x="254183" y="30659"/>
                          <a:pt x="0" y="13716"/>
                        </a:cubicBezTo>
                        <a:cubicBezTo>
                          <a:pt x="-535" y="8247"/>
                          <a:pt x="-201" y="2959"/>
                          <a:pt x="0" y="0"/>
                        </a:cubicBezTo>
                        <a:close/>
                      </a:path>
                      <a:path w="3182691" h="13716"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2125" y="5320"/>
                          <a:pt x="3182367" y="9001"/>
                          <a:pt x="3182691" y="13716"/>
                        </a:cubicBezTo>
                        <a:cubicBezTo>
                          <a:pt x="3026064" y="-15421"/>
                          <a:pt x="2775005" y="18495"/>
                          <a:pt x="2546153" y="13716"/>
                        </a:cubicBezTo>
                        <a:cubicBezTo>
                          <a:pt x="2317301" y="8937"/>
                          <a:pt x="2164351" y="-14456"/>
                          <a:pt x="1845961" y="13716"/>
                        </a:cubicBezTo>
                        <a:cubicBezTo>
                          <a:pt x="1527571" y="41888"/>
                          <a:pt x="1455006" y="1252"/>
                          <a:pt x="1304903" y="13716"/>
                        </a:cubicBezTo>
                        <a:cubicBezTo>
                          <a:pt x="1154800" y="26180"/>
                          <a:pt x="942107" y="-16628"/>
                          <a:pt x="604711" y="13716"/>
                        </a:cubicBezTo>
                        <a:cubicBezTo>
                          <a:pt x="267315" y="44060"/>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5304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831741"/>
            <a:ext cx="5384871" cy="3919923"/>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object 2"/>
          <p:cNvSpPr txBox="1">
            <a:spLocks noGrp="1"/>
          </p:cNvSpPr>
          <p:nvPr>
            <p:ph type="title"/>
          </p:nvPr>
        </p:nvSpPr>
        <p:spPr>
          <a:xfrm>
            <a:off x="630934" y="505327"/>
            <a:ext cx="2733367" cy="1810866"/>
          </a:xfrm>
          <a:prstGeom prst="rect">
            <a:avLst/>
          </a:prstGeom>
        </p:spPr>
        <p:txBody>
          <a:bodyPr vert="horz" lIns="91440" tIns="45720" rIns="91440" bIns="45720" rtlCol="0" anchor="t">
            <a:normAutofit/>
          </a:bodyPr>
          <a:lstStyle/>
          <a:p>
            <a:pPr marL="12701" algn="l" rtl="0">
              <a:lnSpc>
                <a:spcPct val="90000"/>
              </a:lnSpc>
              <a:spcBef>
                <a:spcPct val="0"/>
              </a:spcBef>
            </a:pPr>
            <a:r>
              <a:rPr lang="en-US" sz="4100" kern="1200" dirty="0">
                <a:solidFill>
                  <a:srgbClr val="FFFFFF"/>
                </a:solidFill>
                <a:latin typeface="+mj-lt"/>
                <a:ea typeface="+mj-ea"/>
                <a:cs typeface="+mj-cs"/>
              </a:rPr>
              <a:t>Synthetic vs </a:t>
            </a:r>
            <a:r>
              <a:rPr lang="en-US" sz="4100" kern="1200" spc="-9" dirty="0">
                <a:solidFill>
                  <a:srgbClr val="FFFFFF"/>
                </a:solidFill>
                <a:latin typeface="+mj-lt"/>
                <a:ea typeface="+mj-ea"/>
                <a:cs typeface="+mj-cs"/>
              </a:rPr>
              <a:t>Natural</a:t>
            </a:r>
          </a:p>
        </p:txBody>
      </p:sp>
      <p:sp>
        <p:nvSpPr>
          <p:cNvPr id="3" name="object 3"/>
          <p:cNvSpPr txBox="1"/>
          <p:nvPr/>
        </p:nvSpPr>
        <p:spPr>
          <a:xfrm>
            <a:off x="4571999" y="661736"/>
            <a:ext cx="3941065" cy="3970985"/>
          </a:xfrm>
          <a:prstGeom prst="rect">
            <a:avLst/>
          </a:prstGeom>
        </p:spPr>
        <p:txBody>
          <a:bodyPr vert="horz" lIns="91440" tIns="45720" rIns="91440" bIns="45720" rtlCol="0">
            <a:normAutofit/>
          </a:bodyPr>
          <a:lstStyle/>
          <a:p>
            <a:pPr marL="379114" marR="29210" indent="-228600" algn="l" rtl="0">
              <a:lnSpc>
                <a:spcPct val="90000"/>
              </a:lnSpc>
              <a:spcBef>
                <a:spcPts val="101"/>
              </a:spcBef>
              <a:buFont typeface="Arial" panose="020B0604020202020204" pitchFamily="34" charset="0"/>
              <a:buChar char="•"/>
              <a:tabLst>
                <a:tab pos="379114" algn="l"/>
              </a:tabLst>
            </a:pPr>
            <a:r>
              <a:rPr lang="en-US" sz="1700" b="1" kern="1200" dirty="0">
                <a:solidFill>
                  <a:schemeClr val="tx1"/>
                </a:solidFill>
                <a:latin typeface="+mn-lt"/>
                <a:ea typeface="+mn-ea"/>
                <a:cs typeface="+mn-cs"/>
              </a:rPr>
              <a:t>Synthetic:</a:t>
            </a:r>
            <a:r>
              <a:rPr lang="en-US" sz="1700" b="1" kern="1200" spc="-26" dirty="0">
                <a:solidFill>
                  <a:schemeClr val="tx1"/>
                </a:solidFill>
                <a:latin typeface="+mn-lt"/>
                <a:ea typeface="+mn-ea"/>
                <a:cs typeface="+mn-cs"/>
              </a:rPr>
              <a:t> </a:t>
            </a:r>
            <a:r>
              <a:rPr lang="en-US" sz="1700" kern="1200" dirty="0">
                <a:solidFill>
                  <a:schemeClr val="tx1"/>
                </a:solidFill>
                <a:latin typeface="+mn-lt"/>
                <a:ea typeface="+mn-ea"/>
                <a:cs typeface="+mn-cs"/>
              </a:rPr>
              <a:t>materials</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made</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through</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chemical</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reactions,</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producing</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a</a:t>
            </a:r>
            <a:r>
              <a:rPr lang="en-US" sz="1700" kern="1200" spc="-26" dirty="0">
                <a:solidFill>
                  <a:schemeClr val="tx1"/>
                </a:solidFill>
                <a:latin typeface="+mn-lt"/>
                <a:ea typeface="+mn-ea"/>
                <a:cs typeface="+mn-cs"/>
              </a:rPr>
              <a:t> </a:t>
            </a:r>
            <a:r>
              <a:rPr lang="en-US" sz="1700" kern="1200" spc="-9" dirty="0">
                <a:solidFill>
                  <a:schemeClr val="tx1"/>
                </a:solidFill>
                <a:latin typeface="+mn-lt"/>
                <a:ea typeface="+mn-ea"/>
                <a:cs typeface="+mn-cs"/>
              </a:rPr>
              <a:t>material </a:t>
            </a:r>
            <a:r>
              <a:rPr lang="en-US" sz="1700" kern="1200" dirty="0">
                <a:solidFill>
                  <a:schemeClr val="tx1"/>
                </a:solidFill>
                <a:latin typeface="+mn-lt"/>
                <a:ea typeface="+mn-ea"/>
                <a:cs typeface="+mn-cs"/>
              </a:rPr>
              <a:t>with</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new</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properties</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(stainless</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steel,</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titanium,</a:t>
            </a:r>
            <a:r>
              <a:rPr lang="en-US" sz="1700" kern="1200" spc="-20" dirty="0">
                <a:solidFill>
                  <a:schemeClr val="tx1"/>
                </a:solidFill>
                <a:latin typeface="+mn-lt"/>
                <a:ea typeface="+mn-ea"/>
                <a:cs typeface="+mn-cs"/>
              </a:rPr>
              <a:t> </a:t>
            </a:r>
            <a:r>
              <a:rPr lang="en-US" sz="1700" kern="1200" spc="-9" dirty="0">
                <a:solidFill>
                  <a:schemeClr val="tx1"/>
                </a:solidFill>
                <a:latin typeface="+mn-lt"/>
                <a:ea typeface="+mn-ea"/>
                <a:cs typeface="+mn-cs"/>
              </a:rPr>
              <a:t>etc.)</a:t>
            </a:r>
            <a:endParaRPr lang="en-US" sz="1700" kern="1200" dirty="0">
              <a:solidFill>
                <a:schemeClr val="tx1"/>
              </a:solidFill>
              <a:latin typeface="+mn-lt"/>
              <a:ea typeface="+mn-ea"/>
              <a:cs typeface="+mn-cs"/>
            </a:endParaRPr>
          </a:p>
          <a:p>
            <a:pPr marL="379114" marR="5080" indent="-228600" algn="l" rtl="0">
              <a:lnSpc>
                <a:spcPct val="90000"/>
              </a:lnSpc>
              <a:spcBef>
                <a:spcPts val="1001"/>
              </a:spcBef>
              <a:buFont typeface="Arial" panose="020B0604020202020204" pitchFamily="34" charset="0"/>
              <a:buChar char="•"/>
              <a:tabLst>
                <a:tab pos="379114" algn="l"/>
              </a:tabLst>
            </a:pPr>
            <a:r>
              <a:rPr lang="en-US" sz="1700" b="1" kern="1200" dirty="0">
                <a:solidFill>
                  <a:schemeClr val="tx1"/>
                </a:solidFill>
                <a:latin typeface="+mn-lt"/>
                <a:ea typeface="+mn-ea"/>
                <a:cs typeface="+mn-cs"/>
              </a:rPr>
              <a:t>Natural:</a:t>
            </a:r>
            <a:r>
              <a:rPr lang="en-US" sz="1700" b="1" kern="1200" spc="-20" dirty="0">
                <a:solidFill>
                  <a:schemeClr val="tx1"/>
                </a:solidFill>
                <a:latin typeface="+mn-lt"/>
                <a:ea typeface="+mn-ea"/>
                <a:cs typeface="+mn-cs"/>
              </a:rPr>
              <a:t> </a:t>
            </a:r>
            <a:r>
              <a:rPr lang="en-US" sz="1700" kern="1200" dirty="0">
                <a:solidFill>
                  <a:schemeClr val="tx1"/>
                </a:solidFill>
                <a:latin typeface="+mn-lt"/>
                <a:ea typeface="+mn-ea"/>
                <a:cs typeface="+mn-cs"/>
              </a:rPr>
              <a:t>materials</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found</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in</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nature/biologically</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derived</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(silk,</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collagen,</a:t>
            </a:r>
            <a:r>
              <a:rPr lang="en-US" sz="1700" kern="1200" spc="-26" dirty="0">
                <a:solidFill>
                  <a:schemeClr val="tx1"/>
                </a:solidFill>
                <a:latin typeface="+mn-lt"/>
                <a:ea typeface="+mn-ea"/>
                <a:cs typeface="+mn-cs"/>
              </a:rPr>
              <a:t> </a:t>
            </a:r>
            <a:r>
              <a:rPr lang="en-US" sz="1700" kern="1200" spc="-9" dirty="0">
                <a:solidFill>
                  <a:schemeClr val="tx1"/>
                </a:solidFill>
                <a:latin typeface="+mn-lt"/>
                <a:ea typeface="+mn-ea"/>
                <a:cs typeface="+mn-cs"/>
              </a:rPr>
              <a:t>gelatin, etc.)</a:t>
            </a:r>
            <a:endParaRPr lang="en-US" sz="1700" kern="1200" dirty="0">
              <a:solidFill>
                <a:schemeClr val="tx1"/>
              </a:solidFill>
              <a:latin typeface="+mn-lt"/>
              <a:ea typeface="+mn-ea"/>
              <a:cs typeface="+mn-cs"/>
            </a:endParaRPr>
          </a:p>
          <a:p>
            <a:pPr marL="379114" indent="-228600" algn="l" rtl="0">
              <a:lnSpc>
                <a:spcPct val="90000"/>
              </a:lnSpc>
              <a:spcBef>
                <a:spcPts val="1325"/>
              </a:spcBef>
              <a:buFont typeface="Arial" panose="020B0604020202020204" pitchFamily="34" charset="0"/>
              <a:buChar char="•"/>
              <a:tabLst>
                <a:tab pos="379114" algn="l"/>
              </a:tabLst>
            </a:pPr>
            <a:r>
              <a:rPr lang="en-US" sz="1700" b="1" kern="1200" dirty="0">
                <a:solidFill>
                  <a:schemeClr val="tx1"/>
                </a:solidFill>
                <a:latin typeface="+mn-lt"/>
                <a:ea typeface="+mn-ea"/>
                <a:cs typeface="+mn-cs"/>
              </a:rPr>
              <a:t>Combination:</a:t>
            </a:r>
            <a:r>
              <a:rPr lang="en-US" sz="1700" b="1" kern="1200" spc="-35" dirty="0">
                <a:solidFill>
                  <a:schemeClr val="tx1"/>
                </a:solidFill>
                <a:latin typeface="+mn-lt"/>
                <a:ea typeface="+mn-ea"/>
                <a:cs typeface="+mn-cs"/>
              </a:rPr>
              <a:t> </a:t>
            </a:r>
            <a:r>
              <a:rPr lang="en-US" sz="1700" kern="1200" dirty="0">
                <a:solidFill>
                  <a:schemeClr val="tx1"/>
                </a:solidFill>
                <a:latin typeface="+mn-lt"/>
                <a:ea typeface="+mn-ea"/>
                <a:cs typeface="+mn-cs"/>
              </a:rPr>
              <a:t>material</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made</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of</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both</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synthetic</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and</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natural</a:t>
            </a:r>
            <a:r>
              <a:rPr lang="en-US" sz="1700" kern="1200" spc="-35" dirty="0">
                <a:solidFill>
                  <a:schemeClr val="tx1"/>
                </a:solidFill>
                <a:latin typeface="+mn-lt"/>
                <a:ea typeface="+mn-ea"/>
                <a:cs typeface="+mn-cs"/>
              </a:rPr>
              <a:t> </a:t>
            </a:r>
            <a:r>
              <a:rPr lang="en-US" sz="1700" kern="1200" spc="-9" dirty="0">
                <a:solidFill>
                  <a:schemeClr val="tx1"/>
                </a:solidFill>
                <a:latin typeface="+mn-lt"/>
                <a:ea typeface="+mn-ea"/>
                <a:cs typeface="+mn-cs"/>
              </a:rPr>
              <a:t>materials</a:t>
            </a:r>
            <a:endParaRPr lang="en-US" sz="1700" kern="1200" dirty="0">
              <a:solidFill>
                <a:schemeClr val="tx1"/>
              </a:solidFill>
              <a:latin typeface="+mn-lt"/>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80060" y="244026"/>
            <a:ext cx="3406140" cy="1005871"/>
          </a:xfrm>
          <a:prstGeom prst="rect">
            <a:avLst/>
          </a:prstGeom>
        </p:spPr>
        <p:txBody>
          <a:bodyPr vert="horz" lIns="91440" tIns="45720" rIns="91440" bIns="45720" rtlCol="0" anchor="b">
            <a:normAutofit fontScale="90000"/>
          </a:bodyPr>
          <a:lstStyle/>
          <a:p>
            <a:pPr marL="12701" algn="l" rtl="0">
              <a:lnSpc>
                <a:spcPct val="90000"/>
              </a:lnSpc>
              <a:spcBef>
                <a:spcPct val="0"/>
              </a:spcBef>
            </a:pPr>
            <a:r>
              <a:rPr lang="en-US" sz="3500" kern="1200" dirty="0">
                <a:latin typeface="+mj-lt"/>
                <a:cs typeface="+mj-cs"/>
              </a:rPr>
              <a:t>Material</a:t>
            </a:r>
            <a:r>
              <a:rPr lang="en-US" sz="3500" kern="1200" spc="-9" dirty="0">
                <a:latin typeface="+mj-lt"/>
                <a:cs typeface="+mj-cs"/>
              </a:rPr>
              <a:t> </a:t>
            </a:r>
            <a:r>
              <a:rPr lang="en-US" sz="3500" kern="1200" dirty="0">
                <a:latin typeface="+mj-lt"/>
                <a:cs typeface="+mj-cs"/>
              </a:rPr>
              <a:t>Properties</a:t>
            </a:r>
            <a:r>
              <a:rPr lang="en-US" sz="3500" kern="1200" spc="-5" dirty="0">
                <a:latin typeface="+mj-lt"/>
                <a:cs typeface="+mj-cs"/>
              </a:rPr>
              <a:t> </a:t>
            </a:r>
            <a:r>
              <a:rPr lang="en-US" sz="3500" kern="1200" dirty="0">
                <a:latin typeface="+mj-lt"/>
                <a:cs typeface="+mj-cs"/>
              </a:rPr>
              <a:t>–</a:t>
            </a:r>
            <a:r>
              <a:rPr lang="en-US" sz="3500" kern="1200" spc="-9" dirty="0">
                <a:latin typeface="+mj-lt"/>
                <a:cs typeface="+mj-cs"/>
              </a:rPr>
              <a:t> </a:t>
            </a:r>
            <a:r>
              <a:rPr lang="en-US" sz="3500" kern="1200" spc="-20" dirty="0">
                <a:latin typeface="+mj-lt"/>
                <a:cs typeface="+mj-cs"/>
              </a:rPr>
              <a:t>Bulk</a:t>
            </a:r>
          </a:p>
        </p:txBody>
      </p:sp>
      <p:sp>
        <p:nvSpPr>
          <p:cNvPr id="3" name="object 3"/>
          <p:cNvSpPr txBox="1"/>
          <p:nvPr/>
        </p:nvSpPr>
        <p:spPr>
          <a:xfrm>
            <a:off x="480060" y="1521356"/>
            <a:ext cx="3182691" cy="3123819"/>
          </a:xfrm>
          <a:prstGeom prst="rect">
            <a:avLst/>
          </a:prstGeom>
        </p:spPr>
        <p:txBody>
          <a:bodyPr vert="horz" lIns="91440" tIns="45720" rIns="91440" bIns="45720" rtlCol="0">
            <a:normAutofit/>
          </a:bodyPr>
          <a:lstStyle/>
          <a:p>
            <a:pPr marL="379114" indent="-228600" algn="l" rtl="0">
              <a:lnSpc>
                <a:spcPct val="90000"/>
              </a:lnSpc>
              <a:spcBef>
                <a:spcPts val="535"/>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Bulk:</a:t>
            </a:r>
            <a:r>
              <a:rPr lang="en-US" sz="1700" b="1" i="1" kern="1200" spc="-35" dirty="0">
                <a:solidFill>
                  <a:schemeClr val="tx1"/>
                </a:solidFill>
                <a:latin typeface="+mn-lt"/>
                <a:ea typeface="+mn-ea"/>
                <a:cs typeface="+mn-cs"/>
              </a:rPr>
              <a:t> </a:t>
            </a:r>
            <a:r>
              <a:rPr lang="en-US" sz="1700" kern="1200" spc="-35" dirty="0">
                <a:solidFill>
                  <a:schemeClr val="tx1"/>
                </a:solidFill>
                <a:latin typeface="+mn-lt"/>
              </a:rPr>
              <a:t>P</a:t>
            </a:r>
            <a:r>
              <a:rPr lang="en-US" sz="1700" kern="1200" dirty="0">
                <a:solidFill>
                  <a:schemeClr val="tx1"/>
                </a:solidFill>
                <a:latin typeface="+mn-lt"/>
              </a:rPr>
              <a:t>roperties</a:t>
            </a:r>
            <a:r>
              <a:rPr lang="en-US" sz="1700" kern="1200" spc="-20" dirty="0">
                <a:solidFill>
                  <a:schemeClr val="tx1"/>
                </a:solidFill>
                <a:latin typeface="+mn-lt"/>
              </a:rPr>
              <a:t> </a:t>
            </a:r>
            <a:r>
              <a:rPr lang="en-US" sz="1700" kern="1200" dirty="0">
                <a:solidFill>
                  <a:schemeClr val="tx1"/>
                </a:solidFill>
                <a:latin typeface="+mn-lt"/>
              </a:rPr>
              <a:t>that</a:t>
            </a:r>
            <a:r>
              <a:rPr lang="en-US" sz="1700" kern="1200" spc="-20" dirty="0">
                <a:solidFill>
                  <a:schemeClr val="tx1"/>
                </a:solidFill>
                <a:latin typeface="+mn-lt"/>
              </a:rPr>
              <a:t> </a:t>
            </a:r>
            <a:r>
              <a:rPr lang="en-US" sz="1700" kern="1200" dirty="0">
                <a:solidFill>
                  <a:schemeClr val="tx1"/>
                </a:solidFill>
                <a:latin typeface="+mn-lt"/>
              </a:rPr>
              <a:t>exist</a:t>
            </a:r>
            <a:r>
              <a:rPr lang="en-US" sz="1700" kern="1200" spc="-26" dirty="0">
                <a:solidFill>
                  <a:schemeClr val="tx1"/>
                </a:solidFill>
                <a:latin typeface="+mn-lt"/>
              </a:rPr>
              <a:t> </a:t>
            </a:r>
            <a:br>
              <a:rPr lang="en-US" sz="1700" u="sng" kern="1200" spc="-26" dirty="0">
                <a:solidFill>
                  <a:schemeClr val="tx1"/>
                </a:solidFill>
                <a:latin typeface="+mn-lt"/>
              </a:rPr>
            </a:br>
            <a:r>
              <a:rPr lang="en-US" sz="1700" u="sng" kern="1200" spc="-26" dirty="0">
                <a:solidFill>
                  <a:schemeClr val="tx1"/>
                </a:solidFill>
                <a:latin typeface="+mn-lt"/>
              </a:rPr>
              <a:t>		</a:t>
            </a:r>
            <a:r>
              <a:rPr lang="en-US" sz="1700" kern="1200" spc="-26" dirty="0">
                <a:solidFill>
                  <a:schemeClr val="tx1"/>
                </a:solidFill>
                <a:latin typeface="+mn-lt"/>
              </a:rPr>
              <a:t> </a:t>
            </a:r>
            <a:r>
              <a:rPr lang="en-US" sz="1700" kern="1200" spc="-9" dirty="0">
                <a:solidFill>
                  <a:schemeClr val="tx1"/>
                </a:solidFill>
                <a:latin typeface="+mn-lt"/>
              </a:rPr>
              <a:t>material.</a:t>
            </a:r>
            <a:endParaRPr lang="en-US" sz="1700" kern="1200" dirty="0">
              <a:solidFill>
                <a:schemeClr val="tx1"/>
              </a:solidFill>
              <a:latin typeface="+mn-lt"/>
            </a:endParaRPr>
          </a:p>
          <a:p>
            <a:pPr marL="893483" lvl="1" indent="-285750" algn="l" rtl="0">
              <a:lnSpc>
                <a:spcPct val="90000"/>
              </a:lnSpc>
              <a:spcBef>
                <a:spcPts val="339"/>
              </a:spcBef>
              <a:buFont typeface="Courier New" panose="02070309020205020404" pitchFamily="49" charset="0"/>
              <a:buChar char="o"/>
              <a:tabLst>
                <a:tab pos="836333" algn="l"/>
              </a:tabLst>
            </a:pPr>
            <a:r>
              <a:rPr lang="en-US" sz="1700" kern="1200" spc="-26" dirty="0">
                <a:solidFill>
                  <a:schemeClr val="tx1"/>
                </a:solidFill>
                <a:latin typeface="+mn-lt"/>
              </a:rPr>
              <a:t>Examples</a:t>
            </a:r>
            <a:endParaRPr lang="en-US" sz="1700" kern="1200" dirty="0">
              <a:solidFill>
                <a:schemeClr val="tx1"/>
              </a:solidFill>
              <a:latin typeface="+mn-lt"/>
            </a:endParaRPr>
          </a:p>
          <a:p>
            <a:pPr marL="1350706" lvl="2" indent="-285750" algn="l" rtl="0">
              <a:lnSpc>
                <a:spcPct val="90000"/>
              </a:lnSpc>
              <a:spcBef>
                <a:spcPts val="255"/>
              </a:spcBef>
              <a:buFont typeface="Wingdings" pitchFamily="2" charset="2"/>
              <a:buChar char="§"/>
              <a:tabLst>
                <a:tab pos="1293556" algn="l"/>
              </a:tabLst>
            </a:pPr>
            <a:r>
              <a:rPr lang="en-US" sz="1700" kern="1200" dirty="0">
                <a:solidFill>
                  <a:schemeClr val="tx1"/>
                </a:solidFill>
                <a:latin typeface="+mn-lt"/>
              </a:rPr>
              <a:t>Mechanical</a:t>
            </a:r>
            <a:r>
              <a:rPr lang="en-US" sz="1700" kern="1200" spc="-49" dirty="0">
                <a:solidFill>
                  <a:schemeClr val="tx1"/>
                </a:solidFill>
                <a:latin typeface="+mn-lt"/>
              </a:rPr>
              <a:t> </a:t>
            </a:r>
            <a:r>
              <a:rPr lang="en-US" sz="1700" kern="1200" spc="-9" dirty="0">
                <a:solidFill>
                  <a:schemeClr val="tx1"/>
                </a:solidFill>
                <a:latin typeface="+mn-lt"/>
              </a:rPr>
              <a:t>properties</a:t>
            </a:r>
            <a:endParaRPr lang="en-US" sz="1700" kern="1200" dirty="0">
              <a:solidFill>
                <a:schemeClr val="tx1"/>
              </a:solidFill>
              <a:latin typeface="+mn-lt"/>
            </a:endParaRPr>
          </a:p>
          <a:p>
            <a:pPr marL="1350706" lvl="2" indent="-285750" algn="l" rtl="0">
              <a:lnSpc>
                <a:spcPct val="90000"/>
              </a:lnSpc>
              <a:spcBef>
                <a:spcPts val="255"/>
              </a:spcBef>
              <a:buFont typeface="Wingdings" pitchFamily="2" charset="2"/>
              <a:buChar char="§"/>
              <a:tabLst>
                <a:tab pos="1293556" algn="l"/>
              </a:tabLst>
            </a:pPr>
            <a:r>
              <a:rPr lang="en-US" sz="1700" kern="1200" spc="-9" dirty="0">
                <a:solidFill>
                  <a:schemeClr val="tx1"/>
                </a:solidFill>
                <a:latin typeface="+mn-lt"/>
              </a:rPr>
              <a:t>Porosity</a:t>
            </a:r>
            <a:endParaRPr lang="en-US" sz="1700" kern="1200" dirty="0">
              <a:solidFill>
                <a:schemeClr val="tx1"/>
              </a:solidFill>
              <a:latin typeface="+mn-lt"/>
            </a:endParaRPr>
          </a:p>
          <a:p>
            <a:pPr marL="1350706" lvl="2" indent="-285750" algn="l" rtl="0">
              <a:lnSpc>
                <a:spcPct val="90000"/>
              </a:lnSpc>
              <a:spcBef>
                <a:spcPts val="255"/>
              </a:spcBef>
              <a:buFont typeface="Wingdings" pitchFamily="2" charset="2"/>
              <a:buChar char="§"/>
              <a:tabLst>
                <a:tab pos="1293556" algn="l"/>
              </a:tabLst>
            </a:pPr>
            <a:r>
              <a:rPr lang="en-US" sz="1700" kern="1200" spc="-9" dirty="0">
                <a:solidFill>
                  <a:schemeClr val="tx1"/>
                </a:solidFill>
                <a:latin typeface="+mn-lt"/>
              </a:rPr>
              <a:t>Absorption</a:t>
            </a:r>
            <a:endParaRPr lang="en-US" sz="1700" kern="1200" dirty="0">
              <a:solidFill>
                <a:schemeClr val="tx1"/>
              </a:solidFill>
              <a:latin typeface="+mn-lt"/>
            </a:endParaRPr>
          </a:p>
          <a:p>
            <a:pPr marL="1350706" lvl="6" indent="-285750" algn="l" rtl="0">
              <a:lnSpc>
                <a:spcPct val="90000"/>
              </a:lnSpc>
              <a:spcBef>
                <a:spcPts val="255"/>
              </a:spcBef>
              <a:buFont typeface="Wingdings" pitchFamily="2" charset="2"/>
              <a:buChar char="§"/>
              <a:tabLst>
                <a:tab pos="1293556" algn="l"/>
              </a:tabLst>
            </a:pPr>
            <a:r>
              <a:rPr lang="en-US" sz="1700" u="sng" kern="1200" spc="-9" dirty="0">
                <a:solidFill>
                  <a:schemeClr val="tx1"/>
                </a:solidFill>
                <a:latin typeface="+mn-lt"/>
              </a:rPr>
              <a:t> 		</a:t>
            </a:r>
          </a:p>
          <a:p>
            <a:pPr marL="1350706" lvl="2" indent="-285750" algn="l" rtl="0">
              <a:lnSpc>
                <a:spcPct val="90000"/>
              </a:lnSpc>
              <a:spcBef>
                <a:spcPts val="255"/>
              </a:spcBef>
              <a:buFont typeface="Wingdings" pitchFamily="2" charset="2"/>
              <a:buChar char="§"/>
              <a:tabLst>
                <a:tab pos="1293556" algn="l"/>
              </a:tabLst>
            </a:pPr>
            <a:r>
              <a:rPr lang="en-US" sz="1700" kern="1200" dirty="0">
                <a:solidFill>
                  <a:schemeClr val="tx1"/>
                </a:solidFill>
                <a:latin typeface="+mn-lt"/>
              </a:rPr>
              <a:t>Bulk</a:t>
            </a:r>
            <a:r>
              <a:rPr lang="en-US" sz="1700" kern="1200" spc="-35" dirty="0">
                <a:solidFill>
                  <a:schemeClr val="tx1"/>
                </a:solidFill>
                <a:latin typeface="+mn-lt"/>
              </a:rPr>
              <a:t> </a:t>
            </a:r>
            <a:r>
              <a:rPr lang="en-US" sz="1700" kern="1200" spc="-9" dirty="0">
                <a:solidFill>
                  <a:schemeClr val="tx1"/>
                </a:solidFill>
                <a:latin typeface="+mn-lt"/>
              </a:rPr>
              <a:t>degradation</a:t>
            </a:r>
            <a:endParaRPr lang="en-US" sz="1700" kern="1200" dirty="0">
              <a:solidFill>
                <a:schemeClr val="tx1"/>
              </a:solidFill>
              <a:latin typeface="+mn-lt"/>
            </a:endParaRPr>
          </a:p>
        </p:txBody>
      </p:sp>
      <p:pic>
        <p:nvPicPr>
          <p:cNvPr id="6" name="Picture 5" descr="A photo of metal knee and hip replacements">
            <a:extLst>
              <a:ext uri="{FF2B5EF4-FFF2-40B4-BE49-F238E27FC236}">
                <a16:creationId xmlns:a16="http://schemas.microsoft.com/office/drawing/2014/main" id="{22ACD809-796F-241E-C66F-0D5DF5D75F73}"/>
              </a:ext>
            </a:extLst>
          </p:cNvPr>
          <p:cNvPicPr>
            <a:picLocks noChangeAspect="1"/>
          </p:cNvPicPr>
          <p:nvPr/>
        </p:nvPicPr>
        <p:blipFill rotWithShape="1">
          <a:blip r:embed="rId3">
            <a:extLst>
              <a:ext uri="{28A0092B-C50C-407E-A947-70E740481C1C}">
                <a14:useLocalDpi xmlns:a14="http://schemas.microsoft.com/office/drawing/2010/main" val="0"/>
              </a:ext>
            </a:extLst>
          </a:blip>
          <a:srcRect l="10117" r="25941" b="2"/>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ketchy line">
            <a:extLst>
              <a:ext uri="{FF2B5EF4-FFF2-40B4-BE49-F238E27FC236}">
                <a16:creationId xmlns:a16="http://schemas.microsoft.com/office/drawing/2014/main" id="{798EBB66-FF85-4780-70FF-7121A9484F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460" y="1277007"/>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757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82458" y="135658"/>
            <a:ext cx="3184398" cy="833457"/>
          </a:xfrm>
          <a:prstGeom prst="rect">
            <a:avLst/>
          </a:prstGeom>
        </p:spPr>
        <p:txBody>
          <a:bodyPr vert="horz" lIns="91440" tIns="45720" rIns="91440" bIns="45720" rtlCol="0" anchor="b">
            <a:normAutofit/>
          </a:bodyPr>
          <a:lstStyle/>
          <a:p>
            <a:pPr marL="12701" algn="l" rtl="0">
              <a:lnSpc>
                <a:spcPct val="90000"/>
              </a:lnSpc>
              <a:spcBef>
                <a:spcPct val="0"/>
              </a:spcBef>
            </a:pPr>
            <a:r>
              <a:rPr lang="en-US" sz="2400" kern="1200" dirty="0">
                <a:solidFill>
                  <a:schemeClr val="tx1"/>
                </a:solidFill>
                <a:latin typeface="+mj-lt"/>
                <a:ea typeface="+mj-ea"/>
                <a:cs typeface="+mj-cs"/>
              </a:rPr>
              <a:t>Material</a:t>
            </a:r>
            <a:r>
              <a:rPr lang="en-US" sz="2400" kern="1200" spc="-9" dirty="0">
                <a:solidFill>
                  <a:schemeClr val="tx1"/>
                </a:solidFill>
                <a:latin typeface="+mj-lt"/>
                <a:ea typeface="+mj-ea"/>
                <a:cs typeface="+mj-cs"/>
              </a:rPr>
              <a:t> </a:t>
            </a:r>
            <a:r>
              <a:rPr lang="en-US" sz="2400" kern="1200" dirty="0">
                <a:solidFill>
                  <a:schemeClr val="tx1"/>
                </a:solidFill>
                <a:latin typeface="+mj-lt"/>
                <a:ea typeface="+mj-ea"/>
                <a:cs typeface="+mj-cs"/>
              </a:rPr>
              <a:t>Properties</a:t>
            </a:r>
            <a:r>
              <a:rPr lang="en-US" sz="2400" kern="1200" spc="-5" dirty="0">
                <a:solidFill>
                  <a:schemeClr val="tx1"/>
                </a:solidFill>
                <a:latin typeface="+mj-lt"/>
                <a:ea typeface="+mj-ea"/>
                <a:cs typeface="+mj-cs"/>
              </a:rPr>
              <a:t> </a:t>
            </a:r>
            <a:r>
              <a:rPr lang="en-US" sz="2400" kern="1200" dirty="0">
                <a:solidFill>
                  <a:schemeClr val="tx1"/>
                </a:solidFill>
                <a:latin typeface="+mj-lt"/>
                <a:ea typeface="+mj-ea"/>
                <a:cs typeface="+mj-cs"/>
              </a:rPr>
              <a:t>–</a:t>
            </a:r>
            <a:r>
              <a:rPr lang="en-US" sz="2400" kern="1200" spc="-9" dirty="0">
                <a:solidFill>
                  <a:schemeClr val="tx1"/>
                </a:solidFill>
                <a:latin typeface="+mj-lt"/>
                <a:ea typeface="+mj-ea"/>
                <a:cs typeface="+mj-cs"/>
              </a:rPr>
              <a:t> Biocompatibility</a:t>
            </a:r>
          </a:p>
        </p:txBody>
      </p:sp>
      <p:sp>
        <p:nvSpPr>
          <p:cNvPr id="3" name="object 3"/>
          <p:cNvSpPr txBox="1"/>
          <p:nvPr/>
        </p:nvSpPr>
        <p:spPr>
          <a:xfrm>
            <a:off x="304800" y="1058142"/>
            <a:ext cx="4797425" cy="4105361"/>
          </a:xfrm>
          <a:prstGeom prst="rect">
            <a:avLst/>
          </a:prstGeom>
        </p:spPr>
        <p:txBody>
          <a:bodyPr vert="horz" lIns="91440" tIns="45720" rIns="91440" bIns="45720" rtlCol="0" anchor="t">
            <a:noAutofit/>
          </a:bodyPr>
          <a:lstStyle/>
          <a:p>
            <a:pPr marL="379095" marR="5080" indent="-228600" algn="l" rtl="0">
              <a:lnSpc>
                <a:spcPct val="90000"/>
              </a:lnSpc>
              <a:spcBef>
                <a:spcPts val="84"/>
              </a:spcBef>
              <a:buFont typeface="Arial" panose="020B0604020202020204" pitchFamily="34" charset="0"/>
              <a:buChar char="•"/>
              <a:tabLst>
                <a:tab pos="379114" algn="l"/>
              </a:tabLst>
            </a:pPr>
            <a:r>
              <a:rPr lang="en-US" sz="1500" b="1" i="1" kern="1200" dirty="0">
                <a:solidFill>
                  <a:schemeClr val="tx1"/>
                </a:solidFill>
                <a:latin typeface="+mn-lt"/>
                <a:ea typeface="+mn-ea"/>
                <a:cs typeface="+mn-cs"/>
              </a:rPr>
              <a:t>Biocompatibility:</a:t>
            </a:r>
            <a:r>
              <a:rPr lang="en-US" sz="1500" b="1" i="1" kern="1200" spc="-26" dirty="0">
                <a:solidFill>
                  <a:schemeClr val="tx1"/>
                </a:solidFill>
                <a:latin typeface="+mn-lt"/>
                <a:ea typeface="+mn-ea"/>
                <a:cs typeface="+mn-cs"/>
              </a:rPr>
              <a:t> </a:t>
            </a:r>
            <a:r>
              <a:rPr lang="en-US" sz="1500" kern="1200" dirty="0">
                <a:solidFill>
                  <a:schemeClr val="tx1"/>
                </a:solidFill>
                <a:latin typeface="+mn-lt"/>
              </a:rPr>
              <a:t>Ability</a:t>
            </a:r>
            <a:r>
              <a:rPr lang="en-US" sz="1500" kern="1200" spc="-20" dirty="0">
                <a:solidFill>
                  <a:schemeClr val="tx1"/>
                </a:solidFill>
                <a:latin typeface="+mn-lt"/>
              </a:rPr>
              <a:t> </a:t>
            </a:r>
            <a:r>
              <a:rPr lang="en-US" sz="1500" kern="1200" dirty="0">
                <a:solidFill>
                  <a:schemeClr val="tx1"/>
                </a:solidFill>
                <a:latin typeface="+mn-lt"/>
              </a:rPr>
              <a:t>of</a:t>
            </a:r>
            <a:r>
              <a:rPr lang="en-US" sz="1500" kern="1200" spc="-20" dirty="0">
                <a:solidFill>
                  <a:schemeClr val="tx1"/>
                </a:solidFill>
                <a:latin typeface="+mn-lt"/>
              </a:rPr>
              <a:t> </a:t>
            </a:r>
            <a:r>
              <a:rPr lang="en-US" sz="1500" kern="1200" dirty="0">
                <a:solidFill>
                  <a:schemeClr val="tx1"/>
                </a:solidFill>
                <a:latin typeface="+mn-lt"/>
              </a:rPr>
              <a:t>a</a:t>
            </a:r>
            <a:r>
              <a:rPr lang="en-US" sz="1500" kern="1200" spc="-20" dirty="0">
                <a:solidFill>
                  <a:schemeClr val="tx1"/>
                </a:solidFill>
                <a:latin typeface="+mn-lt"/>
              </a:rPr>
              <a:t> </a:t>
            </a:r>
            <a:r>
              <a:rPr lang="en-US" sz="1500" kern="1200" dirty="0">
                <a:solidFill>
                  <a:schemeClr val="tx1"/>
                </a:solidFill>
                <a:latin typeface="+mn-lt"/>
              </a:rPr>
              <a:t>material</a:t>
            </a:r>
            <a:r>
              <a:rPr lang="en-US" sz="1500" kern="1200" spc="-20" dirty="0">
                <a:solidFill>
                  <a:schemeClr val="tx1"/>
                </a:solidFill>
                <a:latin typeface="+mn-lt"/>
              </a:rPr>
              <a:t> </a:t>
            </a:r>
            <a:r>
              <a:rPr lang="en-US" sz="1500" kern="1200" dirty="0">
                <a:solidFill>
                  <a:schemeClr val="tx1"/>
                </a:solidFill>
                <a:latin typeface="+mn-lt"/>
              </a:rPr>
              <a:t>to</a:t>
            </a:r>
            <a:r>
              <a:rPr lang="en-US" sz="1500" kern="1200" spc="-20" dirty="0">
                <a:solidFill>
                  <a:schemeClr val="tx1"/>
                </a:solidFill>
                <a:latin typeface="+mn-lt"/>
              </a:rPr>
              <a:t> </a:t>
            </a:r>
            <a:r>
              <a:rPr lang="en-US" sz="1500" kern="1200" dirty="0">
                <a:solidFill>
                  <a:schemeClr val="tx1"/>
                </a:solidFill>
                <a:latin typeface="+mn-lt"/>
              </a:rPr>
              <a:t>cause</a:t>
            </a:r>
            <a:r>
              <a:rPr lang="en-US" sz="1500" kern="1200" spc="-20" dirty="0">
                <a:solidFill>
                  <a:schemeClr val="tx1"/>
                </a:solidFill>
                <a:latin typeface="+mn-lt"/>
              </a:rPr>
              <a:t> </a:t>
            </a:r>
            <a:r>
              <a:rPr lang="en-US" sz="1500" kern="1200" dirty="0">
                <a:solidFill>
                  <a:schemeClr val="tx1"/>
                </a:solidFill>
                <a:latin typeface="+mn-lt"/>
              </a:rPr>
              <a:t>a</a:t>
            </a:r>
            <a:r>
              <a:rPr lang="en-US" sz="1500" kern="1200" spc="-20" dirty="0">
                <a:solidFill>
                  <a:schemeClr val="tx1"/>
                </a:solidFill>
                <a:latin typeface="+mn-lt"/>
              </a:rPr>
              <a:t> </a:t>
            </a:r>
            <a:r>
              <a:rPr lang="en-US" sz="1500" u="sng" kern="1200" spc="-20" dirty="0">
                <a:solidFill>
                  <a:schemeClr val="tx1"/>
                </a:solidFill>
                <a:latin typeface="+mn-lt"/>
              </a:rPr>
              <a:t>		</a:t>
            </a:r>
            <a:r>
              <a:rPr lang="en-US" sz="1500" kern="1200" spc="-20" dirty="0">
                <a:solidFill>
                  <a:schemeClr val="tx1"/>
                </a:solidFill>
                <a:latin typeface="+mn-lt"/>
              </a:rPr>
              <a:t> once </a:t>
            </a:r>
            <a:r>
              <a:rPr lang="en-US" sz="1500" kern="1200" spc="-9" dirty="0">
                <a:solidFill>
                  <a:schemeClr val="tx1"/>
                </a:solidFill>
                <a:latin typeface="+mn-lt"/>
              </a:rPr>
              <a:t>implanted</a:t>
            </a:r>
            <a:endParaRPr lang="en-US" dirty="0">
              <a:latin typeface="+mn-lt"/>
            </a:endParaRPr>
          </a:p>
          <a:p>
            <a:pPr marL="836295" lvl="1" indent="-228600" algn="l" rtl="0">
              <a:lnSpc>
                <a:spcPct val="90000"/>
              </a:lnSpc>
              <a:spcBef>
                <a:spcPts val="26"/>
              </a:spcBef>
              <a:buFont typeface="Arial" panose="020B0604020202020204" pitchFamily="34" charset="0"/>
              <a:buChar char="•"/>
              <a:tabLst>
                <a:tab pos="836333" algn="l"/>
              </a:tabLst>
            </a:pPr>
            <a:r>
              <a:rPr lang="en-US" sz="1500" b="1" kern="1200" spc="-9" dirty="0">
                <a:solidFill>
                  <a:schemeClr val="tx1"/>
                </a:solidFill>
                <a:latin typeface="+mn-lt"/>
              </a:rPr>
              <a:t>Bio-</a:t>
            </a:r>
            <a:r>
              <a:rPr lang="en-US" sz="1500" kern="1200" dirty="0">
                <a:solidFill>
                  <a:schemeClr val="tx1"/>
                </a:solidFill>
                <a:latin typeface="+mn-lt"/>
              </a:rPr>
              <a:t>:</a:t>
            </a:r>
            <a:r>
              <a:rPr lang="en-US" sz="1500" kern="1200" spc="-15" dirty="0">
                <a:solidFill>
                  <a:schemeClr val="tx1"/>
                </a:solidFill>
                <a:latin typeface="+mn-lt"/>
              </a:rPr>
              <a:t> </a:t>
            </a:r>
            <a:r>
              <a:rPr lang="en-US" sz="1500" kern="1200" dirty="0">
                <a:solidFill>
                  <a:schemeClr val="tx1"/>
                </a:solidFill>
                <a:latin typeface="+mn-lt"/>
              </a:rPr>
              <a:t>related</a:t>
            </a:r>
            <a:r>
              <a:rPr lang="en-US" sz="1500" kern="1200" spc="-9" dirty="0">
                <a:solidFill>
                  <a:schemeClr val="tx1"/>
                </a:solidFill>
                <a:latin typeface="+mn-lt"/>
              </a:rPr>
              <a:t> </a:t>
            </a:r>
            <a:r>
              <a:rPr lang="en-US" sz="1500" kern="1200" dirty="0">
                <a:solidFill>
                  <a:schemeClr val="tx1"/>
                </a:solidFill>
                <a:latin typeface="+mn-lt"/>
              </a:rPr>
              <a:t>to</a:t>
            </a:r>
            <a:r>
              <a:rPr lang="en-US" sz="1500" kern="1200" spc="-9" dirty="0">
                <a:solidFill>
                  <a:schemeClr val="tx1"/>
                </a:solidFill>
                <a:latin typeface="+mn-lt"/>
              </a:rPr>
              <a:t> </a:t>
            </a:r>
            <a:r>
              <a:rPr lang="en-US" sz="1500" kern="1200" dirty="0">
                <a:solidFill>
                  <a:schemeClr val="tx1"/>
                </a:solidFill>
                <a:latin typeface="+mn-lt"/>
              </a:rPr>
              <a:t>living</a:t>
            </a:r>
            <a:r>
              <a:rPr lang="en-US" sz="1500" kern="1200" spc="-9" dirty="0">
                <a:solidFill>
                  <a:schemeClr val="tx1"/>
                </a:solidFill>
                <a:latin typeface="+mn-lt"/>
              </a:rPr>
              <a:t> organisms</a:t>
            </a:r>
            <a:endParaRPr lang="en-US" sz="1500" kern="1200" dirty="0">
              <a:solidFill>
                <a:schemeClr val="tx1"/>
              </a:solidFill>
              <a:latin typeface="+mn-lt"/>
              <a:ea typeface="Calibri"/>
              <a:cs typeface="Calibri"/>
            </a:endParaRPr>
          </a:p>
          <a:p>
            <a:pPr marL="836295" lvl="1" indent="-228600" algn="l" rtl="0">
              <a:lnSpc>
                <a:spcPct val="90000"/>
              </a:lnSpc>
              <a:spcBef>
                <a:spcPts val="84"/>
              </a:spcBef>
              <a:buFont typeface="Arial" panose="020B0604020202020204" pitchFamily="34" charset="0"/>
              <a:buChar char="•"/>
              <a:tabLst>
                <a:tab pos="836333" algn="l"/>
              </a:tabLst>
            </a:pPr>
            <a:r>
              <a:rPr lang="en-US" sz="1500" b="1" kern="1200" spc="-9" dirty="0">
                <a:solidFill>
                  <a:schemeClr val="tx1"/>
                </a:solidFill>
                <a:latin typeface="+mn-lt"/>
              </a:rPr>
              <a:t>-</a:t>
            </a:r>
            <a:r>
              <a:rPr lang="en-US" sz="1500" b="1" kern="1200" dirty="0">
                <a:solidFill>
                  <a:schemeClr val="tx1"/>
                </a:solidFill>
                <a:latin typeface="+mn-lt"/>
              </a:rPr>
              <a:t>Compatible</a:t>
            </a:r>
            <a:r>
              <a:rPr lang="en-US" sz="1500" kern="1200" dirty="0">
                <a:solidFill>
                  <a:schemeClr val="tx1"/>
                </a:solidFill>
                <a:latin typeface="+mn-lt"/>
              </a:rPr>
              <a:t>:</a:t>
            </a:r>
            <a:r>
              <a:rPr lang="en-US" sz="1500" kern="1200" spc="-26" dirty="0">
                <a:solidFill>
                  <a:schemeClr val="tx1"/>
                </a:solidFill>
                <a:latin typeface="+mn-lt"/>
              </a:rPr>
              <a:t> </a:t>
            </a:r>
            <a:r>
              <a:rPr lang="en-US" sz="1500" kern="1200" dirty="0">
                <a:solidFill>
                  <a:schemeClr val="tx1"/>
                </a:solidFill>
                <a:latin typeface="+mn-lt"/>
              </a:rPr>
              <a:t>how</a:t>
            </a:r>
            <a:r>
              <a:rPr lang="en-US" sz="1500" kern="1200" spc="-26" dirty="0">
                <a:solidFill>
                  <a:schemeClr val="tx1"/>
                </a:solidFill>
                <a:latin typeface="+mn-lt"/>
              </a:rPr>
              <a:t> </a:t>
            </a:r>
            <a:r>
              <a:rPr lang="en-US" sz="1500" kern="1200" dirty="0">
                <a:solidFill>
                  <a:schemeClr val="tx1"/>
                </a:solidFill>
                <a:latin typeface="+mn-lt"/>
              </a:rPr>
              <a:t>well</a:t>
            </a:r>
            <a:r>
              <a:rPr lang="en-US" sz="1500" kern="1200" spc="-26" dirty="0">
                <a:solidFill>
                  <a:schemeClr val="tx1"/>
                </a:solidFill>
                <a:latin typeface="+mn-lt"/>
              </a:rPr>
              <a:t> </a:t>
            </a:r>
            <a:r>
              <a:rPr lang="en-US" sz="1500" kern="1200" dirty="0">
                <a:solidFill>
                  <a:schemeClr val="tx1"/>
                </a:solidFill>
                <a:latin typeface="+mn-lt"/>
              </a:rPr>
              <a:t>two</a:t>
            </a:r>
            <a:r>
              <a:rPr lang="en-US" sz="1500" kern="1200" spc="-26" dirty="0">
                <a:solidFill>
                  <a:schemeClr val="tx1"/>
                </a:solidFill>
                <a:latin typeface="+mn-lt"/>
              </a:rPr>
              <a:t> </a:t>
            </a:r>
            <a:r>
              <a:rPr lang="en-US" sz="1500" kern="1200" dirty="0">
                <a:solidFill>
                  <a:schemeClr val="tx1"/>
                </a:solidFill>
                <a:latin typeface="+mn-lt"/>
              </a:rPr>
              <a:t>things</a:t>
            </a:r>
            <a:r>
              <a:rPr lang="en-US" sz="1500" kern="1200" spc="-26" dirty="0">
                <a:solidFill>
                  <a:schemeClr val="tx1"/>
                </a:solidFill>
                <a:latin typeface="+mn-lt"/>
              </a:rPr>
              <a:t> </a:t>
            </a:r>
            <a:r>
              <a:rPr lang="en-US" sz="1500" kern="1200" dirty="0">
                <a:solidFill>
                  <a:schemeClr val="tx1"/>
                </a:solidFill>
                <a:latin typeface="+mn-lt"/>
              </a:rPr>
              <a:t>get</a:t>
            </a:r>
            <a:r>
              <a:rPr lang="en-US" sz="1500" kern="1200" spc="-20" dirty="0">
                <a:solidFill>
                  <a:schemeClr val="tx1"/>
                </a:solidFill>
                <a:latin typeface="+mn-lt"/>
              </a:rPr>
              <a:t> along</a:t>
            </a:r>
            <a:endParaRPr lang="en-US" sz="1500" kern="1200" spc="-9" dirty="0">
              <a:solidFill>
                <a:schemeClr val="tx1"/>
              </a:solidFill>
              <a:latin typeface="+mn-lt"/>
              <a:ea typeface="Calibri"/>
              <a:cs typeface="Calibri"/>
            </a:endParaRPr>
          </a:p>
          <a:p>
            <a:pPr marL="379095" marR="5080" indent="-228600" algn="l" rtl="0">
              <a:lnSpc>
                <a:spcPct val="90000"/>
              </a:lnSpc>
              <a:spcBef>
                <a:spcPts val="84"/>
              </a:spcBef>
              <a:buFont typeface="Arial" panose="020B0604020202020204" pitchFamily="34" charset="0"/>
              <a:buChar char="•"/>
              <a:tabLst>
                <a:tab pos="379114" algn="l"/>
              </a:tabLst>
            </a:pPr>
            <a:r>
              <a:rPr lang="en-US" sz="1500" i="1" kern="1200" dirty="0">
                <a:solidFill>
                  <a:schemeClr val="tx1"/>
                </a:solidFill>
                <a:latin typeface="+mn-lt"/>
              </a:rPr>
              <a:t>Problems with biocompatibility:</a:t>
            </a:r>
            <a:endParaRPr lang="en-US" sz="1500" i="1" kern="1200" dirty="0">
              <a:solidFill>
                <a:schemeClr val="tx1"/>
              </a:solidFill>
              <a:latin typeface="+mn-lt"/>
              <a:ea typeface="Calibri"/>
              <a:cs typeface="Calibri"/>
            </a:endParaRPr>
          </a:p>
          <a:p>
            <a:pPr marL="863600" marR="5080" lvl="2" indent="-228600" algn="l" rtl="0">
              <a:lnSpc>
                <a:spcPct val="90000"/>
              </a:lnSpc>
              <a:spcBef>
                <a:spcPts val="84"/>
              </a:spcBef>
              <a:buFont typeface="Courier New" panose="02070309020205020404" pitchFamily="49" charset="0"/>
              <a:buChar char="o"/>
            </a:pPr>
            <a:r>
              <a:rPr lang="en-US" sz="1500" kern="1200" dirty="0">
                <a:solidFill>
                  <a:schemeClr val="tx1"/>
                </a:solidFill>
                <a:latin typeface="+mn-lt"/>
              </a:rPr>
              <a:t>Immune</a:t>
            </a:r>
            <a:r>
              <a:rPr lang="en-US" sz="1500" kern="1200" spc="-40" dirty="0">
                <a:solidFill>
                  <a:schemeClr val="tx1"/>
                </a:solidFill>
                <a:latin typeface="+mn-lt"/>
              </a:rPr>
              <a:t> </a:t>
            </a:r>
            <a:r>
              <a:rPr lang="en-US" sz="1500" kern="1200" dirty="0">
                <a:solidFill>
                  <a:schemeClr val="tx1"/>
                </a:solidFill>
                <a:latin typeface="+mn-lt"/>
              </a:rPr>
              <a:t>rejection</a:t>
            </a:r>
            <a:r>
              <a:rPr lang="en-US" sz="1500" kern="1200" spc="-40" dirty="0">
                <a:solidFill>
                  <a:schemeClr val="tx1"/>
                </a:solidFill>
                <a:latin typeface="+mn-lt"/>
              </a:rPr>
              <a:t> </a:t>
            </a:r>
            <a:r>
              <a:rPr lang="en-US" sz="1500" kern="1200" dirty="0">
                <a:solidFill>
                  <a:schemeClr val="tx1"/>
                </a:solidFill>
                <a:latin typeface="+mn-lt"/>
              </a:rPr>
              <a:t>of</a:t>
            </a:r>
            <a:r>
              <a:rPr lang="en-US" sz="1500" kern="1200" spc="-40" dirty="0">
                <a:solidFill>
                  <a:schemeClr val="tx1"/>
                </a:solidFill>
                <a:latin typeface="+mn-lt"/>
              </a:rPr>
              <a:t> </a:t>
            </a:r>
            <a:r>
              <a:rPr lang="en-US" sz="1500" kern="1200" dirty="0">
                <a:solidFill>
                  <a:schemeClr val="tx1"/>
                </a:solidFill>
                <a:latin typeface="+mn-lt"/>
              </a:rPr>
              <a:t>material could cause inflammation,</a:t>
            </a:r>
            <a:r>
              <a:rPr lang="en-US" sz="1500" kern="1200" spc="-40" dirty="0">
                <a:solidFill>
                  <a:schemeClr val="tx1"/>
                </a:solidFill>
                <a:latin typeface="+mn-lt"/>
              </a:rPr>
              <a:t> </a:t>
            </a:r>
            <a:r>
              <a:rPr lang="en-US" sz="1500" kern="1200" dirty="0">
                <a:solidFill>
                  <a:schemeClr val="tx1"/>
                </a:solidFill>
                <a:latin typeface="+mn-lt"/>
              </a:rPr>
              <a:t>swelling,</a:t>
            </a:r>
            <a:r>
              <a:rPr lang="en-US" sz="1500" kern="1200" spc="-40" dirty="0">
                <a:solidFill>
                  <a:schemeClr val="tx1"/>
                </a:solidFill>
                <a:latin typeface="+mn-lt"/>
              </a:rPr>
              <a:t> </a:t>
            </a:r>
            <a:r>
              <a:rPr lang="en-US" sz="1500" kern="1200" dirty="0">
                <a:solidFill>
                  <a:schemeClr val="tx1"/>
                </a:solidFill>
                <a:latin typeface="+mn-lt"/>
              </a:rPr>
              <a:t>redness, or</a:t>
            </a:r>
            <a:r>
              <a:rPr lang="en-US" sz="1500" kern="1200" spc="-40" dirty="0">
                <a:solidFill>
                  <a:schemeClr val="tx1"/>
                </a:solidFill>
                <a:latin typeface="+mn-lt"/>
              </a:rPr>
              <a:t> </a:t>
            </a:r>
            <a:r>
              <a:rPr lang="en-US" sz="1500" kern="1200" spc="-9" dirty="0">
                <a:solidFill>
                  <a:schemeClr val="tx1"/>
                </a:solidFill>
                <a:latin typeface="+mn-lt"/>
              </a:rPr>
              <a:t>infection</a:t>
            </a:r>
            <a:endParaRPr lang="en-US" sz="1500" kern="1200" spc="-9" dirty="0">
              <a:solidFill>
                <a:schemeClr val="tx1"/>
              </a:solidFill>
              <a:latin typeface="+mn-lt"/>
              <a:ea typeface="Calibri"/>
              <a:cs typeface="Calibri"/>
            </a:endParaRPr>
          </a:p>
          <a:p>
            <a:pPr marL="863600" marR="5080" lvl="2" indent="-228600" algn="l" rtl="0">
              <a:lnSpc>
                <a:spcPct val="90000"/>
              </a:lnSpc>
              <a:spcBef>
                <a:spcPts val="84"/>
              </a:spcBef>
              <a:buFont typeface="Courier New" panose="02070309020205020404" pitchFamily="49" charset="0"/>
              <a:buChar char="o"/>
            </a:pPr>
            <a:r>
              <a:rPr lang="en-US" sz="1500" kern="1200" dirty="0">
                <a:solidFill>
                  <a:schemeClr val="tx1"/>
                </a:solidFill>
                <a:latin typeface="+mn-lt"/>
              </a:rPr>
              <a:t>We</a:t>
            </a:r>
            <a:r>
              <a:rPr lang="en-US" sz="1500" kern="1200" spc="-26" dirty="0">
                <a:solidFill>
                  <a:schemeClr val="tx1"/>
                </a:solidFill>
                <a:latin typeface="+mn-lt"/>
              </a:rPr>
              <a:t> </a:t>
            </a:r>
            <a:r>
              <a:rPr lang="en-US" sz="1500" kern="1200" dirty="0">
                <a:solidFill>
                  <a:schemeClr val="tx1"/>
                </a:solidFill>
                <a:latin typeface="+mn-lt"/>
              </a:rPr>
              <a:t>want</a:t>
            </a:r>
            <a:r>
              <a:rPr lang="en-US" sz="1500" kern="1200" spc="-26" dirty="0">
                <a:solidFill>
                  <a:schemeClr val="tx1"/>
                </a:solidFill>
                <a:latin typeface="+mn-lt"/>
              </a:rPr>
              <a:t> </a:t>
            </a:r>
            <a:r>
              <a:rPr lang="en-US" sz="1500" kern="1200" dirty="0">
                <a:solidFill>
                  <a:schemeClr val="tx1"/>
                </a:solidFill>
                <a:latin typeface="+mn-lt"/>
              </a:rPr>
              <a:t>materials</a:t>
            </a:r>
            <a:r>
              <a:rPr lang="en-US" sz="1500" kern="1200" spc="-26" dirty="0">
                <a:solidFill>
                  <a:schemeClr val="tx1"/>
                </a:solidFill>
                <a:latin typeface="+mn-lt"/>
              </a:rPr>
              <a:t> </a:t>
            </a:r>
            <a:r>
              <a:rPr lang="en-US" sz="1500" kern="1200" dirty="0">
                <a:solidFill>
                  <a:schemeClr val="tx1"/>
                </a:solidFill>
                <a:latin typeface="+mn-lt"/>
              </a:rPr>
              <a:t>to</a:t>
            </a:r>
            <a:r>
              <a:rPr lang="en-US" sz="1500" kern="1200" spc="-26" dirty="0">
                <a:solidFill>
                  <a:schemeClr val="tx1"/>
                </a:solidFill>
                <a:latin typeface="+mn-lt"/>
              </a:rPr>
              <a:t> </a:t>
            </a:r>
            <a:r>
              <a:rPr lang="en-US" sz="1500" kern="1200" dirty="0">
                <a:solidFill>
                  <a:schemeClr val="tx1"/>
                </a:solidFill>
                <a:latin typeface="+mn-lt"/>
              </a:rPr>
              <a:t>be</a:t>
            </a:r>
            <a:r>
              <a:rPr lang="en-US" sz="1500" kern="1200" spc="-26" dirty="0">
                <a:solidFill>
                  <a:schemeClr val="tx1"/>
                </a:solidFill>
                <a:latin typeface="+mn-lt"/>
              </a:rPr>
              <a:t> </a:t>
            </a:r>
            <a:r>
              <a:rPr lang="en-US" sz="1500" kern="1200" dirty="0">
                <a:solidFill>
                  <a:schemeClr val="tx1"/>
                </a:solidFill>
                <a:latin typeface="+mn-lt"/>
              </a:rPr>
              <a:t>biocompatible</a:t>
            </a:r>
            <a:r>
              <a:rPr lang="en-US" sz="1500" kern="1200" spc="-26" dirty="0">
                <a:solidFill>
                  <a:schemeClr val="tx1"/>
                </a:solidFill>
                <a:latin typeface="+mn-lt"/>
              </a:rPr>
              <a:t> </a:t>
            </a:r>
            <a:r>
              <a:rPr lang="en-US" sz="1500" kern="1200" dirty="0">
                <a:solidFill>
                  <a:schemeClr val="tx1"/>
                </a:solidFill>
                <a:latin typeface="+mn-lt"/>
              </a:rPr>
              <a:t>to</a:t>
            </a:r>
            <a:r>
              <a:rPr lang="en-US" sz="1500" kern="1200" spc="-26" dirty="0">
                <a:solidFill>
                  <a:schemeClr val="tx1"/>
                </a:solidFill>
                <a:latin typeface="+mn-lt"/>
              </a:rPr>
              <a:t> </a:t>
            </a:r>
            <a:r>
              <a:rPr lang="en-US" sz="1500" kern="1200" dirty="0">
                <a:solidFill>
                  <a:schemeClr val="tx1"/>
                </a:solidFill>
                <a:latin typeface="+mn-lt"/>
              </a:rPr>
              <a:t>reduce unwanted immune</a:t>
            </a:r>
            <a:r>
              <a:rPr lang="en-US" sz="1500" kern="1200" spc="-26" dirty="0">
                <a:solidFill>
                  <a:schemeClr val="tx1"/>
                </a:solidFill>
                <a:latin typeface="+mn-lt"/>
              </a:rPr>
              <a:t> </a:t>
            </a:r>
            <a:r>
              <a:rPr lang="en-US" sz="1500" kern="1200" spc="-9" dirty="0">
                <a:solidFill>
                  <a:schemeClr val="tx1"/>
                </a:solidFill>
                <a:latin typeface="+mn-lt"/>
              </a:rPr>
              <a:t>reactions</a:t>
            </a:r>
            <a:endParaRPr lang="en-US" sz="1500" kern="1200" dirty="0">
              <a:solidFill>
                <a:schemeClr val="tx1"/>
              </a:solidFill>
              <a:latin typeface="+mn-lt"/>
            </a:endParaRPr>
          </a:p>
          <a:p>
            <a:pPr marL="379095" indent="-228600" algn="l" rtl="0">
              <a:lnSpc>
                <a:spcPct val="90000"/>
              </a:lnSpc>
              <a:spcBef>
                <a:spcPts val="70"/>
              </a:spcBef>
              <a:buFont typeface="Arial" panose="020B0604020202020204" pitchFamily="34" charset="0"/>
              <a:buChar char="•"/>
              <a:tabLst>
                <a:tab pos="379114" algn="l"/>
              </a:tabLst>
            </a:pPr>
            <a:r>
              <a:rPr lang="en-US" sz="1500" i="1" kern="1200" dirty="0">
                <a:solidFill>
                  <a:schemeClr val="tx1"/>
                </a:solidFill>
                <a:latin typeface="+mn-lt"/>
              </a:rPr>
              <a:t>Method</a:t>
            </a:r>
            <a:r>
              <a:rPr lang="en-US" sz="1500" i="1" kern="1200" spc="-29" dirty="0">
                <a:solidFill>
                  <a:schemeClr val="tx1"/>
                </a:solidFill>
                <a:latin typeface="+mn-lt"/>
              </a:rPr>
              <a:t> </a:t>
            </a:r>
            <a:r>
              <a:rPr lang="en-US" sz="1500" i="1" kern="1200" dirty="0">
                <a:solidFill>
                  <a:schemeClr val="tx1"/>
                </a:solidFill>
                <a:latin typeface="+mn-lt"/>
              </a:rPr>
              <a:t>for</a:t>
            </a:r>
            <a:r>
              <a:rPr lang="en-US" sz="1500" i="1" kern="1200" spc="-26" dirty="0">
                <a:solidFill>
                  <a:schemeClr val="tx1"/>
                </a:solidFill>
                <a:latin typeface="+mn-lt"/>
              </a:rPr>
              <a:t> </a:t>
            </a:r>
            <a:r>
              <a:rPr lang="en-US" sz="1500" i="1" kern="1200" dirty="0">
                <a:solidFill>
                  <a:schemeClr val="tx1"/>
                </a:solidFill>
                <a:latin typeface="+mn-lt"/>
              </a:rPr>
              <a:t>improving</a:t>
            </a:r>
            <a:r>
              <a:rPr lang="en-US" sz="1500" i="1" kern="1200" spc="-26" dirty="0">
                <a:solidFill>
                  <a:schemeClr val="tx1"/>
                </a:solidFill>
                <a:latin typeface="+mn-lt"/>
              </a:rPr>
              <a:t> </a:t>
            </a:r>
            <a:r>
              <a:rPr lang="en-US" sz="1500" i="1" kern="1200" spc="-9" dirty="0">
                <a:solidFill>
                  <a:schemeClr val="tx1"/>
                </a:solidFill>
                <a:latin typeface="+mn-lt"/>
              </a:rPr>
              <a:t>biocompatibility:</a:t>
            </a:r>
            <a:endParaRPr lang="en-US" sz="1500" kern="1200" dirty="0">
              <a:solidFill>
                <a:schemeClr val="tx1"/>
              </a:solidFill>
              <a:latin typeface="+mn-lt"/>
              <a:ea typeface="Calibri"/>
              <a:cs typeface="Calibri"/>
            </a:endParaRPr>
          </a:p>
          <a:p>
            <a:pPr marL="836295" lvl="3" indent="-228600" algn="l" rtl="0">
              <a:lnSpc>
                <a:spcPct val="90000"/>
              </a:lnSpc>
              <a:spcBef>
                <a:spcPts val="125"/>
              </a:spcBef>
              <a:buFont typeface="Arial" panose="020B0604020202020204" pitchFamily="34" charset="0"/>
              <a:buChar char="•"/>
              <a:tabLst>
                <a:tab pos="836333" algn="l"/>
              </a:tabLst>
            </a:pPr>
            <a:r>
              <a:rPr lang="en-US" sz="1500" kern="1200" dirty="0">
                <a:solidFill>
                  <a:schemeClr val="tx1"/>
                </a:solidFill>
                <a:latin typeface="+mn-lt"/>
              </a:rPr>
              <a:t> </a:t>
            </a:r>
            <a:r>
              <a:rPr lang="en-US" sz="1500" u="sng" kern="1200" dirty="0">
                <a:solidFill>
                  <a:schemeClr val="tx1"/>
                </a:solidFill>
                <a:latin typeface="+mn-lt"/>
              </a:rPr>
              <a:t>		</a:t>
            </a:r>
            <a:r>
              <a:rPr lang="en-US" sz="1500" kern="1200" dirty="0">
                <a:solidFill>
                  <a:schemeClr val="tx1"/>
                </a:solidFill>
                <a:latin typeface="+mn-lt"/>
              </a:rPr>
              <a:t> →</a:t>
            </a:r>
            <a:r>
              <a:rPr lang="en-US" sz="1500" kern="1200" spc="-40" dirty="0">
                <a:solidFill>
                  <a:schemeClr val="tx1"/>
                </a:solidFill>
                <a:latin typeface="+mn-lt"/>
              </a:rPr>
              <a:t> </a:t>
            </a:r>
            <a:r>
              <a:rPr lang="en-US" sz="1500" kern="1200" dirty="0">
                <a:solidFill>
                  <a:schemeClr val="tx1"/>
                </a:solidFill>
                <a:latin typeface="+mn-lt"/>
              </a:rPr>
              <a:t>reduces</a:t>
            </a:r>
            <a:r>
              <a:rPr lang="en-US" sz="1500" kern="1200" spc="-35" dirty="0">
                <a:solidFill>
                  <a:schemeClr val="tx1"/>
                </a:solidFill>
                <a:latin typeface="+mn-lt"/>
              </a:rPr>
              <a:t> </a:t>
            </a:r>
            <a:r>
              <a:rPr lang="en-US" sz="1500" kern="1200" dirty="0">
                <a:solidFill>
                  <a:schemeClr val="tx1"/>
                </a:solidFill>
                <a:latin typeface="+mn-lt"/>
              </a:rPr>
              <a:t>chance</a:t>
            </a:r>
            <a:r>
              <a:rPr lang="en-US" sz="1500" kern="1200" spc="-40" dirty="0">
                <a:solidFill>
                  <a:schemeClr val="tx1"/>
                </a:solidFill>
                <a:latin typeface="+mn-lt"/>
              </a:rPr>
              <a:t> </a:t>
            </a:r>
            <a:r>
              <a:rPr lang="en-US" sz="1500" kern="1200" dirty="0">
                <a:solidFill>
                  <a:schemeClr val="tx1"/>
                </a:solidFill>
                <a:latin typeface="+mn-lt"/>
              </a:rPr>
              <a:t>of</a:t>
            </a:r>
            <a:r>
              <a:rPr lang="en-US" sz="1500" kern="1200" spc="-40" dirty="0">
                <a:solidFill>
                  <a:schemeClr val="tx1"/>
                </a:solidFill>
                <a:latin typeface="+mn-lt"/>
              </a:rPr>
              <a:t> </a:t>
            </a:r>
            <a:r>
              <a:rPr lang="en-US" sz="1500" kern="1200" dirty="0">
                <a:solidFill>
                  <a:schemeClr val="tx1"/>
                </a:solidFill>
                <a:latin typeface="+mn-lt"/>
              </a:rPr>
              <a:t>virus/disease</a:t>
            </a:r>
            <a:r>
              <a:rPr lang="en-US" sz="1500" kern="1200" spc="-35" dirty="0">
                <a:solidFill>
                  <a:schemeClr val="tx1"/>
                </a:solidFill>
                <a:latin typeface="+mn-lt"/>
              </a:rPr>
              <a:t> </a:t>
            </a:r>
            <a:r>
              <a:rPr lang="en-US" sz="1500" kern="1200" dirty="0">
                <a:solidFill>
                  <a:schemeClr val="tx1"/>
                </a:solidFill>
                <a:latin typeface="+mn-lt"/>
              </a:rPr>
              <a:t>transfer,</a:t>
            </a:r>
            <a:r>
              <a:rPr lang="en-US" sz="1500" kern="1200" spc="-40" dirty="0">
                <a:solidFill>
                  <a:schemeClr val="tx1"/>
                </a:solidFill>
                <a:latin typeface="+mn-lt"/>
              </a:rPr>
              <a:t> </a:t>
            </a:r>
            <a:r>
              <a:rPr lang="en-US" sz="1500" kern="1200" dirty="0">
                <a:solidFill>
                  <a:schemeClr val="tx1"/>
                </a:solidFill>
                <a:latin typeface="+mn-lt"/>
              </a:rPr>
              <a:t>reduced</a:t>
            </a:r>
            <a:r>
              <a:rPr lang="en-US" sz="1500" kern="1200" spc="-40" dirty="0">
                <a:solidFill>
                  <a:schemeClr val="tx1"/>
                </a:solidFill>
                <a:latin typeface="+mn-lt"/>
              </a:rPr>
              <a:t> </a:t>
            </a:r>
            <a:r>
              <a:rPr lang="en-US" sz="1500" kern="1200" dirty="0">
                <a:solidFill>
                  <a:schemeClr val="tx1"/>
                </a:solidFill>
                <a:latin typeface="+mn-lt"/>
              </a:rPr>
              <a:t>infection</a:t>
            </a:r>
            <a:r>
              <a:rPr lang="en-US" sz="1500" kern="1200" spc="-35" dirty="0">
                <a:solidFill>
                  <a:schemeClr val="tx1"/>
                </a:solidFill>
                <a:latin typeface="+mn-lt"/>
              </a:rPr>
              <a:t> </a:t>
            </a:r>
            <a:r>
              <a:rPr lang="en-US" sz="1500" kern="1200" spc="-20" dirty="0">
                <a:solidFill>
                  <a:schemeClr val="tx1"/>
                </a:solidFill>
                <a:latin typeface="+mn-lt"/>
              </a:rPr>
              <a:t>risk</a:t>
            </a:r>
            <a:endParaRPr lang="en-US" sz="1500" kern="1200" dirty="0">
              <a:solidFill>
                <a:schemeClr val="tx1"/>
              </a:solidFill>
              <a:latin typeface="+mn-lt"/>
              <a:ea typeface="Calibri"/>
              <a:cs typeface="Calibri"/>
            </a:endParaRPr>
          </a:p>
          <a:p>
            <a:pPr marL="836295" lvl="1" indent="-228600" algn="l" rtl="0">
              <a:lnSpc>
                <a:spcPct val="90000"/>
              </a:lnSpc>
              <a:spcBef>
                <a:spcPts val="84"/>
              </a:spcBef>
              <a:buFont typeface="Arial" panose="020B0604020202020204" pitchFamily="34" charset="0"/>
              <a:buChar char="•"/>
              <a:tabLst>
                <a:tab pos="836333" algn="l"/>
              </a:tabLst>
            </a:pPr>
            <a:r>
              <a:rPr lang="en-US" sz="1500" kern="1200" dirty="0">
                <a:solidFill>
                  <a:schemeClr val="tx1"/>
                </a:solidFill>
                <a:latin typeface="+mn-lt"/>
              </a:rPr>
              <a:t>Bioactive</a:t>
            </a:r>
            <a:r>
              <a:rPr lang="en-US" sz="1500" kern="1200" spc="-29" dirty="0">
                <a:solidFill>
                  <a:schemeClr val="tx1"/>
                </a:solidFill>
                <a:latin typeface="+mn-lt"/>
              </a:rPr>
              <a:t> </a:t>
            </a:r>
            <a:r>
              <a:rPr lang="en-US" sz="1500" kern="1200" dirty="0">
                <a:solidFill>
                  <a:schemeClr val="tx1"/>
                </a:solidFill>
                <a:latin typeface="+mn-lt"/>
              </a:rPr>
              <a:t>coatings</a:t>
            </a:r>
            <a:r>
              <a:rPr lang="en-US" sz="1500" kern="1200" spc="-26" dirty="0">
                <a:solidFill>
                  <a:schemeClr val="tx1"/>
                </a:solidFill>
                <a:latin typeface="+mn-lt"/>
              </a:rPr>
              <a:t> </a:t>
            </a:r>
            <a:r>
              <a:rPr lang="en-US" sz="1500" kern="1200" dirty="0">
                <a:solidFill>
                  <a:schemeClr val="tx1"/>
                </a:solidFill>
                <a:latin typeface="+mn-lt"/>
              </a:rPr>
              <a:t>→</a:t>
            </a:r>
            <a:r>
              <a:rPr lang="en-US" sz="1500" kern="1200" spc="-29" dirty="0">
                <a:solidFill>
                  <a:schemeClr val="tx1"/>
                </a:solidFill>
                <a:latin typeface="+mn-lt"/>
              </a:rPr>
              <a:t> </a:t>
            </a:r>
            <a:r>
              <a:rPr lang="en-US" sz="1500" kern="1200" dirty="0">
                <a:solidFill>
                  <a:schemeClr val="tx1"/>
                </a:solidFill>
                <a:latin typeface="+mn-lt"/>
              </a:rPr>
              <a:t>can</a:t>
            </a:r>
            <a:r>
              <a:rPr lang="en-US" sz="1500" kern="1200" spc="-26" dirty="0">
                <a:solidFill>
                  <a:schemeClr val="tx1"/>
                </a:solidFill>
                <a:latin typeface="+mn-lt"/>
              </a:rPr>
              <a:t> </a:t>
            </a:r>
            <a:r>
              <a:rPr lang="en-US" sz="1500" kern="1200" dirty="0">
                <a:solidFill>
                  <a:schemeClr val="tx1"/>
                </a:solidFill>
                <a:latin typeface="+mn-lt"/>
              </a:rPr>
              <a:t>help</a:t>
            </a:r>
            <a:r>
              <a:rPr lang="en-US" sz="1500" kern="1200" spc="-26" dirty="0">
                <a:solidFill>
                  <a:schemeClr val="tx1"/>
                </a:solidFill>
                <a:latin typeface="+mn-lt"/>
              </a:rPr>
              <a:t> </a:t>
            </a:r>
            <a:r>
              <a:rPr lang="en-US" sz="1500" kern="1200" dirty="0">
                <a:solidFill>
                  <a:schemeClr val="tx1"/>
                </a:solidFill>
                <a:latin typeface="+mn-lt"/>
              </a:rPr>
              <a:t>prevent</a:t>
            </a:r>
            <a:r>
              <a:rPr lang="en-US" sz="1500" kern="1200" spc="-29" dirty="0">
                <a:solidFill>
                  <a:schemeClr val="tx1"/>
                </a:solidFill>
                <a:latin typeface="+mn-lt"/>
              </a:rPr>
              <a:t> </a:t>
            </a:r>
            <a:r>
              <a:rPr lang="en-US" sz="1500" kern="1200" dirty="0">
                <a:solidFill>
                  <a:schemeClr val="tx1"/>
                </a:solidFill>
                <a:latin typeface="+mn-lt"/>
              </a:rPr>
              <a:t>negative</a:t>
            </a:r>
            <a:r>
              <a:rPr lang="en-US" sz="1500" kern="1200" spc="-26" dirty="0">
                <a:solidFill>
                  <a:schemeClr val="tx1"/>
                </a:solidFill>
                <a:latin typeface="+mn-lt"/>
              </a:rPr>
              <a:t> </a:t>
            </a:r>
            <a:r>
              <a:rPr lang="en-US" sz="1500" kern="1200" dirty="0">
                <a:solidFill>
                  <a:schemeClr val="tx1"/>
                </a:solidFill>
                <a:latin typeface="+mn-lt"/>
              </a:rPr>
              <a:t>biological</a:t>
            </a:r>
            <a:r>
              <a:rPr lang="en-US" sz="1500" kern="1200" spc="-26" dirty="0">
                <a:solidFill>
                  <a:schemeClr val="tx1"/>
                </a:solidFill>
                <a:latin typeface="+mn-lt"/>
              </a:rPr>
              <a:t> </a:t>
            </a:r>
            <a:r>
              <a:rPr lang="en-US" sz="1500" kern="1200" spc="-9" dirty="0">
                <a:solidFill>
                  <a:schemeClr val="tx1"/>
                </a:solidFill>
                <a:latin typeface="+mn-lt"/>
              </a:rPr>
              <a:t>responses</a:t>
            </a:r>
            <a:endParaRPr lang="en-US" sz="1500" kern="1200" dirty="0">
              <a:solidFill>
                <a:schemeClr val="tx1"/>
              </a:solidFill>
              <a:latin typeface="+mn-lt"/>
              <a:ea typeface="Calibri"/>
              <a:cs typeface="Calibri"/>
            </a:endParaRPr>
          </a:p>
          <a:p>
            <a:pPr marL="836295" lvl="1" indent="-228600" algn="l" rtl="0">
              <a:lnSpc>
                <a:spcPct val="90000"/>
              </a:lnSpc>
              <a:spcBef>
                <a:spcPts val="81"/>
              </a:spcBef>
              <a:buFont typeface="Arial" panose="020B0604020202020204" pitchFamily="34" charset="0"/>
              <a:buChar char="•"/>
              <a:tabLst>
                <a:tab pos="836333" algn="l"/>
              </a:tabLst>
            </a:pPr>
            <a:r>
              <a:rPr lang="en-US" sz="1500" kern="1200" dirty="0">
                <a:solidFill>
                  <a:schemeClr val="tx1"/>
                </a:solidFill>
                <a:latin typeface="+mn-lt"/>
              </a:rPr>
              <a:t> </a:t>
            </a:r>
            <a:r>
              <a:rPr lang="en-US" sz="1500" u="sng" kern="1200" dirty="0">
                <a:solidFill>
                  <a:schemeClr val="tx1"/>
                </a:solidFill>
                <a:latin typeface="+mn-lt"/>
              </a:rPr>
              <a:t>		</a:t>
            </a:r>
            <a:r>
              <a:rPr lang="en-US" sz="1500" kern="1200" dirty="0">
                <a:solidFill>
                  <a:schemeClr val="tx1"/>
                </a:solidFill>
                <a:latin typeface="+mn-lt"/>
              </a:rPr>
              <a:t> →</a:t>
            </a:r>
            <a:r>
              <a:rPr lang="en-US" sz="1500" kern="1200" spc="-26" dirty="0">
                <a:solidFill>
                  <a:schemeClr val="tx1"/>
                </a:solidFill>
                <a:latin typeface="+mn-lt"/>
              </a:rPr>
              <a:t> </a:t>
            </a:r>
            <a:r>
              <a:rPr lang="en-US" sz="1500" kern="1200" dirty="0">
                <a:solidFill>
                  <a:schemeClr val="tx1"/>
                </a:solidFill>
                <a:latin typeface="+mn-lt"/>
              </a:rPr>
              <a:t>reducing</a:t>
            </a:r>
            <a:r>
              <a:rPr lang="en-US" sz="1500" kern="1200" spc="-20" dirty="0">
                <a:solidFill>
                  <a:schemeClr val="tx1"/>
                </a:solidFill>
                <a:latin typeface="+mn-lt"/>
              </a:rPr>
              <a:t> </a:t>
            </a:r>
            <a:r>
              <a:rPr lang="en-US" sz="1500" kern="1200" dirty="0">
                <a:solidFill>
                  <a:schemeClr val="tx1"/>
                </a:solidFill>
                <a:latin typeface="+mn-lt"/>
              </a:rPr>
              <a:t>adsorption</a:t>
            </a:r>
            <a:r>
              <a:rPr lang="en-US" sz="1500" kern="1200" spc="-26" dirty="0">
                <a:solidFill>
                  <a:schemeClr val="tx1"/>
                </a:solidFill>
                <a:latin typeface="+mn-lt"/>
              </a:rPr>
              <a:t> </a:t>
            </a:r>
            <a:r>
              <a:rPr lang="en-US" sz="1500" kern="1200" dirty="0">
                <a:solidFill>
                  <a:schemeClr val="tx1"/>
                </a:solidFill>
                <a:latin typeface="+mn-lt"/>
              </a:rPr>
              <a:t>properties</a:t>
            </a:r>
            <a:r>
              <a:rPr lang="en-US" sz="1500" kern="1200" spc="-26" dirty="0">
                <a:solidFill>
                  <a:schemeClr val="tx1"/>
                </a:solidFill>
                <a:latin typeface="+mn-lt"/>
              </a:rPr>
              <a:t> </a:t>
            </a:r>
            <a:r>
              <a:rPr lang="en-US" sz="1500" kern="1200" dirty="0">
                <a:solidFill>
                  <a:schemeClr val="tx1"/>
                </a:solidFill>
                <a:latin typeface="+mn-lt"/>
              </a:rPr>
              <a:t>(limits</a:t>
            </a:r>
            <a:r>
              <a:rPr lang="en-US" sz="1500" kern="1200" spc="-26" dirty="0">
                <a:solidFill>
                  <a:schemeClr val="tx1"/>
                </a:solidFill>
                <a:latin typeface="+mn-lt"/>
              </a:rPr>
              <a:t> </a:t>
            </a:r>
            <a:r>
              <a:rPr lang="en-US" sz="1500" kern="1200" dirty="0">
                <a:solidFill>
                  <a:schemeClr val="tx1"/>
                </a:solidFill>
                <a:latin typeface="+mn-lt"/>
              </a:rPr>
              <a:t>bacterial</a:t>
            </a:r>
            <a:r>
              <a:rPr lang="en-US" sz="1500" kern="1200" spc="-20" dirty="0">
                <a:solidFill>
                  <a:schemeClr val="tx1"/>
                </a:solidFill>
                <a:latin typeface="+mn-lt"/>
              </a:rPr>
              <a:t> </a:t>
            </a:r>
            <a:r>
              <a:rPr lang="en-US" sz="1500" kern="1200" spc="-9" dirty="0">
                <a:solidFill>
                  <a:schemeClr val="tx1"/>
                </a:solidFill>
                <a:latin typeface="+mn-lt"/>
              </a:rPr>
              <a:t>adsorption)</a:t>
            </a:r>
            <a:endParaRPr lang="en-US" sz="1500" kern="1200" dirty="0">
              <a:solidFill>
                <a:schemeClr val="tx1"/>
              </a:solidFill>
              <a:latin typeface="+mn-lt"/>
              <a:ea typeface="Calibri"/>
              <a:cs typeface="Calibri"/>
            </a:endParaRPr>
          </a:p>
          <a:p>
            <a:pPr marL="836295" lvl="1" indent="-228600" algn="l" rtl="0">
              <a:lnSpc>
                <a:spcPct val="90000"/>
              </a:lnSpc>
              <a:spcBef>
                <a:spcPts val="84"/>
              </a:spcBef>
              <a:buFont typeface="Arial" panose="020B0604020202020204" pitchFamily="34" charset="0"/>
              <a:buChar char="•"/>
              <a:tabLst>
                <a:tab pos="836333" algn="l"/>
              </a:tabLst>
            </a:pPr>
            <a:r>
              <a:rPr lang="en-US" sz="1500" kern="1200" dirty="0">
                <a:solidFill>
                  <a:schemeClr val="tx1"/>
                </a:solidFill>
                <a:latin typeface="+mn-lt"/>
              </a:rPr>
              <a:t>Incorporating</a:t>
            </a:r>
            <a:r>
              <a:rPr lang="en-US" sz="1500" kern="1200" spc="-64" dirty="0">
                <a:solidFill>
                  <a:schemeClr val="tx1"/>
                </a:solidFill>
                <a:latin typeface="+mn-lt"/>
              </a:rPr>
              <a:t> </a:t>
            </a:r>
            <a:r>
              <a:rPr lang="en-US" sz="1500" kern="1200" spc="-9" dirty="0" err="1">
                <a:solidFill>
                  <a:schemeClr val="tx1"/>
                </a:solidFill>
                <a:latin typeface="+mn-lt"/>
              </a:rPr>
              <a:t>antibacterials</a:t>
            </a:r>
            <a:endParaRPr lang="en-US" sz="1500" kern="1200" dirty="0">
              <a:solidFill>
                <a:schemeClr val="tx1"/>
              </a:solidFill>
              <a:latin typeface="+mn-lt"/>
              <a:ea typeface="Calibri"/>
              <a:cs typeface="Calibri"/>
            </a:endParaRPr>
          </a:p>
          <a:p>
            <a:pPr marL="836295" lvl="1" indent="-228600" algn="l" rtl="0">
              <a:lnSpc>
                <a:spcPct val="90000"/>
              </a:lnSpc>
              <a:spcBef>
                <a:spcPts val="84"/>
              </a:spcBef>
              <a:buFont typeface="Arial" panose="020B0604020202020204" pitchFamily="34" charset="0"/>
              <a:buChar char="•"/>
              <a:tabLst>
                <a:tab pos="836333" algn="l"/>
              </a:tabLst>
            </a:pPr>
            <a:r>
              <a:rPr lang="en-US" sz="1500" kern="1200" dirty="0">
                <a:solidFill>
                  <a:schemeClr val="tx1"/>
                </a:solidFill>
                <a:latin typeface="+mn-lt"/>
              </a:rPr>
              <a:t>Using</a:t>
            </a:r>
            <a:r>
              <a:rPr lang="en-US" sz="1500" kern="1200" spc="-29" dirty="0">
                <a:solidFill>
                  <a:schemeClr val="tx1"/>
                </a:solidFill>
                <a:latin typeface="+mn-lt"/>
              </a:rPr>
              <a:t> </a:t>
            </a:r>
            <a:r>
              <a:rPr lang="en-US" sz="1500" kern="1200" dirty="0">
                <a:solidFill>
                  <a:schemeClr val="tx1"/>
                </a:solidFill>
                <a:latin typeface="+mn-lt"/>
              </a:rPr>
              <a:t>natural</a:t>
            </a:r>
            <a:r>
              <a:rPr lang="en-US" sz="1500" kern="1200" spc="-29" dirty="0">
                <a:solidFill>
                  <a:schemeClr val="tx1"/>
                </a:solidFill>
                <a:latin typeface="+mn-lt"/>
              </a:rPr>
              <a:t> </a:t>
            </a:r>
            <a:r>
              <a:rPr lang="en-US" sz="1500" kern="1200" spc="-9" dirty="0">
                <a:solidFill>
                  <a:schemeClr val="tx1"/>
                </a:solidFill>
                <a:latin typeface="+mn-lt"/>
              </a:rPr>
              <a:t>materials</a:t>
            </a:r>
            <a:endParaRPr lang="en-US" sz="1500" kern="1200" dirty="0">
              <a:solidFill>
                <a:schemeClr val="tx1"/>
              </a:solidFill>
              <a:latin typeface="+mn-lt"/>
              <a:ea typeface="Calibri"/>
              <a:cs typeface="Calibri"/>
            </a:endParaRPr>
          </a:p>
        </p:txBody>
      </p:sp>
      <p:pic>
        <p:nvPicPr>
          <p:cNvPr id="9" name="Picture 8" descr="A Venn diagram with three circles labeled: &quot;ability to perform desired function,&quot; &quot;has desired material properties,&quot; and &quot;Safety of host.&quot; The intersection of all three circles has an arrow pointing to it with the label &quot;Biocompatibility.&quot;">
            <a:extLst>
              <a:ext uri="{FF2B5EF4-FFF2-40B4-BE49-F238E27FC236}">
                <a16:creationId xmlns:a16="http://schemas.microsoft.com/office/drawing/2014/main" id="{B34881A9-4FAE-7C8F-83C0-8BC8B6D97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760" y="234528"/>
            <a:ext cx="4970923" cy="4685706"/>
          </a:xfrm>
          <a:prstGeom prst="rect">
            <a:avLst/>
          </a:prstGeom>
        </p:spPr>
      </p:pic>
      <p:sp>
        <p:nvSpPr>
          <p:cNvPr id="7" name="sketch line">
            <a:extLst>
              <a:ext uri="{FF2B5EF4-FFF2-40B4-BE49-F238E27FC236}">
                <a16:creationId xmlns:a16="http://schemas.microsoft.com/office/drawing/2014/main" id="{C58E5A2C-A839-A216-32B4-DD56469D26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317" y="1006770"/>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385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A3A9-7FEB-9AB8-1704-48C4F4B3D59D}"/>
              </a:ext>
            </a:extLst>
          </p:cNvPr>
          <p:cNvSpPr>
            <a:spLocks noGrp="1"/>
          </p:cNvSpPr>
          <p:nvPr>
            <p:ph type="title"/>
          </p:nvPr>
        </p:nvSpPr>
        <p:spPr/>
        <p:txBody>
          <a:bodyPr/>
          <a:lstStyle/>
          <a:p>
            <a:r>
              <a:rPr lang="en-US" dirty="0"/>
              <a:t>Image Credits:</a:t>
            </a:r>
          </a:p>
        </p:txBody>
      </p:sp>
      <p:sp>
        <p:nvSpPr>
          <p:cNvPr id="3" name="Text Placeholder 2">
            <a:extLst>
              <a:ext uri="{FF2B5EF4-FFF2-40B4-BE49-F238E27FC236}">
                <a16:creationId xmlns:a16="http://schemas.microsoft.com/office/drawing/2014/main" id="{87BF5833-BC88-43D4-EC26-069B922ED2B8}"/>
              </a:ext>
            </a:extLst>
          </p:cNvPr>
          <p:cNvSpPr>
            <a:spLocks noGrp="1"/>
          </p:cNvSpPr>
          <p:nvPr>
            <p:ph type="body" idx="1"/>
          </p:nvPr>
        </p:nvSpPr>
        <p:spPr>
          <a:xfrm>
            <a:off x="335003" y="756035"/>
            <a:ext cx="8052435" cy="4339650"/>
          </a:xfrm>
        </p:spPr>
        <p:txBody>
          <a:bodyPr/>
          <a:lstStyle/>
          <a:p>
            <a:pPr>
              <a:lnSpc>
                <a:spcPct val="150000"/>
              </a:lnSpc>
            </a:pPr>
            <a:r>
              <a:rPr lang="en-US" sz="1200" dirty="0">
                <a:latin typeface="+mn-lt"/>
              </a:rPr>
              <a:t>Slide 1: Alexander </a:t>
            </a:r>
            <a:r>
              <a:rPr lang="en-US" sz="1200" dirty="0" err="1">
                <a:latin typeface="+mn-lt"/>
              </a:rPr>
              <a:t>Steamaze</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2: Denis---S/</a:t>
            </a:r>
            <a:r>
              <a:rPr lang="en-US" sz="1200" dirty="0" err="1">
                <a:latin typeface="+mn-lt"/>
              </a:rPr>
              <a:t>Shutterstock.com</a:t>
            </a:r>
            <a:r>
              <a:rPr lang="en-US" sz="1200" dirty="0">
                <a:latin typeface="+mn-lt"/>
              </a:rPr>
              <a:t>, </a:t>
            </a:r>
            <a:r>
              <a:rPr lang="en-US" sz="1200" dirty="0" err="1">
                <a:latin typeface="+mn-lt"/>
              </a:rPr>
              <a:t>Davizro</a:t>
            </a:r>
            <a:r>
              <a:rPr lang="en-US" sz="1200" dirty="0">
                <a:latin typeface="+mn-lt"/>
              </a:rPr>
              <a:t> Photography/</a:t>
            </a:r>
            <a:r>
              <a:rPr lang="en-US" sz="1200" dirty="0" err="1">
                <a:latin typeface="+mn-lt"/>
              </a:rPr>
              <a:t>Shutterstock.com</a:t>
            </a:r>
            <a:r>
              <a:rPr lang="en-US" sz="1200" dirty="0">
                <a:latin typeface="+mn-lt"/>
              </a:rPr>
              <a:t>, </a:t>
            </a:r>
            <a:r>
              <a:rPr lang="en-US" sz="1200" dirty="0" err="1">
                <a:latin typeface="+mn-lt"/>
              </a:rPr>
              <a:t>Ivan_Shenets</a:t>
            </a:r>
            <a:r>
              <a:rPr lang="en-US" sz="1200" dirty="0">
                <a:latin typeface="+mn-lt"/>
              </a:rPr>
              <a:t>/</a:t>
            </a:r>
            <a:r>
              <a:rPr lang="en-US" sz="1200" dirty="0" err="1">
                <a:latin typeface="+mn-lt"/>
              </a:rPr>
              <a:t>Shutterstock.com</a:t>
            </a:r>
            <a:r>
              <a:rPr lang="en-US" sz="1200" dirty="0">
                <a:latin typeface="+mn-lt"/>
              </a:rPr>
              <a:t>, </a:t>
            </a:r>
            <a:r>
              <a:rPr lang="en-US" sz="1200" dirty="0" err="1">
                <a:latin typeface="+mn-lt"/>
              </a:rPr>
              <a:t>maradek</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4: </a:t>
            </a:r>
            <a:r>
              <a:rPr lang="en-US" sz="1200" dirty="0" err="1">
                <a:latin typeface="+mn-lt"/>
              </a:rPr>
              <a:t>Chzu</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5: Joaquin </a:t>
            </a:r>
            <a:r>
              <a:rPr lang="en-US" sz="1200" dirty="0" err="1">
                <a:latin typeface="+mn-lt"/>
              </a:rPr>
              <a:t>Corbalan</a:t>
            </a:r>
            <a:r>
              <a:rPr lang="en-US" sz="1200" dirty="0">
                <a:latin typeface="+mn-lt"/>
              </a:rPr>
              <a:t> P/</a:t>
            </a:r>
            <a:r>
              <a:rPr lang="en-US" sz="1200" dirty="0" err="1">
                <a:latin typeface="+mn-lt"/>
              </a:rPr>
              <a:t>Shutterstock.com</a:t>
            </a:r>
            <a:endParaRPr lang="en-US" sz="1200" dirty="0">
              <a:latin typeface="+mn-lt"/>
            </a:endParaRPr>
          </a:p>
          <a:p>
            <a:pPr>
              <a:lnSpc>
                <a:spcPct val="150000"/>
              </a:lnSpc>
            </a:pPr>
            <a:r>
              <a:rPr lang="en-US" sz="1200" dirty="0">
                <a:latin typeface="+mn-lt"/>
              </a:rPr>
              <a:t>Slide 6: </a:t>
            </a:r>
            <a:r>
              <a:rPr lang="en-US" sz="1200" dirty="0" err="1">
                <a:latin typeface="+mn-lt"/>
              </a:rPr>
              <a:t>Vink</a:t>
            </a:r>
            <a:r>
              <a:rPr lang="en-US" sz="1200" dirty="0">
                <a:latin typeface="+mn-lt"/>
              </a:rPr>
              <a:t> Fan/</a:t>
            </a:r>
            <a:r>
              <a:rPr lang="en-US" sz="1200" dirty="0" err="1">
                <a:latin typeface="+mn-lt"/>
              </a:rPr>
              <a:t>Shutterstock.com</a:t>
            </a:r>
            <a:r>
              <a:rPr lang="en-US" sz="1200" dirty="0">
                <a:latin typeface="+mn-lt"/>
              </a:rPr>
              <a:t>, Meade/NIBIB</a:t>
            </a:r>
          </a:p>
          <a:p>
            <a:pPr>
              <a:lnSpc>
                <a:spcPct val="150000"/>
              </a:lnSpc>
            </a:pPr>
            <a:r>
              <a:rPr lang="en-US" sz="1200" dirty="0">
                <a:latin typeface="+mn-lt"/>
              </a:rPr>
              <a:t>Slide 7: </a:t>
            </a:r>
            <a:r>
              <a:rPr lang="en-US" sz="1200" dirty="0" err="1">
                <a:latin typeface="+mn-lt"/>
              </a:rPr>
              <a:t>Sansanorth</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8: </a:t>
            </a:r>
            <a:r>
              <a:rPr lang="en-US" sz="1200" dirty="0" err="1">
                <a:latin typeface="+mn-lt"/>
              </a:rPr>
              <a:t>Okayanstvo</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9: </a:t>
            </a:r>
            <a:r>
              <a:rPr lang="en-US" sz="1200" dirty="0" err="1">
                <a:latin typeface="+mn-lt"/>
              </a:rPr>
              <a:t>Vectoressa</a:t>
            </a:r>
            <a:r>
              <a:rPr lang="en-US" sz="1200" dirty="0">
                <a:latin typeface="+mn-lt"/>
              </a:rPr>
              <a:t>/</a:t>
            </a:r>
            <a:r>
              <a:rPr lang="en-US" sz="1200" dirty="0" err="1">
                <a:latin typeface="+mn-lt"/>
              </a:rPr>
              <a:t>Shutterstock.com</a:t>
            </a:r>
            <a:r>
              <a:rPr lang="en-US" sz="1200" dirty="0">
                <a:latin typeface="+mn-lt"/>
              </a:rPr>
              <a:t>, Meade/NIBIB</a:t>
            </a:r>
          </a:p>
          <a:p>
            <a:pPr>
              <a:lnSpc>
                <a:spcPct val="150000"/>
              </a:lnSpc>
            </a:pPr>
            <a:r>
              <a:rPr lang="en-US" sz="1200" dirty="0">
                <a:latin typeface="+mn-lt"/>
              </a:rPr>
              <a:t>Slide 10: Meade/NIBIB</a:t>
            </a:r>
          </a:p>
          <a:p>
            <a:pPr>
              <a:lnSpc>
                <a:spcPct val="150000"/>
              </a:lnSpc>
            </a:pPr>
            <a:r>
              <a:rPr lang="en-US" sz="1200" dirty="0">
                <a:latin typeface="+mn-lt"/>
              </a:rPr>
              <a:t>Slide 11: Maria Eliza </a:t>
            </a:r>
            <a:r>
              <a:rPr lang="en-US" sz="1200" dirty="0" err="1">
                <a:latin typeface="+mn-lt"/>
              </a:rPr>
              <a:t>Moraes</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12: </a:t>
            </a:r>
            <a:r>
              <a:rPr lang="en-US" sz="1200" dirty="0" err="1">
                <a:latin typeface="+mn-lt"/>
              </a:rPr>
              <a:t>Vectoressa</a:t>
            </a:r>
            <a:r>
              <a:rPr lang="en-US" sz="1200" dirty="0">
                <a:latin typeface="+mn-lt"/>
              </a:rPr>
              <a:t>/</a:t>
            </a:r>
            <a:r>
              <a:rPr lang="en-US" sz="1200" dirty="0" err="1">
                <a:latin typeface="+mn-lt"/>
              </a:rPr>
              <a:t>Shutterstock.com</a:t>
            </a:r>
            <a:r>
              <a:rPr lang="en-US" sz="1200" dirty="0">
                <a:latin typeface="+mn-lt"/>
              </a:rPr>
              <a:t>, cosmin4000/</a:t>
            </a:r>
            <a:r>
              <a:rPr lang="en-US" sz="1200" dirty="0" err="1">
                <a:latin typeface="+mn-lt"/>
              </a:rPr>
              <a:t>iStock.com</a:t>
            </a:r>
            <a:r>
              <a:rPr lang="en-US" sz="1200" dirty="0">
                <a:latin typeface="+mn-lt"/>
              </a:rPr>
              <a:t>, </a:t>
            </a:r>
            <a:r>
              <a:rPr lang="en-US" sz="1200" dirty="0" err="1">
                <a:latin typeface="+mn-lt"/>
              </a:rPr>
              <a:t>MikeRun</a:t>
            </a:r>
            <a:r>
              <a:rPr lang="en-US" sz="1200" dirty="0">
                <a:latin typeface="+mn-lt"/>
              </a:rPr>
              <a:t>/Wikimedia Commons</a:t>
            </a:r>
          </a:p>
          <a:p>
            <a:pPr>
              <a:lnSpc>
                <a:spcPct val="150000"/>
              </a:lnSpc>
            </a:pPr>
            <a:r>
              <a:rPr lang="en-US" sz="1200" dirty="0">
                <a:latin typeface="+mn-lt"/>
              </a:rPr>
              <a:t>Slide 13:  Meade/NIBIB, Meade/NIBIB</a:t>
            </a:r>
          </a:p>
          <a:p>
            <a:pPr>
              <a:lnSpc>
                <a:spcPct val="150000"/>
              </a:lnSpc>
            </a:pPr>
            <a:r>
              <a:rPr lang="en-US" sz="1200" dirty="0">
                <a:latin typeface="+mn-lt"/>
              </a:rPr>
              <a:t>Slide 14: Denis---S/</a:t>
            </a:r>
            <a:r>
              <a:rPr lang="en-US" sz="1200" dirty="0" err="1">
                <a:latin typeface="+mn-lt"/>
              </a:rPr>
              <a:t>Shutterstock.com</a:t>
            </a:r>
            <a:endParaRPr lang="en-US" sz="1200" dirty="0">
              <a:latin typeface="+mn-lt"/>
            </a:endParaRPr>
          </a:p>
          <a:p>
            <a:pPr>
              <a:lnSpc>
                <a:spcPct val="150000"/>
              </a:lnSpc>
            </a:pPr>
            <a:r>
              <a:rPr lang="en-US" sz="1200" dirty="0">
                <a:latin typeface="+mn-lt"/>
              </a:rPr>
              <a:t>Slide 15: Meade/NIBIB</a:t>
            </a:r>
          </a:p>
          <a:p>
            <a:endParaRPr lang="en-US" sz="1200" dirty="0">
              <a:latin typeface="+mn-lt"/>
            </a:endParaRPr>
          </a:p>
          <a:p>
            <a:pPr>
              <a:lnSpc>
                <a:spcPct val="150000"/>
              </a:lnSpc>
            </a:pPr>
            <a:r>
              <a:rPr lang="en-US" sz="1200" dirty="0">
                <a:latin typeface="+mn-lt"/>
              </a:rPr>
              <a:t>Slide 1: Alexander </a:t>
            </a:r>
            <a:r>
              <a:rPr lang="en-US" sz="1200" dirty="0" err="1">
                <a:latin typeface="+mn-lt"/>
              </a:rPr>
              <a:t>Steamaze</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2: Denis---S/</a:t>
            </a:r>
            <a:r>
              <a:rPr lang="en-US" sz="1200" dirty="0" err="1">
                <a:latin typeface="+mn-lt"/>
              </a:rPr>
              <a:t>Shutterstock.com</a:t>
            </a:r>
            <a:r>
              <a:rPr lang="en-US" sz="1200" dirty="0">
                <a:latin typeface="+mn-lt"/>
              </a:rPr>
              <a:t>, </a:t>
            </a:r>
            <a:r>
              <a:rPr lang="en-US" sz="1200" dirty="0" err="1">
                <a:latin typeface="+mn-lt"/>
              </a:rPr>
              <a:t>Davizro</a:t>
            </a:r>
            <a:r>
              <a:rPr lang="en-US" sz="1200" dirty="0">
                <a:latin typeface="+mn-lt"/>
              </a:rPr>
              <a:t> Photography/</a:t>
            </a:r>
            <a:r>
              <a:rPr lang="en-US" sz="1200" dirty="0" err="1">
                <a:latin typeface="+mn-lt"/>
              </a:rPr>
              <a:t>Shutterstock.com</a:t>
            </a:r>
            <a:r>
              <a:rPr lang="en-US" sz="1200" dirty="0">
                <a:latin typeface="+mn-lt"/>
              </a:rPr>
              <a:t>, </a:t>
            </a:r>
            <a:r>
              <a:rPr lang="en-US" sz="1200" dirty="0" err="1">
                <a:latin typeface="+mn-lt"/>
              </a:rPr>
              <a:t>Ivan_Shenets</a:t>
            </a:r>
            <a:r>
              <a:rPr lang="en-US" sz="1200" dirty="0">
                <a:latin typeface="+mn-lt"/>
              </a:rPr>
              <a:t>/</a:t>
            </a:r>
            <a:r>
              <a:rPr lang="en-US" sz="1200" dirty="0" err="1">
                <a:latin typeface="+mn-lt"/>
              </a:rPr>
              <a:t>Shutterstock.com</a:t>
            </a:r>
            <a:r>
              <a:rPr lang="en-US" sz="1200" dirty="0">
                <a:latin typeface="+mn-lt"/>
              </a:rPr>
              <a:t>, </a:t>
            </a:r>
            <a:r>
              <a:rPr lang="en-US" sz="1200" dirty="0" err="1">
                <a:latin typeface="+mn-lt"/>
              </a:rPr>
              <a:t>maradek</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4: </a:t>
            </a:r>
            <a:r>
              <a:rPr lang="en-US" sz="1200" dirty="0" err="1">
                <a:latin typeface="+mn-lt"/>
              </a:rPr>
              <a:t>Chzu</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5: Joaquin </a:t>
            </a:r>
            <a:r>
              <a:rPr lang="en-US" sz="1200" dirty="0" err="1">
                <a:latin typeface="+mn-lt"/>
              </a:rPr>
              <a:t>Corbalan</a:t>
            </a:r>
            <a:r>
              <a:rPr lang="en-US" sz="1200" dirty="0">
                <a:latin typeface="+mn-lt"/>
              </a:rPr>
              <a:t> P/</a:t>
            </a:r>
            <a:r>
              <a:rPr lang="en-US" sz="1200" dirty="0" err="1">
                <a:latin typeface="+mn-lt"/>
              </a:rPr>
              <a:t>Shutterstock.com</a:t>
            </a:r>
            <a:endParaRPr lang="en-US" sz="1200" dirty="0">
              <a:latin typeface="+mn-lt"/>
            </a:endParaRPr>
          </a:p>
          <a:p>
            <a:pPr>
              <a:lnSpc>
                <a:spcPct val="150000"/>
              </a:lnSpc>
            </a:pPr>
            <a:r>
              <a:rPr lang="en-US" sz="1200" dirty="0">
                <a:latin typeface="+mn-lt"/>
              </a:rPr>
              <a:t>Slide 6: </a:t>
            </a:r>
            <a:r>
              <a:rPr lang="en-US" sz="1200" dirty="0" err="1">
                <a:latin typeface="+mn-lt"/>
              </a:rPr>
              <a:t>Vink</a:t>
            </a:r>
            <a:r>
              <a:rPr lang="en-US" sz="1200" dirty="0">
                <a:latin typeface="+mn-lt"/>
              </a:rPr>
              <a:t> Fan/</a:t>
            </a:r>
            <a:r>
              <a:rPr lang="en-US" sz="1200" dirty="0" err="1">
                <a:latin typeface="+mn-lt"/>
              </a:rPr>
              <a:t>Shutterstock.com</a:t>
            </a:r>
            <a:r>
              <a:rPr lang="en-US" sz="1200" dirty="0">
                <a:latin typeface="+mn-lt"/>
              </a:rPr>
              <a:t>, Meade/NIBIB</a:t>
            </a:r>
          </a:p>
          <a:p>
            <a:pPr>
              <a:lnSpc>
                <a:spcPct val="150000"/>
              </a:lnSpc>
            </a:pPr>
            <a:r>
              <a:rPr lang="en-US" sz="1200" dirty="0">
                <a:latin typeface="+mn-lt"/>
              </a:rPr>
              <a:t>Slide 7: </a:t>
            </a:r>
            <a:r>
              <a:rPr lang="en-US" sz="1200" dirty="0" err="1">
                <a:latin typeface="+mn-lt"/>
              </a:rPr>
              <a:t>Sansanorth</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8: </a:t>
            </a:r>
            <a:r>
              <a:rPr lang="en-US" sz="1200" dirty="0" err="1">
                <a:latin typeface="+mn-lt"/>
              </a:rPr>
              <a:t>Okayanstvo</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9: </a:t>
            </a:r>
            <a:r>
              <a:rPr lang="en-US" sz="1200" dirty="0" err="1">
                <a:latin typeface="+mn-lt"/>
              </a:rPr>
              <a:t>Vectoressa</a:t>
            </a:r>
            <a:r>
              <a:rPr lang="en-US" sz="1200" dirty="0">
                <a:latin typeface="+mn-lt"/>
              </a:rPr>
              <a:t>/</a:t>
            </a:r>
            <a:r>
              <a:rPr lang="en-US" sz="1200" dirty="0" err="1">
                <a:latin typeface="+mn-lt"/>
              </a:rPr>
              <a:t>Shutterstock.com</a:t>
            </a:r>
            <a:r>
              <a:rPr lang="en-US" sz="1200" dirty="0">
                <a:latin typeface="+mn-lt"/>
              </a:rPr>
              <a:t>, Meade/NIBIB</a:t>
            </a:r>
          </a:p>
          <a:p>
            <a:pPr>
              <a:lnSpc>
                <a:spcPct val="150000"/>
              </a:lnSpc>
            </a:pPr>
            <a:r>
              <a:rPr lang="en-US" sz="1200" dirty="0">
                <a:latin typeface="+mn-lt"/>
              </a:rPr>
              <a:t>Slide 10: Meade/NIBIB</a:t>
            </a:r>
          </a:p>
          <a:p>
            <a:pPr>
              <a:lnSpc>
                <a:spcPct val="150000"/>
              </a:lnSpc>
            </a:pPr>
            <a:r>
              <a:rPr lang="en-US" sz="1200" dirty="0">
                <a:latin typeface="+mn-lt"/>
              </a:rPr>
              <a:t>Slide 11: Maria Eliza </a:t>
            </a:r>
            <a:r>
              <a:rPr lang="en-US" sz="1200" dirty="0" err="1">
                <a:latin typeface="+mn-lt"/>
              </a:rPr>
              <a:t>Moraes</a:t>
            </a:r>
            <a:r>
              <a:rPr lang="en-US" sz="1200" dirty="0">
                <a:latin typeface="+mn-lt"/>
              </a:rPr>
              <a:t>/</a:t>
            </a:r>
            <a:r>
              <a:rPr lang="en-US" sz="1200" dirty="0" err="1">
                <a:latin typeface="+mn-lt"/>
              </a:rPr>
              <a:t>Shutterstock.com</a:t>
            </a:r>
            <a:endParaRPr lang="en-US" sz="1200" dirty="0">
              <a:latin typeface="+mn-lt"/>
            </a:endParaRPr>
          </a:p>
          <a:p>
            <a:pPr>
              <a:lnSpc>
                <a:spcPct val="150000"/>
              </a:lnSpc>
            </a:pPr>
            <a:r>
              <a:rPr lang="en-US" sz="1200" dirty="0">
                <a:latin typeface="+mn-lt"/>
              </a:rPr>
              <a:t>Slide 12: </a:t>
            </a:r>
            <a:r>
              <a:rPr lang="en-US" sz="1200" dirty="0" err="1">
                <a:latin typeface="+mn-lt"/>
              </a:rPr>
              <a:t>Vectoressa</a:t>
            </a:r>
            <a:r>
              <a:rPr lang="en-US" sz="1200" dirty="0">
                <a:latin typeface="+mn-lt"/>
              </a:rPr>
              <a:t>/</a:t>
            </a:r>
            <a:r>
              <a:rPr lang="en-US" sz="1200" dirty="0" err="1">
                <a:latin typeface="+mn-lt"/>
              </a:rPr>
              <a:t>Shutterstock.com</a:t>
            </a:r>
            <a:r>
              <a:rPr lang="en-US" sz="1200" dirty="0">
                <a:latin typeface="+mn-lt"/>
              </a:rPr>
              <a:t>, cosmin4000/</a:t>
            </a:r>
            <a:r>
              <a:rPr lang="en-US" sz="1200" dirty="0" err="1">
                <a:latin typeface="+mn-lt"/>
              </a:rPr>
              <a:t>iStock.com</a:t>
            </a:r>
            <a:r>
              <a:rPr lang="en-US" sz="1200" dirty="0">
                <a:latin typeface="+mn-lt"/>
              </a:rPr>
              <a:t>, </a:t>
            </a:r>
            <a:r>
              <a:rPr lang="en-US" sz="1200" dirty="0" err="1">
                <a:latin typeface="+mn-lt"/>
              </a:rPr>
              <a:t>MikeRun</a:t>
            </a:r>
            <a:r>
              <a:rPr lang="en-US" sz="1200" dirty="0">
                <a:latin typeface="+mn-lt"/>
              </a:rPr>
              <a:t>/Wikimedia Commons</a:t>
            </a:r>
          </a:p>
          <a:p>
            <a:pPr>
              <a:lnSpc>
                <a:spcPct val="150000"/>
              </a:lnSpc>
            </a:pPr>
            <a:r>
              <a:rPr lang="en-US" sz="1200" dirty="0">
                <a:latin typeface="+mn-lt"/>
              </a:rPr>
              <a:t>Slide 13:  Meade/NIBIB, Meade/NIBIB</a:t>
            </a:r>
          </a:p>
          <a:p>
            <a:pPr>
              <a:lnSpc>
                <a:spcPct val="150000"/>
              </a:lnSpc>
            </a:pPr>
            <a:r>
              <a:rPr lang="en-US" sz="1200" dirty="0">
                <a:latin typeface="+mn-lt"/>
              </a:rPr>
              <a:t>Slide 14: Denis---S/</a:t>
            </a:r>
            <a:r>
              <a:rPr lang="en-US" sz="1200" dirty="0" err="1">
                <a:latin typeface="+mn-lt"/>
              </a:rPr>
              <a:t>Shutterstock.com</a:t>
            </a:r>
            <a:endParaRPr lang="en-US" sz="1200" dirty="0">
              <a:latin typeface="+mn-lt"/>
            </a:endParaRPr>
          </a:p>
          <a:p>
            <a:pPr>
              <a:lnSpc>
                <a:spcPct val="150000"/>
              </a:lnSpc>
            </a:pPr>
            <a:r>
              <a:rPr lang="en-US" sz="1200" dirty="0">
                <a:latin typeface="+mn-lt"/>
              </a:rPr>
              <a:t>Slide 15: Meade/NIBIB</a:t>
            </a:r>
          </a:p>
        </p:txBody>
      </p:sp>
    </p:spTree>
    <p:extLst>
      <p:ext uri="{BB962C8B-B14F-4D97-AF65-F5344CB8AC3E}">
        <p14:creationId xmlns:p14="http://schemas.microsoft.com/office/powerpoint/2010/main" val="519750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illustration of clear spheres connected by strands">
            <a:extLst>
              <a:ext uri="{FF2B5EF4-FFF2-40B4-BE49-F238E27FC236}">
                <a16:creationId xmlns:a16="http://schemas.microsoft.com/office/drawing/2014/main" id="{1EB6BE0C-9EE5-A06D-DA79-E8AB7EBFBA9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80" cy="5143490"/>
          </a:xfrm>
          <a:prstGeom prst="rect">
            <a:avLst/>
          </a:prstGeom>
        </p:spPr>
      </p:pic>
      <p:sp>
        <p:nvSpPr>
          <p:cNvPr id="3" name="object 3"/>
          <p:cNvSpPr txBox="1">
            <a:spLocks noGrp="1"/>
          </p:cNvSpPr>
          <p:nvPr>
            <p:ph type="title"/>
          </p:nvPr>
        </p:nvSpPr>
        <p:spPr>
          <a:xfrm>
            <a:off x="1707356" y="1685925"/>
            <a:ext cx="5686425" cy="1885950"/>
          </a:xfrm>
          <a:prstGeom prst="rect">
            <a:avLst/>
          </a:prstGeom>
        </p:spPr>
        <p:txBody>
          <a:bodyPr vert="horz" lIns="91440" tIns="45720" rIns="91440" bIns="45720" rtlCol="0" anchor="ctr">
            <a:normAutofit/>
          </a:bodyPr>
          <a:lstStyle/>
          <a:p>
            <a:pPr marL="12701" algn="ctr" rtl="0">
              <a:lnSpc>
                <a:spcPct val="90000"/>
              </a:lnSpc>
              <a:spcBef>
                <a:spcPct val="0"/>
              </a:spcBef>
            </a:pPr>
            <a:r>
              <a:rPr lang="en-US" sz="5000" kern="1200" spc="-9" dirty="0">
                <a:latin typeface="+mj-lt"/>
                <a:cs typeface="+mj-cs"/>
              </a:rPr>
              <a:t>Biomaterials </a:t>
            </a:r>
            <a:br>
              <a:rPr lang="en-US" sz="5000" kern="1200" spc="-9" dirty="0">
                <a:latin typeface="+mj-lt"/>
                <a:cs typeface="+mj-cs"/>
              </a:rPr>
            </a:br>
            <a:r>
              <a:rPr lang="en-US" sz="5000" kern="1200" spc="-9" dirty="0">
                <a:latin typeface="+mj-lt"/>
                <a:cs typeface="+mj-cs"/>
              </a:rPr>
              <a:t>Quiz Game</a:t>
            </a:r>
            <a:endParaRPr lang="en-US" sz="5000" kern="1200" dirty="0">
              <a:latin typeface="+mj-lt"/>
              <a:cs typeface="+mj-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EEF533-F8C3-B709-BDF8-553FA9E28C85}"/>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9" name="Picture 8" descr="An orange grid with the headings &quot;Metals,&quot; &quot;Ceramics,&quot; and &quot;Polymers&quot; and squares with 100, 200, and 300 under each of the headings.">
            <a:extLst>
              <a:ext uri="{FF2B5EF4-FFF2-40B4-BE49-F238E27FC236}">
                <a16:creationId xmlns:a16="http://schemas.microsoft.com/office/drawing/2014/main" id="{B1F32182-8854-54E3-1E60-575B6D564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6" y="-53323"/>
            <a:ext cx="9333591" cy="5250145"/>
          </a:xfrm>
          <a:prstGeom prst="rect">
            <a:avLst/>
          </a:prstGeom>
        </p:spPr>
      </p:pic>
      <p:sp>
        <p:nvSpPr>
          <p:cNvPr id="10" name="TextBox 9">
            <a:hlinkClick r:id="rId4" action="ppaction://hlinksldjump"/>
            <a:extLst>
              <a:ext uri="{FF2B5EF4-FFF2-40B4-BE49-F238E27FC236}">
                <a16:creationId xmlns:a16="http://schemas.microsoft.com/office/drawing/2014/main" id="{2B753963-7D00-3E33-0A6F-29B45232507C}"/>
              </a:ext>
            </a:extLst>
          </p:cNvPr>
          <p:cNvSpPr txBox="1"/>
          <p:nvPr/>
        </p:nvSpPr>
        <p:spPr>
          <a:xfrm>
            <a:off x="304800" y="1504950"/>
            <a:ext cx="28194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100</a:t>
            </a:r>
          </a:p>
        </p:txBody>
      </p:sp>
      <p:sp>
        <p:nvSpPr>
          <p:cNvPr id="12" name="TextBox 11">
            <a:hlinkClick r:id="rId5" action="ppaction://hlinksldjump"/>
            <a:extLst>
              <a:ext uri="{FF2B5EF4-FFF2-40B4-BE49-F238E27FC236}">
                <a16:creationId xmlns:a16="http://schemas.microsoft.com/office/drawing/2014/main" id="{DC64AC99-FCEA-1CD6-1FB1-B455AEA133BE}"/>
              </a:ext>
            </a:extLst>
          </p:cNvPr>
          <p:cNvSpPr txBox="1"/>
          <p:nvPr/>
        </p:nvSpPr>
        <p:spPr>
          <a:xfrm>
            <a:off x="3162299" y="1581149"/>
            <a:ext cx="28194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100</a:t>
            </a:r>
          </a:p>
        </p:txBody>
      </p:sp>
      <p:sp>
        <p:nvSpPr>
          <p:cNvPr id="11" name="TextBox 10">
            <a:hlinkClick r:id="rId6" action="ppaction://hlinksldjump"/>
            <a:extLst>
              <a:ext uri="{FF2B5EF4-FFF2-40B4-BE49-F238E27FC236}">
                <a16:creationId xmlns:a16="http://schemas.microsoft.com/office/drawing/2014/main" id="{74E6B12E-8BFF-A1FB-28F4-352B87BB8574}"/>
              </a:ext>
            </a:extLst>
          </p:cNvPr>
          <p:cNvSpPr txBox="1"/>
          <p:nvPr/>
        </p:nvSpPr>
        <p:spPr>
          <a:xfrm>
            <a:off x="6019800" y="1581148"/>
            <a:ext cx="28194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100</a:t>
            </a:r>
          </a:p>
        </p:txBody>
      </p:sp>
      <p:sp>
        <p:nvSpPr>
          <p:cNvPr id="13" name="TextBox 12">
            <a:hlinkClick r:id="rId7" action="ppaction://hlinksldjump"/>
            <a:extLst>
              <a:ext uri="{FF2B5EF4-FFF2-40B4-BE49-F238E27FC236}">
                <a16:creationId xmlns:a16="http://schemas.microsoft.com/office/drawing/2014/main" id="{B1B8D1FF-B1AA-A451-90AF-83B5148A8F9B}"/>
              </a:ext>
            </a:extLst>
          </p:cNvPr>
          <p:cNvSpPr txBox="1"/>
          <p:nvPr/>
        </p:nvSpPr>
        <p:spPr>
          <a:xfrm>
            <a:off x="289930" y="2792910"/>
            <a:ext cx="28194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200</a:t>
            </a:r>
          </a:p>
        </p:txBody>
      </p:sp>
      <p:sp>
        <p:nvSpPr>
          <p:cNvPr id="14" name="TextBox 13">
            <a:hlinkClick r:id="rId8" action="ppaction://hlinksldjump"/>
            <a:extLst>
              <a:ext uri="{FF2B5EF4-FFF2-40B4-BE49-F238E27FC236}">
                <a16:creationId xmlns:a16="http://schemas.microsoft.com/office/drawing/2014/main" id="{E36E9ACE-9DFB-3D02-E356-F3F07485E8BF}"/>
              </a:ext>
            </a:extLst>
          </p:cNvPr>
          <p:cNvSpPr txBox="1"/>
          <p:nvPr/>
        </p:nvSpPr>
        <p:spPr>
          <a:xfrm>
            <a:off x="3167875" y="2801738"/>
            <a:ext cx="28194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200</a:t>
            </a:r>
          </a:p>
        </p:txBody>
      </p:sp>
      <p:sp>
        <p:nvSpPr>
          <p:cNvPr id="15" name="TextBox 14">
            <a:hlinkClick r:id="rId9" action="ppaction://hlinksldjump"/>
            <a:extLst>
              <a:ext uri="{FF2B5EF4-FFF2-40B4-BE49-F238E27FC236}">
                <a16:creationId xmlns:a16="http://schemas.microsoft.com/office/drawing/2014/main" id="{25565AEE-756F-11E2-2AC4-852D04D51936}"/>
              </a:ext>
            </a:extLst>
          </p:cNvPr>
          <p:cNvSpPr txBox="1"/>
          <p:nvPr/>
        </p:nvSpPr>
        <p:spPr>
          <a:xfrm>
            <a:off x="6034670" y="2801737"/>
            <a:ext cx="28194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200</a:t>
            </a:r>
          </a:p>
        </p:txBody>
      </p:sp>
      <p:sp>
        <p:nvSpPr>
          <p:cNvPr id="16" name="TextBox 15">
            <a:hlinkClick r:id="rId10" action="ppaction://hlinksldjump"/>
            <a:extLst>
              <a:ext uri="{FF2B5EF4-FFF2-40B4-BE49-F238E27FC236}">
                <a16:creationId xmlns:a16="http://schemas.microsoft.com/office/drawing/2014/main" id="{9222B534-A8F4-2F68-297F-C1AFCCAD53AA}"/>
              </a:ext>
            </a:extLst>
          </p:cNvPr>
          <p:cNvSpPr txBox="1"/>
          <p:nvPr/>
        </p:nvSpPr>
        <p:spPr>
          <a:xfrm>
            <a:off x="289930" y="3931731"/>
            <a:ext cx="28194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300</a:t>
            </a:r>
          </a:p>
        </p:txBody>
      </p:sp>
      <p:sp>
        <p:nvSpPr>
          <p:cNvPr id="17" name="TextBox 16">
            <a:hlinkClick r:id="rId11" action="ppaction://hlinksldjump"/>
            <a:extLst>
              <a:ext uri="{FF2B5EF4-FFF2-40B4-BE49-F238E27FC236}">
                <a16:creationId xmlns:a16="http://schemas.microsoft.com/office/drawing/2014/main" id="{792E3F2B-6867-806D-1AB1-010C33FEA11B}"/>
              </a:ext>
            </a:extLst>
          </p:cNvPr>
          <p:cNvSpPr txBox="1"/>
          <p:nvPr/>
        </p:nvSpPr>
        <p:spPr>
          <a:xfrm>
            <a:off x="3162299" y="3931731"/>
            <a:ext cx="28194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300</a:t>
            </a:r>
          </a:p>
        </p:txBody>
      </p:sp>
      <p:sp>
        <p:nvSpPr>
          <p:cNvPr id="18" name="TextBox 17">
            <a:hlinkClick r:id="rId12" action="ppaction://hlinksldjump"/>
            <a:extLst>
              <a:ext uri="{FF2B5EF4-FFF2-40B4-BE49-F238E27FC236}">
                <a16:creationId xmlns:a16="http://schemas.microsoft.com/office/drawing/2014/main" id="{FA51ECC7-56E3-BBDB-5E3B-4F9ACBFAD30C}"/>
              </a:ext>
            </a:extLst>
          </p:cNvPr>
          <p:cNvSpPr txBox="1"/>
          <p:nvPr/>
        </p:nvSpPr>
        <p:spPr>
          <a:xfrm>
            <a:off x="6036529" y="3931731"/>
            <a:ext cx="28194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300</a:t>
            </a:r>
          </a:p>
        </p:txBody>
      </p:sp>
    </p:spTree>
    <p:extLst>
      <p:ext uri="{BB962C8B-B14F-4D97-AF65-F5344CB8AC3E}">
        <p14:creationId xmlns:p14="http://schemas.microsoft.com/office/powerpoint/2010/main" val="2135947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83A8F-6754-6115-B6C2-2F5ED4452621}"/>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0321F2ED-C2B9-94FF-6248-9BE3B9BB5C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FB0CB7C4-864F-017D-0B74-36351245DDF9}"/>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Metals 100</a:t>
            </a:r>
          </a:p>
        </p:txBody>
      </p:sp>
      <p:sp>
        <p:nvSpPr>
          <p:cNvPr id="9" name="TextBox 8">
            <a:extLst>
              <a:ext uri="{FF2B5EF4-FFF2-40B4-BE49-F238E27FC236}">
                <a16:creationId xmlns:a16="http://schemas.microsoft.com/office/drawing/2014/main" id="{0583F531-A301-81B9-2D84-37713022BC73}"/>
              </a:ext>
            </a:extLst>
          </p:cNvPr>
          <p:cNvSpPr txBox="1"/>
          <p:nvPr/>
        </p:nvSpPr>
        <p:spPr>
          <a:xfrm>
            <a:off x="381000" y="1265099"/>
            <a:ext cx="8382000" cy="2585323"/>
          </a:xfrm>
          <a:prstGeom prst="rect">
            <a:avLst/>
          </a:prstGeom>
          <a:noFill/>
        </p:spPr>
        <p:txBody>
          <a:bodyPr wrap="square" rtlCol="0">
            <a:spAutoFit/>
          </a:bodyPr>
          <a:lstStyle/>
          <a:p>
            <a:pPr algn="ctr"/>
            <a:r>
              <a:rPr lang="en-US" sz="5400" cap="small" dirty="0">
                <a:latin typeface="Arial" panose="020B0604020202020204" pitchFamily="34" charset="0"/>
                <a:cs typeface="Arial" panose="020B0604020202020204" pitchFamily="34" charset="0"/>
              </a:rPr>
              <a:t>What are three </a:t>
            </a:r>
          </a:p>
          <a:p>
            <a:pPr algn="ctr"/>
            <a:r>
              <a:rPr lang="en-US" sz="5400" cap="small" dirty="0">
                <a:latin typeface="Arial" panose="020B0604020202020204" pitchFamily="34" charset="0"/>
                <a:cs typeface="Arial" panose="020B0604020202020204" pitchFamily="34" charset="0"/>
              </a:rPr>
              <a:t>medical applications </a:t>
            </a:r>
          </a:p>
          <a:p>
            <a:pPr algn="ctr"/>
            <a:r>
              <a:rPr lang="en-US" sz="5400" cap="small" dirty="0">
                <a:latin typeface="Arial" panose="020B0604020202020204" pitchFamily="34" charset="0"/>
                <a:cs typeface="Arial" panose="020B0604020202020204" pitchFamily="34" charset="0"/>
              </a:rPr>
              <a:t>of metals?</a:t>
            </a:r>
          </a:p>
        </p:txBody>
      </p:sp>
      <p:sp>
        <p:nvSpPr>
          <p:cNvPr id="10" name="TextBox 9">
            <a:extLst>
              <a:ext uri="{FF2B5EF4-FFF2-40B4-BE49-F238E27FC236}">
                <a16:creationId xmlns:a16="http://schemas.microsoft.com/office/drawing/2014/main" id="{FB4DA3D8-4D54-3994-C089-8CD84FE0E7C9}"/>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78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3050C-D3E1-DDB0-08DD-F16B5BFE051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7D51F98-FA2C-445B-DBC8-C8C9AD189CAE}"/>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D3FAA4BF-7F86-D98B-4A41-D7E365A3834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82874A70-04D9-762D-FBE4-9289E129D623}"/>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Metals 200</a:t>
            </a:r>
          </a:p>
        </p:txBody>
      </p:sp>
      <p:sp>
        <p:nvSpPr>
          <p:cNvPr id="9" name="TextBox 8">
            <a:extLst>
              <a:ext uri="{FF2B5EF4-FFF2-40B4-BE49-F238E27FC236}">
                <a16:creationId xmlns:a16="http://schemas.microsoft.com/office/drawing/2014/main" id="{65F5E31E-0185-10C4-2FE7-CD31FE790D24}"/>
              </a:ext>
            </a:extLst>
          </p:cNvPr>
          <p:cNvSpPr txBox="1"/>
          <p:nvPr/>
        </p:nvSpPr>
        <p:spPr>
          <a:xfrm>
            <a:off x="381000" y="1265099"/>
            <a:ext cx="8382000" cy="2800767"/>
          </a:xfrm>
          <a:prstGeom prst="rect">
            <a:avLst/>
          </a:prstGeom>
          <a:noFill/>
        </p:spPr>
        <p:txBody>
          <a:bodyPr wrap="square" rtlCol="0">
            <a:spAutoFit/>
          </a:bodyPr>
          <a:lstStyle/>
          <a:p>
            <a:pPr algn="ctr"/>
            <a:r>
              <a:rPr lang="en-US" sz="4400" cap="small" dirty="0">
                <a:latin typeface="Arial" panose="020B0604020202020204" pitchFamily="34" charset="0"/>
                <a:cs typeface="Arial" panose="020B0604020202020204" pitchFamily="34" charset="0"/>
              </a:rPr>
              <a:t>What is one advantage and one disadvantage </a:t>
            </a:r>
          </a:p>
          <a:p>
            <a:pPr algn="ctr"/>
            <a:r>
              <a:rPr lang="en-US" sz="4400" cap="small" dirty="0">
                <a:latin typeface="Arial" panose="020B0604020202020204" pitchFamily="34" charset="0"/>
                <a:cs typeface="Arial" panose="020B0604020202020204" pitchFamily="34" charset="0"/>
              </a:rPr>
              <a:t>of metal biomaterials for medical applications?</a:t>
            </a:r>
          </a:p>
        </p:txBody>
      </p:sp>
      <p:sp>
        <p:nvSpPr>
          <p:cNvPr id="10" name="TextBox 9">
            <a:extLst>
              <a:ext uri="{FF2B5EF4-FFF2-40B4-BE49-F238E27FC236}">
                <a16:creationId xmlns:a16="http://schemas.microsoft.com/office/drawing/2014/main" id="{E0797151-C423-FC64-85C3-C260A452FA8B}"/>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099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4732C-CAB3-3C52-B814-78278E2EC6F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53C8A8-A250-3D38-C639-12D73AD11721}"/>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67A97F64-D49B-F605-01F0-4E1613071E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F8FBA83D-8215-6DBF-87DE-F758023E7E8F}"/>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Metals 300</a:t>
            </a:r>
          </a:p>
        </p:txBody>
      </p:sp>
      <p:sp>
        <p:nvSpPr>
          <p:cNvPr id="9" name="TextBox 8">
            <a:extLst>
              <a:ext uri="{FF2B5EF4-FFF2-40B4-BE49-F238E27FC236}">
                <a16:creationId xmlns:a16="http://schemas.microsoft.com/office/drawing/2014/main" id="{B102C7A6-5121-1172-ED31-875E9840305B}"/>
              </a:ext>
            </a:extLst>
          </p:cNvPr>
          <p:cNvSpPr txBox="1"/>
          <p:nvPr/>
        </p:nvSpPr>
        <p:spPr>
          <a:xfrm>
            <a:off x="381000" y="1657776"/>
            <a:ext cx="8382000" cy="1754326"/>
          </a:xfrm>
          <a:prstGeom prst="rect">
            <a:avLst/>
          </a:prstGeom>
          <a:noFill/>
        </p:spPr>
        <p:txBody>
          <a:bodyPr wrap="square" rtlCol="0">
            <a:spAutoFit/>
          </a:bodyPr>
          <a:lstStyle/>
          <a:p>
            <a:pPr algn="ctr"/>
            <a:r>
              <a:rPr lang="en-US" sz="5400" cap="small" dirty="0">
                <a:latin typeface="Arial" panose="020B0604020202020204" pitchFamily="34" charset="0"/>
                <a:cs typeface="Arial" panose="020B0604020202020204" pitchFamily="34" charset="0"/>
              </a:rPr>
              <a:t>Where are metals for biomaterials sourced?</a:t>
            </a:r>
          </a:p>
        </p:txBody>
      </p:sp>
      <p:sp>
        <p:nvSpPr>
          <p:cNvPr id="10" name="TextBox 9">
            <a:extLst>
              <a:ext uri="{FF2B5EF4-FFF2-40B4-BE49-F238E27FC236}">
                <a16:creationId xmlns:a16="http://schemas.microsoft.com/office/drawing/2014/main" id="{B337174D-7ACA-DDEB-FB02-90CE1A9B691B}"/>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694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8C013-F31D-8EA0-DB41-7604EA7F3B8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E7BCE3-E5FB-92B5-544B-EE8A0EF1726C}"/>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797A2532-4C50-83CB-76BB-A049DDB442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16035312-3776-75BB-AE4A-FFA6DD65C378}"/>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Ceramics 100</a:t>
            </a:r>
          </a:p>
        </p:txBody>
      </p:sp>
      <p:sp>
        <p:nvSpPr>
          <p:cNvPr id="9" name="TextBox 8">
            <a:extLst>
              <a:ext uri="{FF2B5EF4-FFF2-40B4-BE49-F238E27FC236}">
                <a16:creationId xmlns:a16="http://schemas.microsoft.com/office/drawing/2014/main" id="{77962FB2-44E8-A5B5-0582-6D9043E45722}"/>
              </a:ext>
            </a:extLst>
          </p:cNvPr>
          <p:cNvSpPr txBox="1"/>
          <p:nvPr/>
        </p:nvSpPr>
        <p:spPr>
          <a:xfrm>
            <a:off x="381000" y="1265099"/>
            <a:ext cx="8382000" cy="2585323"/>
          </a:xfrm>
          <a:prstGeom prst="rect">
            <a:avLst/>
          </a:prstGeom>
          <a:noFill/>
        </p:spPr>
        <p:txBody>
          <a:bodyPr wrap="square" rtlCol="0">
            <a:spAutoFit/>
          </a:bodyPr>
          <a:lstStyle/>
          <a:p>
            <a:pPr algn="ctr"/>
            <a:r>
              <a:rPr lang="en-US" sz="5400" cap="small" dirty="0">
                <a:latin typeface="Arial" panose="020B0604020202020204" pitchFamily="34" charset="0"/>
                <a:cs typeface="Arial" panose="020B0604020202020204" pitchFamily="34" charset="0"/>
              </a:rPr>
              <a:t>What are three medical applications for </a:t>
            </a:r>
          </a:p>
          <a:p>
            <a:pPr algn="ctr"/>
            <a:r>
              <a:rPr lang="en-US" sz="5400" cap="small" dirty="0">
                <a:latin typeface="Arial" panose="020B0604020202020204" pitchFamily="34" charset="0"/>
                <a:cs typeface="Arial" panose="020B0604020202020204" pitchFamily="34" charset="0"/>
              </a:rPr>
              <a:t>ceramic biomaterials</a:t>
            </a:r>
          </a:p>
        </p:txBody>
      </p:sp>
      <p:sp>
        <p:nvSpPr>
          <p:cNvPr id="10" name="TextBox 9">
            <a:extLst>
              <a:ext uri="{FF2B5EF4-FFF2-40B4-BE49-F238E27FC236}">
                <a16:creationId xmlns:a16="http://schemas.microsoft.com/office/drawing/2014/main" id="{C45F8BEB-20F8-67E2-864A-4DFDF6710C84}"/>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447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22A80-1C9C-8206-9E25-74ECD330B4F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43F198-2298-A34E-5353-FAFE975A66F9}"/>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4F79F41A-DF83-9227-7E35-897DABB470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D8F58461-AF07-1412-807C-1F467CF817F5}"/>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Ceramics 200</a:t>
            </a:r>
          </a:p>
        </p:txBody>
      </p:sp>
      <p:sp>
        <p:nvSpPr>
          <p:cNvPr id="9" name="TextBox 8">
            <a:extLst>
              <a:ext uri="{FF2B5EF4-FFF2-40B4-BE49-F238E27FC236}">
                <a16:creationId xmlns:a16="http://schemas.microsoft.com/office/drawing/2014/main" id="{A6D46F3C-DC56-0C64-3FB1-BA2440658529}"/>
              </a:ext>
            </a:extLst>
          </p:cNvPr>
          <p:cNvSpPr txBox="1"/>
          <p:nvPr/>
        </p:nvSpPr>
        <p:spPr>
          <a:xfrm>
            <a:off x="381000" y="1265099"/>
            <a:ext cx="8382000" cy="2800767"/>
          </a:xfrm>
          <a:prstGeom prst="rect">
            <a:avLst/>
          </a:prstGeom>
          <a:noFill/>
        </p:spPr>
        <p:txBody>
          <a:bodyPr wrap="square" rtlCol="0">
            <a:spAutoFit/>
          </a:bodyPr>
          <a:lstStyle/>
          <a:p>
            <a:pPr algn="ctr"/>
            <a:r>
              <a:rPr lang="en-US" sz="4400" cap="small" dirty="0">
                <a:latin typeface="Arial" panose="020B0604020202020204" pitchFamily="34" charset="0"/>
                <a:cs typeface="Arial" panose="020B0604020202020204" pitchFamily="34" charset="0"/>
              </a:rPr>
              <a:t>What is one advantage and one disadvantage of ceramic biomaterials for medical applications?</a:t>
            </a:r>
          </a:p>
        </p:txBody>
      </p:sp>
      <p:sp>
        <p:nvSpPr>
          <p:cNvPr id="10" name="TextBox 9">
            <a:extLst>
              <a:ext uri="{FF2B5EF4-FFF2-40B4-BE49-F238E27FC236}">
                <a16:creationId xmlns:a16="http://schemas.microsoft.com/office/drawing/2014/main" id="{5A5F5670-45B8-3133-9E46-84A87A67BF26}"/>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941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7D9986-936F-3C0A-80EF-2AC47C75BEC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4133ED1-2099-2135-024E-86673B279E18}"/>
              </a:ext>
            </a:extLst>
          </p:cNvPr>
          <p:cNvSpPr txBox="1">
            <a:spLocks noGrp="1"/>
          </p:cNvSpPr>
          <p:nvPr>
            <p:ph type="title"/>
          </p:nvPr>
        </p:nvSpPr>
        <p:spPr>
          <a:xfrm>
            <a:off x="480060" y="244026"/>
            <a:ext cx="3276451" cy="687901"/>
          </a:xfrm>
          <a:prstGeom prst="rect">
            <a:avLst/>
          </a:prstGeom>
        </p:spPr>
        <p:txBody>
          <a:bodyPr vert="horz" lIns="91440" tIns="45720" rIns="91440" bIns="45720" rtlCol="0" anchor="b">
            <a:normAutofit/>
          </a:bodyPr>
          <a:lstStyle/>
          <a:p>
            <a:pPr marL="12701" algn="l" rtl="0">
              <a:lnSpc>
                <a:spcPct val="90000"/>
              </a:lnSpc>
              <a:spcBef>
                <a:spcPct val="0"/>
              </a:spcBef>
            </a:pPr>
            <a:r>
              <a:rPr lang="en-US" sz="4100" kern="1200" spc="-9" dirty="0">
                <a:latin typeface="+mj-lt"/>
                <a:cs typeface="+mj-cs"/>
              </a:rPr>
              <a:t>Ceramics</a:t>
            </a:r>
          </a:p>
        </p:txBody>
      </p:sp>
      <p:sp>
        <p:nvSpPr>
          <p:cNvPr id="3" name="object 3">
            <a:extLst>
              <a:ext uri="{FF2B5EF4-FFF2-40B4-BE49-F238E27FC236}">
                <a16:creationId xmlns:a16="http://schemas.microsoft.com/office/drawing/2014/main" id="{9BEAFA0D-B541-4EA4-2C5B-DADFB2F9906E}"/>
              </a:ext>
            </a:extLst>
          </p:cNvPr>
          <p:cNvSpPr txBox="1"/>
          <p:nvPr/>
        </p:nvSpPr>
        <p:spPr>
          <a:xfrm>
            <a:off x="386300" y="1189670"/>
            <a:ext cx="3276451" cy="3455505"/>
          </a:xfrm>
          <a:prstGeom prst="rect">
            <a:avLst/>
          </a:prstGeom>
        </p:spPr>
        <p:txBody>
          <a:bodyPr vert="horz" lIns="91440" tIns="45720" rIns="91440" bIns="45720" rtlCol="0">
            <a:normAutofit/>
          </a:bodyPr>
          <a:lstStyle/>
          <a:p>
            <a:pPr marL="379114" marR="80649" indent="-228600" algn="l" rtl="0">
              <a:lnSpc>
                <a:spcPct val="90000"/>
              </a:lnSpc>
              <a:spcBef>
                <a:spcPts val="101"/>
              </a:spcBef>
              <a:buFont typeface="Arial" panose="020B0604020202020204" pitchFamily="34" charset="0"/>
              <a:buChar char="•"/>
              <a:tabLst>
                <a:tab pos="379114" algn="l"/>
              </a:tabLst>
            </a:pPr>
            <a:r>
              <a:rPr lang="en-US" sz="1700" b="1" i="1" kern="1200" spc="-9" dirty="0">
                <a:solidFill>
                  <a:schemeClr val="tx1"/>
                </a:solidFill>
                <a:latin typeface="+mn-lt"/>
                <a:ea typeface="+mn-ea"/>
                <a:cs typeface="+mn-cs"/>
              </a:rPr>
              <a:t>Ceramics</a:t>
            </a:r>
            <a:r>
              <a:rPr lang="en-US" sz="1700" b="1" kern="1200" spc="-9" dirty="0">
                <a:solidFill>
                  <a:schemeClr val="tx1"/>
                </a:solidFill>
                <a:latin typeface="+mn-lt"/>
                <a:ea typeface="+mn-ea"/>
                <a:cs typeface="+mn-cs"/>
              </a:rPr>
              <a:t>:</a:t>
            </a:r>
            <a:r>
              <a:rPr lang="en-US" sz="1700" b="1" kern="1200" spc="-114" dirty="0">
                <a:solidFill>
                  <a:schemeClr val="tx1"/>
                </a:solidFill>
                <a:latin typeface="+mn-lt"/>
                <a:ea typeface="+mn-ea"/>
                <a:cs typeface="+mn-cs"/>
              </a:rPr>
              <a:t> </a:t>
            </a:r>
            <a:r>
              <a:rPr lang="en-US" sz="1700" kern="1200" dirty="0">
                <a:solidFill>
                  <a:schemeClr val="tx1"/>
                </a:solidFill>
                <a:latin typeface="+mn-lt"/>
                <a:ea typeface="+mn-ea"/>
                <a:cs typeface="+mn-cs"/>
              </a:rPr>
              <a:t>A</a:t>
            </a:r>
            <a:r>
              <a:rPr lang="en-US" sz="1700" kern="1200" spc="-110" dirty="0">
                <a:solidFill>
                  <a:schemeClr val="tx1"/>
                </a:solidFill>
                <a:latin typeface="+mn-lt"/>
                <a:ea typeface="+mn-ea"/>
                <a:cs typeface="+mn-cs"/>
              </a:rPr>
              <a:t> </a:t>
            </a:r>
            <a:r>
              <a:rPr lang="en-US" sz="1700" kern="1200" dirty="0">
                <a:solidFill>
                  <a:schemeClr val="tx1"/>
                </a:solidFill>
                <a:latin typeface="+mn-lt"/>
                <a:ea typeface="+mn-ea"/>
                <a:cs typeface="+mn-cs"/>
              </a:rPr>
              <a:t>hard</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material</a:t>
            </a:r>
            <a:r>
              <a:rPr lang="en-US" sz="1700" kern="1200" spc="-9" dirty="0">
                <a:solidFill>
                  <a:schemeClr val="tx1"/>
                </a:solidFill>
                <a:latin typeface="+mn-lt"/>
                <a:ea typeface="+mn-ea"/>
                <a:cs typeface="+mn-cs"/>
              </a:rPr>
              <a:t> </a:t>
            </a:r>
            <a:r>
              <a:rPr lang="en-US" sz="1700" kern="1200" dirty="0">
                <a:solidFill>
                  <a:schemeClr val="tx1"/>
                </a:solidFill>
                <a:latin typeface="+mn-lt"/>
                <a:ea typeface="+mn-ea"/>
                <a:cs typeface="+mn-cs"/>
              </a:rPr>
              <a:t>made</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from</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naturally</a:t>
            </a:r>
            <a:r>
              <a:rPr lang="en-US" sz="1700" kern="1200" spc="-9" dirty="0">
                <a:solidFill>
                  <a:schemeClr val="tx1"/>
                </a:solidFill>
                <a:latin typeface="+mn-lt"/>
                <a:ea typeface="+mn-ea"/>
                <a:cs typeface="+mn-cs"/>
              </a:rPr>
              <a:t> </a:t>
            </a:r>
            <a:r>
              <a:rPr lang="en-US" sz="1700" kern="1200" dirty="0">
                <a:solidFill>
                  <a:schemeClr val="tx1"/>
                </a:solidFill>
                <a:latin typeface="+mn-lt"/>
                <a:ea typeface="+mn-ea"/>
                <a:cs typeface="+mn-cs"/>
              </a:rPr>
              <a:t>occurring,</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but</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non-</a:t>
            </a:r>
            <a:r>
              <a:rPr lang="en-US" sz="1700" kern="1200" spc="-9" dirty="0">
                <a:solidFill>
                  <a:schemeClr val="tx1"/>
                </a:solidFill>
                <a:latin typeface="+mn-lt"/>
                <a:ea typeface="+mn-ea"/>
                <a:cs typeface="+mn-cs"/>
              </a:rPr>
              <a:t>metallic </a:t>
            </a:r>
            <a:r>
              <a:rPr lang="en-US" sz="1700" kern="1200" dirty="0">
                <a:solidFill>
                  <a:schemeClr val="tx1"/>
                </a:solidFill>
                <a:latin typeface="+mn-lt"/>
                <a:ea typeface="+mn-ea"/>
                <a:cs typeface="+mn-cs"/>
              </a:rPr>
              <a:t>raw</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materials</a:t>
            </a:r>
            <a:r>
              <a:rPr lang="en-US" sz="1700" kern="1200" spc="-26" dirty="0">
                <a:solidFill>
                  <a:schemeClr val="tx1"/>
                </a:solidFill>
                <a:latin typeface="+mn-lt"/>
                <a:ea typeface="+mn-ea"/>
                <a:cs typeface="+mn-cs"/>
              </a:rPr>
              <a:t> </a:t>
            </a:r>
            <a:r>
              <a:rPr lang="en-US" sz="1700" kern="1200" spc="-9" dirty="0">
                <a:solidFill>
                  <a:schemeClr val="tx1"/>
                </a:solidFill>
                <a:latin typeface="+mn-lt"/>
                <a:ea typeface="+mn-ea"/>
                <a:cs typeface="+mn-cs"/>
              </a:rPr>
              <a:t>(clay,</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sand,</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etc.)</a:t>
            </a:r>
            <a:r>
              <a:rPr lang="en-US" sz="1700" kern="1200" spc="-26" dirty="0">
                <a:solidFill>
                  <a:schemeClr val="tx1"/>
                </a:solidFill>
                <a:latin typeface="+mn-lt"/>
                <a:ea typeface="+mn-ea"/>
                <a:cs typeface="+mn-cs"/>
              </a:rPr>
              <a:t> </a:t>
            </a:r>
          </a:p>
          <a:p>
            <a:pPr marL="379114" marR="80649"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Medical Applications</a:t>
            </a:r>
            <a:r>
              <a:rPr lang="en-US" sz="1700" b="1" kern="1200" dirty="0">
                <a:solidFill>
                  <a:schemeClr val="tx1"/>
                </a:solidFill>
                <a:latin typeface="+mn-lt"/>
                <a:ea typeface="+mn-ea"/>
                <a:cs typeface="+mn-cs"/>
              </a:rPr>
              <a:t>:</a:t>
            </a:r>
            <a:r>
              <a:rPr lang="en-US" sz="1700" b="1" kern="1200" spc="-35" dirty="0">
                <a:solidFill>
                  <a:schemeClr val="tx1"/>
                </a:solidFill>
                <a:latin typeface="+mn-lt"/>
                <a:ea typeface="+mn-ea"/>
                <a:cs typeface="+mn-cs"/>
              </a:rPr>
              <a:t> </a:t>
            </a:r>
            <a:br>
              <a:rPr lang="en-US" sz="1700" b="1" kern="1200" spc="-35" dirty="0">
                <a:solidFill>
                  <a:schemeClr val="tx1"/>
                </a:solidFill>
                <a:latin typeface="+mn-lt"/>
                <a:ea typeface="+mn-ea"/>
                <a:cs typeface="+mn-cs"/>
              </a:rPr>
            </a:br>
            <a:r>
              <a:rPr lang="en-US" sz="1700" kern="1200" dirty="0">
                <a:solidFill>
                  <a:schemeClr val="tx1"/>
                </a:solidFill>
                <a:latin typeface="+mn-lt"/>
                <a:ea typeface="+mn-ea"/>
                <a:cs typeface="+mn-cs"/>
              </a:rPr>
              <a:t>Bone</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grafts,</a:t>
            </a:r>
            <a:r>
              <a:rPr lang="en-US" sz="1700" kern="1200" spc="-40" dirty="0">
                <a:solidFill>
                  <a:schemeClr val="tx1"/>
                </a:solidFill>
                <a:latin typeface="+mn-lt"/>
                <a:ea typeface="+mn-ea"/>
                <a:cs typeface="+mn-cs"/>
              </a:rPr>
              <a:t> </a:t>
            </a:r>
            <a:r>
              <a:rPr lang="en-US" sz="1700" kern="1200" dirty="0">
                <a:solidFill>
                  <a:schemeClr val="tx1"/>
                </a:solidFill>
                <a:latin typeface="+mn-lt"/>
                <a:ea typeface="+mn-ea"/>
                <a:cs typeface="+mn-cs"/>
              </a:rPr>
              <a:t>bone</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cements,</a:t>
            </a:r>
            <a:r>
              <a:rPr lang="en-US" sz="1700" kern="1200" spc="-40" dirty="0">
                <a:solidFill>
                  <a:schemeClr val="tx1"/>
                </a:solidFill>
                <a:latin typeface="+mn-lt"/>
                <a:ea typeface="+mn-ea"/>
                <a:cs typeface="+mn-cs"/>
              </a:rPr>
              <a:t> </a:t>
            </a:r>
            <a:r>
              <a:rPr lang="en-US" sz="1700" kern="1200" dirty="0">
                <a:solidFill>
                  <a:schemeClr val="tx1"/>
                </a:solidFill>
                <a:latin typeface="+mn-lt"/>
                <a:ea typeface="+mn-ea"/>
                <a:cs typeface="+mn-cs"/>
              </a:rPr>
              <a:t>implant</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coatings,</a:t>
            </a:r>
            <a:r>
              <a:rPr lang="en-US" sz="1700" kern="1200" spc="-40" dirty="0">
                <a:solidFill>
                  <a:schemeClr val="tx1"/>
                </a:solidFill>
                <a:latin typeface="+mn-lt"/>
                <a:ea typeface="+mn-ea"/>
                <a:cs typeface="+mn-cs"/>
              </a:rPr>
              <a:t> </a:t>
            </a:r>
            <a:r>
              <a:rPr lang="en-US" sz="1700" kern="1200" spc="-20" dirty="0">
                <a:solidFill>
                  <a:schemeClr val="tx1"/>
                </a:solidFill>
                <a:latin typeface="+mn-lt"/>
                <a:ea typeface="+mn-ea"/>
                <a:cs typeface="+mn-cs"/>
              </a:rPr>
              <a:t>etc.</a:t>
            </a:r>
            <a:endParaRPr lang="en-US" sz="1700" kern="1200" dirty="0">
              <a:solidFill>
                <a:schemeClr val="tx1"/>
              </a:solidFill>
              <a:latin typeface="+mn-lt"/>
              <a:ea typeface="+mn-ea"/>
              <a:cs typeface="+mn-cs"/>
            </a:endParaRPr>
          </a:p>
          <a:p>
            <a:pPr marL="379114" indent="-228600" algn="l" rtl="0">
              <a:lnSpc>
                <a:spcPct val="90000"/>
              </a:lnSpc>
              <a:spcBef>
                <a:spcPts val="32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Synthetic</a:t>
            </a:r>
            <a:r>
              <a:rPr lang="en-US" sz="1700" b="1" i="1" kern="1200" spc="-20" dirty="0">
                <a:solidFill>
                  <a:schemeClr val="tx1"/>
                </a:solidFill>
                <a:latin typeface="+mn-lt"/>
                <a:ea typeface="+mn-ea"/>
                <a:cs typeface="+mn-cs"/>
              </a:rPr>
              <a:t> </a:t>
            </a:r>
            <a:r>
              <a:rPr lang="en-US" sz="1700" b="1" i="1" kern="1200" dirty="0">
                <a:solidFill>
                  <a:schemeClr val="tx1"/>
                </a:solidFill>
                <a:latin typeface="+mn-lt"/>
                <a:ea typeface="+mn-ea"/>
                <a:cs typeface="+mn-cs"/>
              </a:rPr>
              <a:t>or</a:t>
            </a:r>
            <a:r>
              <a:rPr lang="en-US" sz="1700" b="1" i="1" kern="1200" spc="-20" dirty="0">
                <a:solidFill>
                  <a:schemeClr val="tx1"/>
                </a:solidFill>
                <a:latin typeface="+mn-lt"/>
                <a:ea typeface="+mn-ea"/>
                <a:cs typeface="+mn-cs"/>
              </a:rPr>
              <a:t> </a:t>
            </a:r>
            <a:r>
              <a:rPr lang="en-US" sz="1700" b="1" i="1" kern="1200" dirty="0">
                <a:solidFill>
                  <a:schemeClr val="tx1"/>
                </a:solidFill>
                <a:latin typeface="+mn-lt"/>
                <a:ea typeface="+mn-ea"/>
                <a:cs typeface="+mn-cs"/>
              </a:rPr>
              <a:t>natural</a:t>
            </a:r>
            <a:r>
              <a:rPr lang="en-US" sz="1700" kern="1200" dirty="0">
                <a:solidFill>
                  <a:schemeClr val="tx1"/>
                </a:solidFill>
                <a:latin typeface="+mn-lt"/>
                <a:ea typeface="+mn-ea"/>
                <a:cs typeface="+mn-cs"/>
              </a:rPr>
              <a:t>:</a:t>
            </a:r>
            <a:r>
              <a:rPr lang="en-US" sz="1700" kern="1200" spc="-20" dirty="0">
                <a:solidFill>
                  <a:schemeClr val="tx1"/>
                </a:solidFill>
                <a:latin typeface="+mn-lt"/>
                <a:ea typeface="+mn-ea"/>
                <a:cs typeface="+mn-cs"/>
              </a:rPr>
              <a:t> </a:t>
            </a:r>
            <a:br>
              <a:rPr lang="en-US" sz="1700" kern="1200" spc="-20" dirty="0">
                <a:solidFill>
                  <a:schemeClr val="tx1"/>
                </a:solidFill>
                <a:latin typeface="+mn-lt"/>
                <a:ea typeface="+mn-ea"/>
                <a:cs typeface="+mn-cs"/>
              </a:rPr>
            </a:br>
            <a:r>
              <a:rPr lang="en-US" sz="1700" kern="1200" spc="-20" dirty="0">
                <a:solidFill>
                  <a:schemeClr val="tx1"/>
                </a:solidFill>
                <a:latin typeface="+mn-lt"/>
                <a:ea typeface="+mn-ea"/>
                <a:cs typeface="+mn-cs"/>
              </a:rPr>
              <a:t>C</a:t>
            </a:r>
            <a:r>
              <a:rPr lang="en-US" sz="1700" kern="1200" dirty="0">
                <a:solidFill>
                  <a:schemeClr val="tx1"/>
                </a:solidFill>
                <a:latin typeface="+mn-lt"/>
                <a:ea typeface="+mn-ea"/>
                <a:cs typeface="+mn-cs"/>
              </a:rPr>
              <a:t>an</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be</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synthetic</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or</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natural,</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or</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a</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combination</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of</a:t>
            </a:r>
            <a:r>
              <a:rPr lang="en-US" sz="1700" kern="1200" spc="-15" dirty="0">
                <a:solidFill>
                  <a:schemeClr val="tx1"/>
                </a:solidFill>
                <a:latin typeface="+mn-lt"/>
                <a:ea typeface="+mn-ea"/>
                <a:cs typeface="+mn-cs"/>
              </a:rPr>
              <a:t> </a:t>
            </a:r>
            <a:r>
              <a:rPr lang="en-US" sz="1700" kern="1200" spc="-9" dirty="0">
                <a:solidFill>
                  <a:schemeClr val="tx1"/>
                </a:solidFill>
                <a:latin typeface="+mn-lt"/>
                <a:ea typeface="+mn-ea"/>
                <a:cs typeface="+mn-cs"/>
              </a:rPr>
              <a:t>both</a:t>
            </a:r>
            <a:endParaRPr lang="en-US" sz="1700" kern="1200" dirty="0">
              <a:solidFill>
                <a:schemeClr val="tx1"/>
              </a:solidFill>
              <a:latin typeface="+mn-lt"/>
              <a:ea typeface="+mn-ea"/>
              <a:cs typeface="+mn-cs"/>
            </a:endParaRPr>
          </a:p>
        </p:txBody>
      </p:sp>
      <p:pic>
        <p:nvPicPr>
          <p:cNvPr id="8" name="Picture 7" descr="A photo of stacked ceramic dishes">
            <a:extLst>
              <a:ext uri="{FF2B5EF4-FFF2-40B4-BE49-F238E27FC236}">
                <a16:creationId xmlns:a16="http://schemas.microsoft.com/office/drawing/2014/main" id="{36235881-55B7-8061-99F6-E6392C3637B3}"/>
              </a:ext>
            </a:extLst>
          </p:cNvPr>
          <p:cNvPicPr>
            <a:picLocks noChangeAspect="1"/>
          </p:cNvPicPr>
          <p:nvPr/>
        </p:nvPicPr>
        <p:blipFill rotWithShape="1">
          <a:blip r:embed="rId3">
            <a:extLst>
              <a:ext uri="{28A0092B-C50C-407E-A947-70E740481C1C}">
                <a14:useLocalDpi xmlns:a14="http://schemas.microsoft.com/office/drawing/2010/main" val="0"/>
              </a:ext>
            </a:extLst>
          </a:blip>
          <a:srcRect l="16500" r="9025" b="-1"/>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15EF5EDF-6D34-43FC-667B-5D00F0CAA0DF}"/>
              </a:ext>
            </a:extLst>
          </p:cNvPr>
          <p:cNvSpPr txBox="1"/>
          <p:nvPr/>
        </p:nvSpPr>
        <p:spPr>
          <a:xfrm>
            <a:off x="240927" y="4771227"/>
            <a:ext cx="3370211" cy="246221"/>
          </a:xfrm>
          <a:prstGeom prst="rect">
            <a:avLst/>
          </a:prstGeom>
          <a:noFill/>
        </p:spPr>
        <p:txBody>
          <a:bodyPr wrap="square" rtlCol="0">
            <a:spAutoFit/>
          </a:bodyPr>
          <a:lstStyle/>
          <a:p>
            <a:pPr algn="l" rtl="0"/>
            <a:r>
              <a:rPr lang="en-US" sz="1000" b="1" i="1" kern="1200" spc="-9" dirty="0">
                <a:solidFill>
                  <a:schemeClr val="tx1"/>
                </a:solidFill>
                <a:latin typeface="+mn-lt"/>
                <a:ea typeface="+mn-ea"/>
                <a:cs typeface="+mn-cs"/>
              </a:rPr>
              <a:t>Source: </a:t>
            </a:r>
            <a:r>
              <a:rPr lang="en-US" sz="1000" kern="1200" spc="-9" dirty="0">
                <a:solidFill>
                  <a:schemeClr val="tx1"/>
                </a:solidFill>
                <a:latin typeface="+mn-lt"/>
                <a:ea typeface="+mn-ea"/>
                <a:cs typeface="+mn-cs"/>
              </a:rPr>
              <a:t>Britannica Kids</a:t>
            </a:r>
            <a:endParaRPr lang="en-US" sz="1000" kern="1200" dirty="0">
              <a:solidFill>
                <a:schemeClr val="tx1"/>
              </a:solidFill>
              <a:latin typeface="+mn-lt"/>
              <a:ea typeface="+mn-ea"/>
              <a:cs typeface="+mn-cs"/>
            </a:endParaRPr>
          </a:p>
        </p:txBody>
      </p:sp>
      <p:sp>
        <p:nvSpPr>
          <p:cNvPr id="4" name="sketchy line">
            <a:extLst>
              <a:ext uri="{FF2B5EF4-FFF2-40B4-BE49-F238E27FC236}">
                <a16:creationId xmlns:a16="http://schemas.microsoft.com/office/drawing/2014/main" id="{25F840EE-4451-B5C5-56EC-67CAEEAD1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460" y="995251"/>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979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B7F28-399E-F46D-2564-116E548B617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00ED75D-97EC-7372-C4D3-BB0D8ADFD7EC}"/>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77C4F1D3-867E-83D1-3D73-CD5DEDCE7B5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86FB8150-AA63-CE96-D404-C39F291E6A6C}"/>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Ceramics 300</a:t>
            </a:r>
          </a:p>
        </p:txBody>
      </p:sp>
      <p:sp>
        <p:nvSpPr>
          <p:cNvPr id="9" name="TextBox 8">
            <a:extLst>
              <a:ext uri="{FF2B5EF4-FFF2-40B4-BE49-F238E27FC236}">
                <a16:creationId xmlns:a16="http://schemas.microsoft.com/office/drawing/2014/main" id="{DFF7090A-F1DC-2A57-A0CF-0C50BE9E0BC2}"/>
              </a:ext>
            </a:extLst>
          </p:cNvPr>
          <p:cNvSpPr txBox="1"/>
          <p:nvPr/>
        </p:nvSpPr>
        <p:spPr>
          <a:xfrm>
            <a:off x="381000" y="863590"/>
            <a:ext cx="8382000" cy="3416320"/>
          </a:xfrm>
          <a:prstGeom prst="rect">
            <a:avLst/>
          </a:prstGeom>
          <a:noFill/>
        </p:spPr>
        <p:txBody>
          <a:bodyPr wrap="square" rtlCol="0">
            <a:spAutoFit/>
          </a:bodyPr>
          <a:lstStyle/>
          <a:p>
            <a:pPr algn="ctr"/>
            <a:r>
              <a:rPr lang="en-US" sz="5400" cap="small" dirty="0">
                <a:latin typeface="Arial" panose="020B0604020202020204" pitchFamily="34" charset="0"/>
                <a:cs typeface="Arial" panose="020B0604020202020204" pitchFamily="34" charset="0"/>
              </a:rPr>
              <a:t>What tissue type are ceramic biomaterials most commonly used to replace and why?</a:t>
            </a:r>
          </a:p>
        </p:txBody>
      </p:sp>
      <p:sp>
        <p:nvSpPr>
          <p:cNvPr id="10" name="TextBox 9">
            <a:extLst>
              <a:ext uri="{FF2B5EF4-FFF2-40B4-BE49-F238E27FC236}">
                <a16:creationId xmlns:a16="http://schemas.microsoft.com/office/drawing/2014/main" id="{B7EB5BD0-B64B-8A8E-23FD-935189131525}"/>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074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E2EA-D68D-6A47-C79A-7DE9C73C00F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A932AE3-0B41-7136-8C78-D7F6FF189F74}"/>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154F3F45-99B6-B9C7-55F5-9C5BE8508E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88D31B9E-4B2B-2AEB-030C-2D5DC1296401}"/>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Polymers 100</a:t>
            </a:r>
          </a:p>
        </p:txBody>
      </p:sp>
      <p:sp>
        <p:nvSpPr>
          <p:cNvPr id="9" name="TextBox 8">
            <a:extLst>
              <a:ext uri="{FF2B5EF4-FFF2-40B4-BE49-F238E27FC236}">
                <a16:creationId xmlns:a16="http://schemas.microsoft.com/office/drawing/2014/main" id="{45F4B697-6893-F65F-C410-8483B6343B23}"/>
              </a:ext>
            </a:extLst>
          </p:cNvPr>
          <p:cNvSpPr txBox="1"/>
          <p:nvPr/>
        </p:nvSpPr>
        <p:spPr>
          <a:xfrm>
            <a:off x="381000" y="1265099"/>
            <a:ext cx="8382000" cy="2585323"/>
          </a:xfrm>
          <a:prstGeom prst="rect">
            <a:avLst/>
          </a:prstGeom>
          <a:noFill/>
        </p:spPr>
        <p:txBody>
          <a:bodyPr wrap="square" rtlCol="0">
            <a:spAutoFit/>
          </a:bodyPr>
          <a:lstStyle/>
          <a:p>
            <a:pPr algn="ctr"/>
            <a:r>
              <a:rPr lang="en-US" sz="5400" cap="small" dirty="0">
                <a:latin typeface="Arial" panose="020B0604020202020204" pitchFamily="34" charset="0"/>
                <a:cs typeface="Arial" panose="020B0604020202020204" pitchFamily="34" charset="0"/>
              </a:rPr>
              <a:t>What is the building block/repeating unit of a polymer?</a:t>
            </a:r>
          </a:p>
        </p:txBody>
      </p:sp>
      <p:sp>
        <p:nvSpPr>
          <p:cNvPr id="10" name="TextBox 9">
            <a:extLst>
              <a:ext uri="{FF2B5EF4-FFF2-40B4-BE49-F238E27FC236}">
                <a16:creationId xmlns:a16="http://schemas.microsoft.com/office/drawing/2014/main" id="{77A511A7-F6A1-F7A1-DE0E-1C92FD4217AE}"/>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622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2B581-4A65-48F6-7F96-E75D2CADBB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AE34EB4-8A34-7B43-804A-9FB150506003}"/>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01361B79-2375-2CE0-10E4-CA20AC053A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5FA38BE4-8C2A-56F0-F23B-F8F7A82A68E5}"/>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Polymers 200</a:t>
            </a:r>
          </a:p>
        </p:txBody>
      </p:sp>
      <p:sp>
        <p:nvSpPr>
          <p:cNvPr id="9" name="TextBox 8">
            <a:extLst>
              <a:ext uri="{FF2B5EF4-FFF2-40B4-BE49-F238E27FC236}">
                <a16:creationId xmlns:a16="http://schemas.microsoft.com/office/drawing/2014/main" id="{24FE81CF-1B31-7E1F-0FAF-2A86524E6DD8}"/>
              </a:ext>
            </a:extLst>
          </p:cNvPr>
          <p:cNvSpPr txBox="1"/>
          <p:nvPr/>
        </p:nvSpPr>
        <p:spPr>
          <a:xfrm>
            <a:off x="380980" y="1246049"/>
            <a:ext cx="8382000" cy="2585323"/>
          </a:xfrm>
          <a:prstGeom prst="rect">
            <a:avLst/>
          </a:prstGeom>
          <a:noFill/>
        </p:spPr>
        <p:txBody>
          <a:bodyPr wrap="square" rtlCol="0">
            <a:spAutoFit/>
          </a:bodyPr>
          <a:lstStyle/>
          <a:p>
            <a:pPr algn="ctr"/>
            <a:r>
              <a:rPr lang="en-US" sz="5400" cap="small" dirty="0">
                <a:latin typeface="Arial" panose="020B0604020202020204" pitchFamily="34" charset="0"/>
                <a:cs typeface="Arial" panose="020B0604020202020204" pitchFamily="34" charset="0"/>
              </a:rPr>
              <a:t>What are three </a:t>
            </a:r>
          </a:p>
          <a:p>
            <a:pPr algn="ctr"/>
            <a:r>
              <a:rPr lang="en-US" sz="5400" cap="small" dirty="0">
                <a:latin typeface="Arial" panose="020B0604020202020204" pitchFamily="34" charset="0"/>
                <a:cs typeface="Arial" panose="020B0604020202020204" pitchFamily="34" charset="0"/>
              </a:rPr>
              <a:t>medical applications of polymer biomaterials?</a:t>
            </a:r>
          </a:p>
        </p:txBody>
      </p:sp>
      <p:sp>
        <p:nvSpPr>
          <p:cNvPr id="10" name="TextBox 9">
            <a:extLst>
              <a:ext uri="{FF2B5EF4-FFF2-40B4-BE49-F238E27FC236}">
                <a16:creationId xmlns:a16="http://schemas.microsoft.com/office/drawing/2014/main" id="{1F8B6784-F93B-9737-5CEC-297E55B23C36}"/>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8012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66767-F8C5-3C5F-B0CC-7E4AE1CE60C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2C757B9-687C-A958-55F4-D45A31109BBC}"/>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8BF9C0F6-20C8-55DA-68AD-B74E454F5FA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A0EB77E5-9AD1-59B7-14BC-1D51E2BA4A61}"/>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Polymers 300</a:t>
            </a:r>
          </a:p>
        </p:txBody>
      </p:sp>
      <p:sp>
        <p:nvSpPr>
          <p:cNvPr id="9" name="TextBox 8">
            <a:extLst>
              <a:ext uri="{FF2B5EF4-FFF2-40B4-BE49-F238E27FC236}">
                <a16:creationId xmlns:a16="http://schemas.microsoft.com/office/drawing/2014/main" id="{15BEA1B4-A646-9AC6-BD58-F9C1A77A4DEA}"/>
              </a:ext>
            </a:extLst>
          </p:cNvPr>
          <p:cNvSpPr txBox="1"/>
          <p:nvPr/>
        </p:nvSpPr>
        <p:spPr>
          <a:xfrm>
            <a:off x="381000" y="1962150"/>
            <a:ext cx="8382000" cy="923330"/>
          </a:xfrm>
          <a:prstGeom prst="rect">
            <a:avLst/>
          </a:prstGeom>
          <a:noFill/>
        </p:spPr>
        <p:txBody>
          <a:bodyPr wrap="square" rtlCol="0">
            <a:spAutoFit/>
          </a:bodyPr>
          <a:lstStyle/>
          <a:p>
            <a:pPr algn="ctr"/>
            <a:r>
              <a:rPr lang="en-US" sz="5400" cap="small" dirty="0">
                <a:latin typeface="Arial" panose="020B0604020202020204" pitchFamily="34" charset="0"/>
                <a:cs typeface="Arial" panose="020B0604020202020204" pitchFamily="34" charset="0"/>
              </a:rPr>
              <a:t>What is a hydrogel?</a:t>
            </a:r>
          </a:p>
        </p:txBody>
      </p:sp>
      <p:sp>
        <p:nvSpPr>
          <p:cNvPr id="10" name="TextBox 9">
            <a:extLst>
              <a:ext uri="{FF2B5EF4-FFF2-40B4-BE49-F238E27FC236}">
                <a16:creationId xmlns:a16="http://schemas.microsoft.com/office/drawing/2014/main" id="{FE0937E0-D564-9205-22D5-231C68656530}"/>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032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EB521-BDE6-65CD-43A3-B1CF2CF3F8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CB3153-2166-1B64-343E-8546BBACEBFE}"/>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CBE15337-77E4-8D2D-62E1-A276286D4C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9" name="TextBox 8">
            <a:extLst>
              <a:ext uri="{FF2B5EF4-FFF2-40B4-BE49-F238E27FC236}">
                <a16:creationId xmlns:a16="http://schemas.microsoft.com/office/drawing/2014/main" id="{C176C9D3-24C4-13DA-B81E-F6AFA3A8C8AE}"/>
              </a:ext>
            </a:extLst>
          </p:cNvPr>
          <p:cNvSpPr txBox="1"/>
          <p:nvPr/>
        </p:nvSpPr>
        <p:spPr>
          <a:xfrm>
            <a:off x="381000" y="1962150"/>
            <a:ext cx="8382000" cy="923330"/>
          </a:xfrm>
          <a:prstGeom prst="rect">
            <a:avLst/>
          </a:prstGeom>
          <a:noFill/>
        </p:spPr>
        <p:txBody>
          <a:bodyPr wrap="square" rtlCol="0">
            <a:spAutoFit/>
          </a:bodyPr>
          <a:lstStyle/>
          <a:p>
            <a:pPr algn="ctr"/>
            <a:r>
              <a:rPr lang="en-US" sz="5400" cap="small" dirty="0">
                <a:latin typeface="Arial" panose="020B0604020202020204" pitchFamily="34" charset="0"/>
                <a:cs typeface="Arial" panose="020B0604020202020204" pitchFamily="34" charset="0"/>
              </a:rPr>
              <a:t>Answers</a:t>
            </a:r>
          </a:p>
        </p:txBody>
      </p:sp>
      <p:sp>
        <p:nvSpPr>
          <p:cNvPr id="10" name="TextBox 9">
            <a:extLst>
              <a:ext uri="{FF2B5EF4-FFF2-40B4-BE49-F238E27FC236}">
                <a16:creationId xmlns:a16="http://schemas.microsoft.com/office/drawing/2014/main" id="{FAB2E8C5-9EFE-E7CF-BCE2-34D92924FAC0}"/>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604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850C2-5F65-24D3-7468-597EBA53AF8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528FE53-3DA9-2B41-0F22-C6CE500D49EE}"/>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D3C67D11-3D4E-EE91-4A93-88470A4D2F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DE66105A-D98E-5FB0-6835-AFED526FD89D}"/>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Metals 100</a:t>
            </a:r>
          </a:p>
        </p:txBody>
      </p:sp>
      <p:sp>
        <p:nvSpPr>
          <p:cNvPr id="9" name="TextBox 8">
            <a:extLst>
              <a:ext uri="{FF2B5EF4-FFF2-40B4-BE49-F238E27FC236}">
                <a16:creationId xmlns:a16="http://schemas.microsoft.com/office/drawing/2014/main" id="{033DDA95-1F5B-8562-7862-703AABE937AF}"/>
              </a:ext>
            </a:extLst>
          </p:cNvPr>
          <p:cNvSpPr txBox="1"/>
          <p:nvPr/>
        </p:nvSpPr>
        <p:spPr>
          <a:xfrm>
            <a:off x="381000" y="863590"/>
            <a:ext cx="8382000" cy="3416320"/>
          </a:xfrm>
          <a:prstGeom prst="rect">
            <a:avLst/>
          </a:prstGeom>
          <a:noFill/>
        </p:spPr>
        <p:txBody>
          <a:bodyPr wrap="square" rtlCol="0">
            <a:spAutoFit/>
          </a:bodyPr>
          <a:lstStyle/>
          <a:p>
            <a:pPr algn="ctr"/>
            <a:r>
              <a:rPr lang="en-US" sz="5400" cap="small" dirty="0">
                <a:latin typeface="Arial" panose="020B0604020202020204" pitchFamily="34" charset="0"/>
                <a:cs typeface="Arial" panose="020B0604020202020204" pitchFamily="34" charset="0"/>
              </a:rPr>
              <a:t>Answer: </a:t>
            </a:r>
          </a:p>
          <a:p>
            <a:pPr algn="ctr"/>
            <a:r>
              <a:rPr lang="en-US" sz="5400" cap="small" dirty="0">
                <a:latin typeface="Arial" panose="020B0604020202020204" pitchFamily="34" charset="0"/>
                <a:cs typeface="Arial" panose="020B0604020202020204" pitchFamily="34" charset="0"/>
              </a:rPr>
              <a:t>Hip replacement, dental implants, bone screws, bone plates, etc.</a:t>
            </a:r>
          </a:p>
        </p:txBody>
      </p:sp>
      <p:sp>
        <p:nvSpPr>
          <p:cNvPr id="10" name="TextBox 9">
            <a:extLst>
              <a:ext uri="{FF2B5EF4-FFF2-40B4-BE49-F238E27FC236}">
                <a16:creationId xmlns:a16="http://schemas.microsoft.com/office/drawing/2014/main" id="{BDF710A0-6903-B499-2274-623608B38CE9}"/>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50B036-7952-4582-41D0-9DC2A46D09D7}"/>
              </a:ext>
            </a:extLst>
          </p:cNvPr>
          <p:cNvSpPr txBox="1"/>
          <p:nvPr/>
        </p:nvSpPr>
        <p:spPr>
          <a:xfrm>
            <a:off x="533400" y="456039"/>
            <a:ext cx="2286000" cy="646331"/>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*Other answers may </a:t>
            </a:r>
          </a:p>
          <a:p>
            <a:pPr algn="l"/>
            <a:r>
              <a:rPr lang="en-US" dirty="0">
                <a:latin typeface="Arial" panose="020B0604020202020204" pitchFamily="34" charset="0"/>
                <a:cs typeface="Arial" panose="020B0604020202020204" pitchFamily="34" charset="0"/>
              </a:rPr>
              <a:t>also be correct</a:t>
            </a:r>
          </a:p>
        </p:txBody>
      </p:sp>
    </p:spTree>
    <p:extLst>
      <p:ext uri="{BB962C8B-B14F-4D97-AF65-F5344CB8AC3E}">
        <p14:creationId xmlns:p14="http://schemas.microsoft.com/office/powerpoint/2010/main" val="2900553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300E6-ED47-D5FA-96F1-C172F616A4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ED0820C-ABE0-FB79-2181-908611F6C7EA}"/>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DF8F120F-31F6-2C82-0D4D-E88CEC83BB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34E6D299-7E12-E117-3762-266D57FD23E9}"/>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Metals 200</a:t>
            </a:r>
          </a:p>
        </p:txBody>
      </p:sp>
      <p:sp>
        <p:nvSpPr>
          <p:cNvPr id="9" name="TextBox 8">
            <a:extLst>
              <a:ext uri="{FF2B5EF4-FFF2-40B4-BE49-F238E27FC236}">
                <a16:creationId xmlns:a16="http://schemas.microsoft.com/office/drawing/2014/main" id="{C9081222-43E0-7927-71AE-8B99D1E28176}"/>
              </a:ext>
            </a:extLst>
          </p:cNvPr>
          <p:cNvSpPr txBox="1"/>
          <p:nvPr/>
        </p:nvSpPr>
        <p:spPr>
          <a:xfrm>
            <a:off x="381000" y="973462"/>
            <a:ext cx="8382000" cy="3077766"/>
          </a:xfrm>
          <a:prstGeom prst="rect">
            <a:avLst/>
          </a:prstGeom>
          <a:noFill/>
        </p:spPr>
        <p:txBody>
          <a:bodyPr wrap="square" rtlCol="0">
            <a:spAutoFit/>
          </a:bodyPr>
          <a:lstStyle/>
          <a:p>
            <a:pPr algn="ctr"/>
            <a:r>
              <a:rPr lang="en-US" sz="3600" cap="small" dirty="0">
                <a:latin typeface="Arial" panose="020B0604020202020204" pitchFamily="34" charset="0"/>
                <a:cs typeface="Arial" panose="020B0604020202020204" pitchFamily="34" charset="0"/>
              </a:rPr>
              <a:t>Answer:</a:t>
            </a:r>
          </a:p>
          <a:p>
            <a:pPr algn="ctr"/>
            <a:endParaRPr lang="en-US" sz="1400" cap="small" dirty="0">
              <a:latin typeface="Arial" panose="020B0604020202020204" pitchFamily="34" charset="0"/>
              <a:cs typeface="Arial" panose="020B0604020202020204" pitchFamily="34" charset="0"/>
            </a:endParaRPr>
          </a:p>
          <a:p>
            <a:pPr algn="ctr"/>
            <a:r>
              <a:rPr lang="en-US" sz="3600" u="sng" cap="small" dirty="0">
                <a:latin typeface="Arial" panose="020B0604020202020204" pitchFamily="34" charset="0"/>
                <a:cs typeface="Arial" panose="020B0604020202020204" pitchFamily="34" charset="0"/>
              </a:rPr>
              <a:t>Advantages:</a:t>
            </a:r>
            <a:r>
              <a:rPr lang="en-US" sz="3600" cap="small" dirty="0">
                <a:latin typeface="Arial" panose="020B0604020202020204" pitchFamily="34" charset="0"/>
                <a:cs typeface="Arial" panose="020B0604020202020204" pitchFamily="34" charset="0"/>
              </a:rPr>
              <a:t> Mechanical properties, Resistant to fatigue degradation</a:t>
            </a:r>
          </a:p>
          <a:p>
            <a:pPr algn="ctr"/>
            <a:r>
              <a:rPr lang="en-US" sz="3600" u="sng" cap="small" dirty="0">
                <a:latin typeface="Arial" panose="020B0604020202020204" pitchFamily="34" charset="0"/>
                <a:cs typeface="Arial" panose="020B0604020202020204" pitchFamily="34" charset="0"/>
              </a:rPr>
              <a:t>Disadvantages:</a:t>
            </a:r>
            <a:r>
              <a:rPr lang="en-US" sz="3600" cap="small" dirty="0">
                <a:latin typeface="Arial" panose="020B0604020202020204" pitchFamily="34" charset="0"/>
                <a:cs typeface="Arial" panose="020B0604020202020204" pitchFamily="34" charset="0"/>
              </a:rPr>
              <a:t> Corrodes, Metal Toxicity</a:t>
            </a:r>
          </a:p>
        </p:txBody>
      </p:sp>
      <p:sp>
        <p:nvSpPr>
          <p:cNvPr id="2" name="TextBox 1">
            <a:extLst>
              <a:ext uri="{FF2B5EF4-FFF2-40B4-BE49-F238E27FC236}">
                <a16:creationId xmlns:a16="http://schemas.microsoft.com/office/drawing/2014/main" id="{18A6A8E9-30C7-004E-021E-D91161041FAD}"/>
              </a:ext>
            </a:extLst>
          </p:cNvPr>
          <p:cNvSpPr txBox="1"/>
          <p:nvPr/>
        </p:nvSpPr>
        <p:spPr>
          <a:xfrm>
            <a:off x="533400" y="456039"/>
            <a:ext cx="2286000" cy="646331"/>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*Other answers may </a:t>
            </a:r>
          </a:p>
          <a:p>
            <a:pPr algn="l"/>
            <a:r>
              <a:rPr lang="en-US" dirty="0">
                <a:latin typeface="Arial" panose="020B0604020202020204" pitchFamily="34" charset="0"/>
                <a:cs typeface="Arial" panose="020B0604020202020204" pitchFamily="34" charset="0"/>
              </a:rPr>
              <a:t>also be correct</a:t>
            </a:r>
          </a:p>
        </p:txBody>
      </p:sp>
      <p:sp>
        <p:nvSpPr>
          <p:cNvPr id="10" name="TextBox 9">
            <a:extLst>
              <a:ext uri="{FF2B5EF4-FFF2-40B4-BE49-F238E27FC236}">
                <a16:creationId xmlns:a16="http://schemas.microsoft.com/office/drawing/2014/main" id="{C3E3C886-C0D6-F9C2-3B6E-783D1FFFF626}"/>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1044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461A2-4708-734F-EFE9-C02DC2B828B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ADAB009-1BDE-BB97-A66E-1E7BA943E55C}"/>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233FA00E-0837-4B76-E11F-8E4F402DE6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F5573549-EA6C-3B0B-C522-DF12095D3FE2}"/>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Metals 300</a:t>
            </a:r>
          </a:p>
        </p:txBody>
      </p:sp>
      <p:sp>
        <p:nvSpPr>
          <p:cNvPr id="9" name="TextBox 8">
            <a:extLst>
              <a:ext uri="{FF2B5EF4-FFF2-40B4-BE49-F238E27FC236}">
                <a16:creationId xmlns:a16="http://schemas.microsoft.com/office/drawing/2014/main" id="{102489DB-F463-F63E-5FAF-CE7F973C5E64}"/>
              </a:ext>
            </a:extLst>
          </p:cNvPr>
          <p:cNvSpPr txBox="1"/>
          <p:nvPr/>
        </p:nvSpPr>
        <p:spPr>
          <a:xfrm>
            <a:off x="381000" y="1431528"/>
            <a:ext cx="8382000" cy="1754326"/>
          </a:xfrm>
          <a:prstGeom prst="rect">
            <a:avLst/>
          </a:prstGeom>
          <a:noFill/>
        </p:spPr>
        <p:txBody>
          <a:bodyPr wrap="square" rtlCol="0">
            <a:spAutoFit/>
          </a:bodyPr>
          <a:lstStyle/>
          <a:p>
            <a:pPr algn="ctr"/>
            <a:r>
              <a:rPr lang="en-US" sz="5400" cap="small" dirty="0">
                <a:latin typeface="Arial" panose="020B0604020202020204" pitchFamily="34" charset="0"/>
                <a:cs typeface="Arial" panose="020B0604020202020204" pitchFamily="34" charset="0"/>
              </a:rPr>
              <a:t>Answer: </a:t>
            </a:r>
          </a:p>
          <a:p>
            <a:pPr algn="ctr"/>
            <a:r>
              <a:rPr lang="en-US" sz="5400" cap="small" dirty="0">
                <a:latin typeface="Arial" panose="020B0604020202020204" pitchFamily="34" charset="0"/>
                <a:cs typeface="Arial" panose="020B0604020202020204" pitchFamily="34" charset="0"/>
              </a:rPr>
              <a:t>Mining and Refining</a:t>
            </a:r>
          </a:p>
        </p:txBody>
      </p:sp>
      <p:sp>
        <p:nvSpPr>
          <p:cNvPr id="10" name="TextBox 9">
            <a:extLst>
              <a:ext uri="{FF2B5EF4-FFF2-40B4-BE49-F238E27FC236}">
                <a16:creationId xmlns:a16="http://schemas.microsoft.com/office/drawing/2014/main" id="{82DEE5AC-9779-74CB-6734-18501A8B66CC}"/>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303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058B3-F17E-4D56-579D-FF63F3BA9F2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5029CEA-68E2-25F1-61E3-C7719F6B47E8}"/>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96DB5760-A31B-233A-F39D-193F5EB00BD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D4E5E2C6-A7B7-7364-5845-98BDD4175160}"/>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Ceramics 100</a:t>
            </a:r>
          </a:p>
        </p:txBody>
      </p:sp>
      <p:sp>
        <p:nvSpPr>
          <p:cNvPr id="9" name="TextBox 8">
            <a:extLst>
              <a:ext uri="{FF2B5EF4-FFF2-40B4-BE49-F238E27FC236}">
                <a16:creationId xmlns:a16="http://schemas.microsoft.com/office/drawing/2014/main" id="{9CD5F094-4E03-53A7-6D84-E196ED564361}"/>
              </a:ext>
            </a:extLst>
          </p:cNvPr>
          <p:cNvSpPr txBox="1"/>
          <p:nvPr/>
        </p:nvSpPr>
        <p:spPr>
          <a:xfrm>
            <a:off x="380980" y="794970"/>
            <a:ext cx="8382000" cy="3539430"/>
          </a:xfrm>
          <a:prstGeom prst="rect">
            <a:avLst/>
          </a:prstGeom>
          <a:noFill/>
        </p:spPr>
        <p:txBody>
          <a:bodyPr wrap="square" rtlCol="0">
            <a:spAutoFit/>
          </a:bodyPr>
          <a:lstStyle/>
          <a:p>
            <a:pPr algn="ctr"/>
            <a:r>
              <a:rPr lang="en-US" sz="4000" cap="small" dirty="0">
                <a:latin typeface="Arial" panose="020B0604020202020204" pitchFamily="34" charset="0"/>
                <a:cs typeface="Arial" panose="020B0604020202020204" pitchFamily="34" charset="0"/>
              </a:rPr>
              <a:t>Answer: </a:t>
            </a:r>
          </a:p>
          <a:p>
            <a:pPr algn="ctr"/>
            <a:r>
              <a:rPr lang="en-US" sz="4600" cap="small" dirty="0">
                <a:latin typeface="Arial" panose="020B0604020202020204" pitchFamily="34" charset="0"/>
                <a:cs typeface="Arial" panose="020B0604020202020204" pitchFamily="34" charset="0"/>
              </a:rPr>
              <a:t>Dental implants, Drug delivery, Joint replacement, Load-bearing </a:t>
            </a:r>
          </a:p>
          <a:p>
            <a:pPr algn="ctr"/>
            <a:r>
              <a:rPr lang="en-US" sz="4600" cap="small" dirty="0">
                <a:latin typeface="Arial" panose="020B0604020202020204" pitchFamily="34" charset="0"/>
                <a:cs typeface="Arial" panose="020B0604020202020204" pitchFamily="34" charset="0"/>
              </a:rPr>
              <a:t>components, etc.</a:t>
            </a:r>
          </a:p>
        </p:txBody>
      </p:sp>
      <p:sp>
        <p:nvSpPr>
          <p:cNvPr id="2" name="TextBox 1">
            <a:extLst>
              <a:ext uri="{FF2B5EF4-FFF2-40B4-BE49-F238E27FC236}">
                <a16:creationId xmlns:a16="http://schemas.microsoft.com/office/drawing/2014/main" id="{1837BBE1-D34A-5DBD-1DDC-312694FB56A6}"/>
              </a:ext>
            </a:extLst>
          </p:cNvPr>
          <p:cNvSpPr txBox="1"/>
          <p:nvPr/>
        </p:nvSpPr>
        <p:spPr>
          <a:xfrm>
            <a:off x="533400" y="456039"/>
            <a:ext cx="2286000" cy="646331"/>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*Other answers may </a:t>
            </a:r>
          </a:p>
          <a:p>
            <a:pPr algn="l"/>
            <a:r>
              <a:rPr lang="en-US" dirty="0">
                <a:latin typeface="Arial" panose="020B0604020202020204" pitchFamily="34" charset="0"/>
                <a:cs typeface="Arial" panose="020B0604020202020204" pitchFamily="34" charset="0"/>
              </a:rPr>
              <a:t>also be correct</a:t>
            </a:r>
          </a:p>
        </p:txBody>
      </p:sp>
      <p:sp>
        <p:nvSpPr>
          <p:cNvPr id="10" name="TextBox 9">
            <a:extLst>
              <a:ext uri="{FF2B5EF4-FFF2-40B4-BE49-F238E27FC236}">
                <a16:creationId xmlns:a16="http://schemas.microsoft.com/office/drawing/2014/main" id="{08A32074-7395-7D54-7D56-12CA82B9BB6B}"/>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1800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6BF6E-8795-83AF-E5A6-0F24B3E433C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B69A439-E014-A7CF-23CB-41984DF9E7AE}"/>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D2CDC1D9-6E57-7E83-2726-086A5F47A8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D7F72402-1FDF-8736-090F-1235F0A7D38C}"/>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Ceramics 200</a:t>
            </a:r>
          </a:p>
        </p:txBody>
      </p:sp>
      <p:sp>
        <p:nvSpPr>
          <p:cNvPr id="9" name="TextBox 8">
            <a:extLst>
              <a:ext uri="{FF2B5EF4-FFF2-40B4-BE49-F238E27FC236}">
                <a16:creationId xmlns:a16="http://schemas.microsoft.com/office/drawing/2014/main" id="{6D3EE224-DDE5-7711-5127-05DB68729216}"/>
              </a:ext>
            </a:extLst>
          </p:cNvPr>
          <p:cNvSpPr txBox="1"/>
          <p:nvPr/>
        </p:nvSpPr>
        <p:spPr>
          <a:xfrm>
            <a:off x="380980" y="863590"/>
            <a:ext cx="8382000" cy="3170099"/>
          </a:xfrm>
          <a:prstGeom prst="rect">
            <a:avLst/>
          </a:prstGeom>
          <a:noFill/>
        </p:spPr>
        <p:txBody>
          <a:bodyPr wrap="square" rtlCol="0">
            <a:spAutoFit/>
          </a:bodyPr>
          <a:lstStyle/>
          <a:p>
            <a:pPr algn="ctr"/>
            <a:r>
              <a:rPr lang="en-US" sz="3600" cap="small" dirty="0">
                <a:latin typeface="Arial" panose="020B0604020202020204" pitchFamily="34" charset="0"/>
                <a:cs typeface="Arial" panose="020B0604020202020204" pitchFamily="34" charset="0"/>
              </a:rPr>
              <a:t>Answer: </a:t>
            </a:r>
            <a:br>
              <a:rPr lang="en-US" sz="3600" cap="small" dirty="0">
                <a:latin typeface="Arial" panose="020B0604020202020204" pitchFamily="34" charset="0"/>
                <a:cs typeface="Arial" panose="020B0604020202020204" pitchFamily="34" charset="0"/>
              </a:rPr>
            </a:br>
            <a:endParaRPr lang="en-US" sz="1600" cap="small" dirty="0">
              <a:latin typeface="Arial" panose="020B0604020202020204" pitchFamily="34" charset="0"/>
              <a:cs typeface="Arial" panose="020B0604020202020204" pitchFamily="34" charset="0"/>
            </a:endParaRPr>
          </a:p>
          <a:p>
            <a:pPr algn="ctr"/>
            <a:r>
              <a:rPr lang="en-US" sz="3600" u="sng" cap="small" dirty="0">
                <a:latin typeface="Arial" panose="020B0604020202020204" pitchFamily="34" charset="0"/>
                <a:cs typeface="Arial" panose="020B0604020202020204" pitchFamily="34" charset="0"/>
              </a:rPr>
              <a:t>Advantages:</a:t>
            </a:r>
            <a:r>
              <a:rPr lang="en-US" sz="3600" cap="small" dirty="0">
                <a:latin typeface="Arial" panose="020B0604020202020204" pitchFamily="34" charset="0"/>
                <a:cs typeface="Arial" panose="020B0604020202020204" pitchFamily="34" charset="0"/>
              </a:rPr>
              <a:t> Biocompatibility, Non-corrosive, Mechanical properties</a:t>
            </a:r>
          </a:p>
          <a:p>
            <a:pPr algn="ctr"/>
            <a:r>
              <a:rPr lang="en-US" sz="3600" u="sng" cap="small" dirty="0">
                <a:latin typeface="Arial" panose="020B0604020202020204" pitchFamily="34" charset="0"/>
                <a:cs typeface="Arial" panose="020B0604020202020204" pitchFamily="34" charset="0"/>
              </a:rPr>
              <a:t>Disadvantages:</a:t>
            </a:r>
            <a:r>
              <a:rPr lang="en-US" sz="3600" cap="small" dirty="0">
                <a:latin typeface="Arial" panose="020B0604020202020204" pitchFamily="34" charset="0"/>
                <a:cs typeface="Arial" panose="020B0604020202020204" pitchFamily="34" charset="0"/>
              </a:rPr>
              <a:t> Brittle, Slow degradation, Difficult to make </a:t>
            </a:r>
          </a:p>
        </p:txBody>
      </p:sp>
      <p:sp>
        <p:nvSpPr>
          <p:cNvPr id="2" name="TextBox 1">
            <a:extLst>
              <a:ext uri="{FF2B5EF4-FFF2-40B4-BE49-F238E27FC236}">
                <a16:creationId xmlns:a16="http://schemas.microsoft.com/office/drawing/2014/main" id="{A526A818-90BF-DAF5-9CC9-68885C267B07}"/>
              </a:ext>
            </a:extLst>
          </p:cNvPr>
          <p:cNvSpPr txBox="1"/>
          <p:nvPr/>
        </p:nvSpPr>
        <p:spPr>
          <a:xfrm>
            <a:off x="533400" y="456039"/>
            <a:ext cx="2286000" cy="646331"/>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*Other answers may </a:t>
            </a:r>
          </a:p>
          <a:p>
            <a:pPr algn="l"/>
            <a:r>
              <a:rPr lang="en-US" dirty="0">
                <a:latin typeface="Arial" panose="020B0604020202020204" pitchFamily="34" charset="0"/>
                <a:cs typeface="Arial" panose="020B0604020202020204" pitchFamily="34" charset="0"/>
              </a:rPr>
              <a:t>also be correct</a:t>
            </a:r>
          </a:p>
        </p:txBody>
      </p:sp>
      <p:sp>
        <p:nvSpPr>
          <p:cNvPr id="10" name="TextBox 9">
            <a:extLst>
              <a:ext uri="{FF2B5EF4-FFF2-40B4-BE49-F238E27FC236}">
                <a16:creationId xmlns:a16="http://schemas.microsoft.com/office/drawing/2014/main" id="{D4F4351F-2DA1-9EB1-6BDB-0C254ABA01AD}"/>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622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CF8C92-148B-38E5-ABA8-99EF5FD9034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6BFA3F2-867C-8937-ADA0-CB0D833F1ED1}"/>
              </a:ext>
            </a:extLst>
          </p:cNvPr>
          <p:cNvSpPr txBox="1">
            <a:spLocks noGrp="1"/>
          </p:cNvSpPr>
          <p:nvPr>
            <p:ph type="title"/>
          </p:nvPr>
        </p:nvSpPr>
        <p:spPr>
          <a:xfrm>
            <a:off x="480060" y="244026"/>
            <a:ext cx="3276451" cy="722953"/>
          </a:xfrm>
          <a:prstGeom prst="rect">
            <a:avLst/>
          </a:prstGeom>
        </p:spPr>
        <p:txBody>
          <a:bodyPr vert="horz" lIns="91440" tIns="45720" rIns="91440" bIns="45720" rtlCol="0" anchor="b">
            <a:normAutofit/>
          </a:bodyPr>
          <a:lstStyle/>
          <a:p>
            <a:pPr marL="12701" algn="l" rtl="0">
              <a:lnSpc>
                <a:spcPct val="90000"/>
              </a:lnSpc>
              <a:spcBef>
                <a:spcPct val="0"/>
              </a:spcBef>
            </a:pPr>
            <a:r>
              <a:rPr lang="en-US" sz="4100" kern="1200" spc="-9" dirty="0">
                <a:latin typeface="+mj-lt"/>
                <a:cs typeface="+mj-cs"/>
              </a:rPr>
              <a:t>Metals</a:t>
            </a:r>
          </a:p>
        </p:txBody>
      </p:sp>
      <p:sp>
        <p:nvSpPr>
          <p:cNvPr id="3" name="object 3">
            <a:extLst>
              <a:ext uri="{FF2B5EF4-FFF2-40B4-BE49-F238E27FC236}">
                <a16:creationId xmlns:a16="http://schemas.microsoft.com/office/drawing/2014/main" id="{0C6F06B6-9048-DFB7-CEDF-A19C986B49C8}"/>
              </a:ext>
            </a:extLst>
          </p:cNvPr>
          <p:cNvSpPr txBox="1"/>
          <p:nvPr/>
        </p:nvSpPr>
        <p:spPr>
          <a:xfrm>
            <a:off x="480060" y="1303782"/>
            <a:ext cx="3406140" cy="3341393"/>
          </a:xfrm>
          <a:prstGeom prst="rect">
            <a:avLst/>
          </a:prstGeom>
        </p:spPr>
        <p:txBody>
          <a:bodyPr vert="horz" lIns="91440" tIns="45720" rIns="91440" bIns="45720" rtlCol="0">
            <a:noAutofit/>
          </a:bodyPr>
          <a:lstStyle/>
          <a:p>
            <a:pPr marL="379114" marR="260362"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Definition</a:t>
            </a:r>
            <a:r>
              <a:rPr lang="en-US" sz="1700" kern="1200" dirty="0">
                <a:solidFill>
                  <a:schemeClr val="tx1"/>
                </a:solidFill>
                <a:latin typeface="+mn-lt"/>
                <a:ea typeface="+mn-ea"/>
                <a:cs typeface="+mn-cs"/>
              </a:rPr>
              <a:t>:</a:t>
            </a:r>
            <a:r>
              <a:rPr lang="en-US" sz="1700" kern="1200" spc="-40" dirty="0">
                <a:solidFill>
                  <a:schemeClr val="tx1"/>
                </a:solidFill>
                <a:latin typeface="+mn-lt"/>
                <a:ea typeface="+mn-ea"/>
                <a:cs typeface="+mn-cs"/>
              </a:rPr>
              <a:t> </a:t>
            </a:r>
            <a:r>
              <a:rPr lang="en-US" sz="1700" kern="1200" dirty="0">
                <a:solidFill>
                  <a:schemeClr val="tx1"/>
                </a:solidFill>
                <a:latin typeface="+mn-lt"/>
                <a:ea typeface="+mn-ea"/>
                <a:cs typeface="+mn-cs"/>
              </a:rPr>
              <a:t>“A</a:t>
            </a:r>
            <a:r>
              <a:rPr lang="en-US" sz="1700" kern="1200" spc="-125" dirty="0">
                <a:solidFill>
                  <a:schemeClr val="tx1"/>
                </a:solidFill>
                <a:latin typeface="+mn-lt"/>
                <a:ea typeface="+mn-ea"/>
                <a:cs typeface="+mn-cs"/>
              </a:rPr>
              <a:t> </a:t>
            </a:r>
            <a:r>
              <a:rPr lang="en-US" sz="1700" kern="1200" dirty="0">
                <a:solidFill>
                  <a:schemeClr val="tx1"/>
                </a:solidFill>
                <a:latin typeface="+mn-lt"/>
                <a:ea typeface="+mn-ea"/>
                <a:cs typeface="+mn-cs"/>
              </a:rPr>
              <a:t>substance</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characterized</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by</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its</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strength</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and</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ability</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to</a:t>
            </a:r>
            <a:r>
              <a:rPr lang="en-US" sz="1700" kern="1200" spc="-29" dirty="0">
                <a:solidFill>
                  <a:schemeClr val="tx1"/>
                </a:solidFill>
                <a:latin typeface="+mn-lt"/>
                <a:ea typeface="+mn-ea"/>
                <a:cs typeface="+mn-cs"/>
              </a:rPr>
              <a:t> </a:t>
            </a:r>
            <a:r>
              <a:rPr lang="en-US" sz="1700" kern="1200" spc="-9" dirty="0">
                <a:solidFill>
                  <a:schemeClr val="tx1"/>
                </a:solidFill>
                <a:latin typeface="+mn-lt"/>
                <a:ea typeface="+mn-ea"/>
                <a:cs typeface="+mn-cs"/>
              </a:rPr>
              <a:t>conduct </a:t>
            </a:r>
            <a:r>
              <a:rPr lang="en-US" sz="1700" kern="1200" dirty="0">
                <a:solidFill>
                  <a:schemeClr val="tx1"/>
                </a:solidFill>
                <a:latin typeface="+mn-lt"/>
                <a:ea typeface="+mn-ea"/>
                <a:cs typeface="+mn-cs"/>
              </a:rPr>
              <a:t>heat</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and</a:t>
            </a:r>
            <a:r>
              <a:rPr lang="en-US" sz="1700" kern="1200" spc="-15" dirty="0">
                <a:solidFill>
                  <a:schemeClr val="tx1"/>
                </a:solidFill>
                <a:latin typeface="+mn-lt"/>
                <a:ea typeface="+mn-ea"/>
                <a:cs typeface="+mn-cs"/>
              </a:rPr>
              <a:t> </a:t>
            </a:r>
            <a:r>
              <a:rPr lang="en-US" sz="1700" kern="1200" spc="-9" dirty="0">
                <a:solidFill>
                  <a:schemeClr val="tx1"/>
                </a:solidFill>
                <a:latin typeface="+mn-lt"/>
                <a:ea typeface="+mn-ea"/>
                <a:cs typeface="+mn-cs"/>
              </a:rPr>
              <a:t>electricity”</a:t>
            </a:r>
            <a:endParaRPr lang="en-US" sz="1700" kern="1200" spc="-15" dirty="0">
              <a:solidFill>
                <a:schemeClr val="tx1"/>
              </a:solidFill>
              <a:latin typeface="+mn-lt"/>
              <a:ea typeface="+mn-ea"/>
              <a:cs typeface="+mn-cs"/>
            </a:endParaRPr>
          </a:p>
          <a:p>
            <a:pPr marL="379114" marR="260362"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Medical Applications</a:t>
            </a:r>
            <a:r>
              <a:rPr lang="en-US" sz="1700" kern="1200" dirty="0">
                <a:solidFill>
                  <a:schemeClr val="tx1"/>
                </a:solidFill>
                <a:latin typeface="+mn-lt"/>
                <a:ea typeface="+mn-ea"/>
                <a:cs typeface="+mn-cs"/>
              </a:rPr>
              <a:t>:</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Electrodes</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for</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electronic</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devices,</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orthopedic</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fixation</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plates</a:t>
            </a:r>
            <a:r>
              <a:rPr lang="en-US" sz="1700" kern="1200" spc="-20" dirty="0">
                <a:solidFill>
                  <a:schemeClr val="tx1"/>
                </a:solidFill>
                <a:latin typeface="+mn-lt"/>
                <a:ea typeface="+mn-ea"/>
                <a:cs typeface="+mn-cs"/>
              </a:rPr>
              <a:t> </a:t>
            </a:r>
            <a:r>
              <a:rPr lang="en-US" sz="1700" kern="1200" spc="-26" dirty="0">
                <a:solidFill>
                  <a:schemeClr val="tx1"/>
                </a:solidFill>
                <a:latin typeface="+mn-lt"/>
                <a:ea typeface="+mn-ea"/>
                <a:cs typeface="+mn-cs"/>
              </a:rPr>
              <a:t>and </a:t>
            </a:r>
            <a:r>
              <a:rPr lang="en-US" sz="1700" kern="1200" dirty="0">
                <a:solidFill>
                  <a:schemeClr val="tx1"/>
                </a:solidFill>
                <a:latin typeface="+mn-lt"/>
                <a:ea typeface="+mn-ea"/>
                <a:cs typeface="+mn-cs"/>
              </a:rPr>
              <a:t>screws,</a:t>
            </a:r>
            <a:r>
              <a:rPr lang="en-US" sz="1700" kern="1200" spc="-35" dirty="0">
                <a:solidFill>
                  <a:schemeClr val="tx1"/>
                </a:solidFill>
                <a:latin typeface="+mn-lt"/>
                <a:ea typeface="+mn-ea"/>
                <a:cs typeface="+mn-cs"/>
              </a:rPr>
              <a:t> </a:t>
            </a:r>
            <a:r>
              <a:rPr lang="en-US" sz="1700" kern="1200" spc="-20" dirty="0">
                <a:solidFill>
                  <a:schemeClr val="tx1"/>
                </a:solidFill>
                <a:latin typeface="+mn-lt"/>
                <a:ea typeface="+mn-ea"/>
                <a:cs typeface="+mn-cs"/>
              </a:rPr>
              <a:t>etc.</a:t>
            </a:r>
            <a:endParaRPr lang="en-US" sz="1700" kern="1200" dirty="0">
              <a:solidFill>
                <a:schemeClr val="tx1"/>
              </a:solidFill>
              <a:latin typeface="+mn-lt"/>
              <a:ea typeface="+mn-ea"/>
              <a:cs typeface="+mn-cs"/>
            </a:endParaRPr>
          </a:p>
          <a:p>
            <a:pPr marL="379114" indent="-228600" algn="l" rtl="0">
              <a:lnSpc>
                <a:spcPct val="90000"/>
              </a:lnSpc>
              <a:spcBef>
                <a:spcPts val="32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Natural</a:t>
            </a:r>
            <a:r>
              <a:rPr lang="en-US" sz="1700" b="1" i="1" kern="1200" spc="-29" dirty="0">
                <a:solidFill>
                  <a:schemeClr val="tx1"/>
                </a:solidFill>
                <a:latin typeface="+mn-lt"/>
                <a:ea typeface="+mn-ea"/>
                <a:cs typeface="+mn-cs"/>
              </a:rPr>
              <a:t> </a:t>
            </a:r>
            <a:r>
              <a:rPr lang="en-US" sz="1700" b="1" i="1" kern="1200" dirty="0">
                <a:solidFill>
                  <a:schemeClr val="tx1"/>
                </a:solidFill>
                <a:latin typeface="+mn-lt"/>
                <a:ea typeface="+mn-ea"/>
                <a:cs typeface="+mn-cs"/>
              </a:rPr>
              <a:t>or</a:t>
            </a:r>
            <a:r>
              <a:rPr lang="en-US" sz="1700" b="1" i="1" kern="1200" spc="-20" dirty="0">
                <a:solidFill>
                  <a:schemeClr val="tx1"/>
                </a:solidFill>
                <a:latin typeface="+mn-lt"/>
                <a:ea typeface="+mn-ea"/>
                <a:cs typeface="+mn-cs"/>
              </a:rPr>
              <a:t> </a:t>
            </a:r>
            <a:r>
              <a:rPr lang="en-US" sz="1700" b="1" i="1" kern="1200" dirty="0">
                <a:solidFill>
                  <a:schemeClr val="tx1"/>
                </a:solidFill>
                <a:latin typeface="+mn-lt"/>
                <a:ea typeface="+mn-ea"/>
                <a:cs typeface="+mn-cs"/>
              </a:rPr>
              <a:t>Synthetic:</a:t>
            </a:r>
            <a:r>
              <a:rPr lang="en-US" sz="1700" b="1" i="1" kern="1200" spc="-5" dirty="0">
                <a:solidFill>
                  <a:schemeClr val="tx1"/>
                </a:solidFill>
                <a:latin typeface="+mn-lt"/>
                <a:ea typeface="+mn-ea"/>
                <a:cs typeface="+mn-cs"/>
              </a:rPr>
              <a:t> </a:t>
            </a:r>
            <a:br>
              <a:rPr lang="en-US" sz="1700" b="1" i="1" kern="1200" spc="-5" dirty="0">
                <a:solidFill>
                  <a:schemeClr val="tx1"/>
                </a:solidFill>
                <a:latin typeface="+mn-lt"/>
                <a:ea typeface="+mn-ea"/>
                <a:cs typeface="+mn-cs"/>
              </a:rPr>
            </a:br>
            <a:r>
              <a:rPr lang="en-US" sz="1700" kern="1200" dirty="0">
                <a:solidFill>
                  <a:schemeClr val="tx1"/>
                </a:solidFill>
                <a:latin typeface="+mn-lt"/>
                <a:ea typeface="+mn-ea"/>
                <a:cs typeface="+mn-cs"/>
              </a:rPr>
              <a:t>Can</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be</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synthetic</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or</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natural</a:t>
            </a:r>
          </a:p>
          <a:p>
            <a:pPr marL="379114" indent="-228600" algn="l" rtl="0">
              <a:lnSpc>
                <a:spcPct val="90000"/>
              </a:lnSpc>
              <a:spcBef>
                <a:spcPts val="32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Source:</a:t>
            </a:r>
            <a:r>
              <a:rPr lang="en-US" sz="1700" b="1" i="1" kern="1200" spc="-20" dirty="0">
                <a:solidFill>
                  <a:schemeClr val="tx1"/>
                </a:solidFill>
                <a:latin typeface="+mn-lt"/>
                <a:ea typeface="+mn-ea"/>
                <a:cs typeface="+mn-cs"/>
              </a:rPr>
              <a:t> </a:t>
            </a:r>
            <a:r>
              <a:rPr lang="en-US" sz="1700" kern="1200" spc="-20" dirty="0">
                <a:solidFill>
                  <a:schemeClr val="tx1"/>
                </a:solidFill>
                <a:latin typeface="+mn-lt"/>
                <a:ea typeface="+mn-ea"/>
                <a:cs typeface="+mn-cs"/>
              </a:rPr>
              <a:t>Mining and Refining</a:t>
            </a:r>
            <a:endParaRPr lang="en-US" sz="1700" kern="1200" dirty="0">
              <a:solidFill>
                <a:schemeClr val="tx1"/>
              </a:solidFill>
              <a:latin typeface="+mn-lt"/>
              <a:ea typeface="+mn-ea"/>
              <a:cs typeface="+mn-cs"/>
            </a:endParaRPr>
          </a:p>
        </p:txBody>
      </p:sp>
      <p:pic>
        <p:nvPicPr>
          <p:cNvPr id="7" name="Picture 6" descr="Several piles of minerals and rocks in different colors and shapes">
            <a:extLst>
              <a:ext uri="{FF2B5EF4-FFF2-40B4-BE49-F238E27FC236}">
                <a16:creationId xmlns:a16="http://schemas.microsoft.com/office/drawing/2014/main" id="{64AF51DF-0379-3037-695A-27B2E3E619C9}"/>
              </a:ext>
            </a:extLst>
          </p:cNvPr>
          <p:cNvPicPr>
            <a:picLocks noChangeAspect="1"/>
          </p:cNvPicPr>
          <p:nvPr/>
        </p:nvPicPr>
        <p:blipFill rotWithShape="1">
          <a:blip r:embed="rId3">
            <a:extLst>
              <a:ext uri="{28A0092B-C50C-407E-A947-70E740481C1C}">
                <a14:useLocalDpi xmlns:a14="http://schemas.microsoft.com/office/drawing/2010/main" val="0"/>
              </a:ext>
            </a:extLst>
          </a:blip>
          <a:srcRect l="19222" r="13825"/>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158CEAEF-BD2A-4AA7-F8EF-431837C6E8A2}"/>
              </a:ext>
            </a:extLst>
          </p:cNvPr>
          <p:cNvSpPr txBox="1"/>
          <p:nvPr/>
        </p:nvSpPr>
        <p:spPr>
          <a:xfrm>
            <a:off x="240927" y="4771227"/>
            <a:ext cx="3370211" cy="246221"/>
          </a:xfrm>
          <a:prstGeom prst="rect">
            <a:avLst/>
          </a:prstGeom>
          <a:noFill/>
        </p:spPr>
        <p:txBody>
          <a:bodyPr wrap="square" rtlCol="0">
            <a:spAutoFit/>
          </a:bodyPr>
          <a:lstStyle/>
          <a:p>
            <a:pPr algn="l" rtl="0"/>
            <a:r>
              <a:rPr lang="en-US" sz="1000" b="1" i="1" kern="1200" spc="-9" dirty="0">
                <a:solidFill>
                  <a:schemeClr val="tx1"/>
                </a:solidFill>
                <a:latin typeface="+mn-lt"/>
                <a:ea typeface="+mn-ea"/>
                <a:cs typeface="+mn-cs"/>
              </a:rPr>
              <a:t>Source: </a:t>
            </a:r>
            <a:r>
              <a:rPr lang="en-US" sz="1000" kern="1200" spc="-9" dirty="0">
                <a:solidFill>
                  <a:schemeClr val="tx1"/>
                </a:solidFill>
                <a:latin typeface="+mn-lt"/>
                <a:ea typeface="+mn-ea"/>
                <a:cs typeface="+mn-cs"/>
              </a:rPr>
              <a:t>Britannica Kids</a:t>
            </a:r>
            <a:endParaRPr lang="en-US" sz="1000" kern="1200" dirty="0">
              <a:solidFill>
                <a:schemeClr val="tx1"/>
              </a:solidFill>
              <a:latin typeface="+mn-lt"/>
              <a:ea typeface="+mn-ea"/>
              <a:cs typeface="+mn-cs"/>
            </a:endParaRPr>
          </a:p>
        </p:txBody>
      </p:sp>
      <p:sp>
        <p:nvSpPr>
          <p:cNvPr id="4" name="sketchy line">
            <a:extLst>
              <a:ext uri="{FF2B5EF4-FFF2-40B4-BE49-F238E27FC236}">
                <a16:creationId xmlns:a16="http://schemas.microsoft.com/office/drawing/2014/main" id="{F73F28DE-30A9-3B19-7EB0-1D4A6BABC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460" y="999232"/>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519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CD76C-66B3-95C6-B075-BD5C8C7A49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B2A38C3-30BB-E34D-4846-2D1C94039CC1}"/>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EAED6A93-CFEF-DBE2-29B6-BB342C322C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943AF6A7-46F7-05E6-FA97-FD7237F9E4EF}"/>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Ceramics 300</a:t>
            </a:r>
          </a:p>
        </p:txBody>
      </p:sp>
      <p:sp>
        <p:nvSpPr>
          <p:cNvPr id="9" name="TextBox 8">
            <a:extLst>
              <a:ext uri="{FF2B5EF4-FFF2-40B4-BE49-F238E27FC236}">
                <a16:creationId xmlns:a16="http://schemas.microsoft.com/office/drawing/2014/main" id="{2FEE0D35-629F-F8B8-EEB2-2A7584D029D5}"/>
              </a:ext>
            </a:extLst>
          </p:cNvPr>
          <p:cNvSpPr txBox="1"/>
          <p:nvPr/>
        </p:nvSpPr>
        <p:spPr>
          <a:xfrm>
            <a:off x="381000" y="1123950"/>
            <a:ext cx="8382000" cy="2585323"/>
          </a:xfrm>
          <a:prstGeom prst="rect">
            <a:avLst/>
          </a:prstGeom>
          <a:noFill/>
        </p:spPr>
        <p:txBody>
          <a:bodyPr wrap="square" rtlCol="0">
            <a:spAutoFit/>
          </a:bodyPr>
          <a:lstStyle/>
          <a:p>
            <a:pPr algn="ctr"/>
            <a:r>
              <a:rPr lang="en-US" sz="5400" cap="small" dirty="0">
                <a:latin typeface="Arial" panose="020B0604020202020204" pitchFamily="34" charset="0"/>
                <a:cs typeface="Arial" panose="020B0604020202020204" pitchFamily="34" charset="0"/>
              </a:rPr>
              <a:t>Answer: </a:t>
            </a:r>
          </a:p>
          <a:p>
            <a:pPr algn="ctr"/>
            <a:r>
              <a:rPr lang="en-US" sz="5400" cap="small" dirty="0">
                <a:latin typeface="Arial" panose="020B0604020202020204" pitchFamily="34" charset="0"/>
                <a:cs typeface="Arial" panose="020B0604020202020204" pitchFamily="34" charset="0"/>
              </a:rPr>
              <a:t>Bone, Because of the similarities in structure</a:t>
            </a:r>
          </a:p>
        </p:txBody>
      </p:sp>
      <p:sp>
        <p:nvSpPr>
          <p:cNvPr id="10" name="TextBox 9">
            <a:extLst>
              <a:ext uri="{FF2B5EF4-FFF2-40B4-BE49-F238E27FC236}">
                <a16:creationId xmlns:a16="http://schemas.microsoft.com/office/drawing/2014/main" id="{C715B711-DE2C-C08E-75DF-A81BE39456C2}"/>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3857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30103-CB53-ABD4-CEFD-86AB3BE96D8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3BDBA5D-703D-C4A8-A80D-7E24EDA5A381}"/>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A11AEC6C-4396-5AB2-583F-140237BC73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B6CB1C5E-D3CD-ACBC-53DB-3769FA7110EA}"/>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Polymers 100</a:t>
            </a:r>
          </a:p>
        </p:txBody>
      </p:sp>
      <p:sp>
        <p:nvSpPr>
          <p:cNvPr id="9" name="TextBox 8">
            <a:extLst>
              <a:ext uri="{FF2B5EF4-FFF2-40B4-BE49-F238E27FC236}">
                <a16:creationId xmlns:a16="http://schemas.microsoft.com/office/drawing/2014/main" id="{80D64876-E693-5A8F-4CBA-9AE33762A50E}"/>
              </a:ext>
            </a:extLst>
          </p:cNvPr>
          <p:cNvSpPr txBox="1"/>
          <p:nvPr/>
        </p:nvSpPr>
        <p:spPr>
          <a:xfrm>
            <a:off x="381000" y="1674967"/>
            <a:ext cx="8382000" cy="1754326"/>
          </a:xfrm>
          <a:prstGeom prst="rect">
            <a:avLst/>
          </a:prstGeom>
          <a:noFill/>
        </p:spPr>
        <p:txBody>
          <a:bodyPr wrap="square" rtlCol="0">
            <a:spAutoFit/>
          </a:bodyPr>
          <a:lstStyle/>
          <a:p>
            <a:pPr algn="ctr"/>
            <a:r>
              <a:rPr lang="en-US" sz="5400" cap="small" dirty="0">
                <a:latin typeface="Arial" panose="020B0604020202020204" pitchFamily="34" charset="0"/>
                <a:cs typeface="Arial" panose="020B0604020202020204" pitchFamily="34" charset="0"/>
              </a:rPr>
              <a:t>Answer: </a:t>
            </a:r>
          </a:p>
          <a:p>
            <a:pPr algn="ctr"/>
            <a:r>
              <a:rPr lang="en-US" sz="5400" cap="small" dirty="0">
                <a:latin typeface="Arial" panose="020B0604020202020204" pitchFamily="34" charset="0"/>
                <a:cs typeface="Arial" panose="020B0604020202020204" pitchFamily="34" charset="0"/>
              </a:rPr>
              <a:t>Mer</a:t>
            </a:r>
          </a:p>
        </p:txBody>
      </p:sp>
      <p:sp>
        <p:nvSpPr>
          <p:cNvPr id="10" name="TextBox 9">
            <a:extLst>
              <a:ext uri="{FF2B5EF4-FFF2-40B4-BE49-F238E27FC236}">
                <a16:creationId xmlns:a16="http://schemas.microsoft.com/office/drawing/2014/main" id="{259D9CAF-8835-454F-4AEB-E9C9B16607D0}"/>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611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A2658-CDB4-FF92-992E-D15E5B1F84D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82978A0-FFDF-F1E9-9C15-F55A98FABF8B}"/>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EE345AF9-3F5E-96DA-3174-01974EDF9B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F42A1F36-FC55-1D28-B1E1-85626996A14B}"/>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Polymers 200</a:t>
            </a:r>
          </a:p>
        </p:txBody>
      </p:sp>
      <p:sp>
        <p:nvSpPr>
          <p:cNvPr id="9" name="TextBox 8">
            <a:extLst>
              <a:ext uri="{FF2B5EF4-FFF2-40B4-BE49-F238E27FC236}">
                <a16:creationId xmlns:a16="http://schemas.microsoft.com/office/drawing/2014/main" id="{7ACFDFD6-9BBB-D058-C4DA-20062297DD00}"/>
              </a:ext>
            </a:extLst>
          </p:cNvPr>
          <p:cNvSpPr txBox="1"/>
          <p:nvPr/>
        </p:nvSpPr>
        <p:spPr>
          <a:xfrm>
            <a:off x="380980" y="1294477"/>
            <a:ext cx="8382000" cy="2554545"/>
          </a:xfrm>
          <a:prstGeom prst="rect">
            <a:avLst/>
          </a:prstGeom>
          <a:noFill/>
        </p:spPr>
        <p:txBody>
          <a:bodyPr wrap="square" rtlCol="0">
            <a:spAutoFit/>
          </a:bodyPr>
          <a:lstStyle/>
          <a:p>
            <a:pPr algn="ctr"/>
            <a:r>
              <a:rPr lang="en-US" sz="4000" cap="small" dirty="0">
                <a:latin typeface="Arial" panose="020B0604020202020204" pitchFamily="34" charset="0"/>
                <a:cs typeface="Arial" panose="020B0604020202020204" pitchFamily="34" charset="0"/>
              </a:rPr>
              <a:t>Answer: </a:t>
            </a:r>
          </a:p>
          <a:p>
            <a:pPr algn="ctr"/>
            <a:r>
              <a:rPr lang="en-US" sz="4000" cap="small" dirty="0">
                <a:latin typeface="Arial" panose="020B0604020202020204" pitchFamily="34" charset="0"/>
                <a:cs typeface="Arial" panose="020B0604020202020204" pitchFamily="34" charset="0"/>
              </a:rPr>
              <a:t>Drug delivery, Medical Devices, Anti-cancer therapy, Hydrogels, Artificial organs, etc.</a:t>
            </a:r>
          </a:p>
        </p:txBody>
      </p:sp>
      <p:sp>
        <p:nvSpPr>
          <p:cNvPr id="2" name="TextBox 1">
            <a:extLst>
              <a:ext uri="{FF2B5EF4-FFF2-40B4-BE49-F238E27FC236}">
                <a16:creationId xmlns:a16="http://schemas.microsoft.com/office/drawing/2014/main" id="{945B4512-6C87-5BA5-399D-333807ED8D26}"/>
              </a:ext>
            </a:extLst>
          </p:cNvPr>
          <p:cNvSpPr txBox="1"/>
          <p:nvPr/>
        </p:nvSpPr>
        <p:spPr>
          <a:xfrm>
            <a:off x="533400" y="456039"/>
            <a:ext cx="2286000" cy="646331"/>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*Other answers may </a:t>
            </a:r>
          </a:p>
          <a:p>
            <a:pPr algn="l"/>
            <a:r>
              <a:rPr lang="en-US" dirty="0">
                <a:latin typeface="Arial" panose="020B0604020202020204" pitchFamily="34" charset="0"/>
                <a:cs typeface="Arial" panose="020B0604020202020204" pitchFamily="34" charset="0"/>
              </a:rPr>
              <a:t>also be correct</a:t>
            </a:r>
          </a:p>
        </p:txBody>
      </p:sp>
      <p:sp>
        <p:nvSpPr>
          <p:cNvPr id="10" name="TextBox 9">
            <a:extLst>
              <a:ext uri="{FF2B5EF4-FFF2-40B4-BE49-F238E27FC236}">
                <a16:creationId xmlns:a16="http://schemas.microsoft.com/office/drawing/2014/main" id="{914620D1-1336-A17B-A18C-9FBA78275774}"/>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473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FAA90-5435-2716-EC59-A6B94E8228D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B8E4605-F946-21B2-4F0E-2BAF8CA7F79F}"/>
              </a:ext>
              <a:ext uri="{C183D7F6-B498-43B3-948B-1728B52AA6E4}">
                <adec:decorative xmlns:adec="http://schemas.microsoft.com/office/drawing/2017/decorative" val="1"/>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016EE043-D0FF-7547-54D5-818BCCADBF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0"/>
            <a:ext cx="9144000" cy="5143500"/>
          </a:xfrm>
          <a:prstGeom prst="rect">
            <a:avLst/>
          </a:prstGeom>
        </p:spPr>
      </p:pic>
      <p:sp>
        <p:nvSpPr>
          <p:cNvPr id="8" name="TextBox 7">
            <a:extLst>
              <a:ext uri="{FF2B5EF4-FFF2-40B4-BE49-F238E27FC236}">
                <a16:creationId xmlns:a16="http://schemas.microsoft.com/office/drawing/2014/main" id="{A7E325CD-F8B0-3E55-6915-A1EA510E1232}"/>
              </a:ext>
            </a:extLst>
          </p:cNvPr>
          <p:cNvSpPr txBox="1"/>
          <p:nvPr/>
        </p:nvSpPr>
        <p:spPr>
          <a:xfrm>
            <a:off x="381000" y="514350"/>
            <a:ext cx="8382000" cy="381000"/>
          </a:xfrm>
          <a:prstGeom prst="rect">
            <a:avLst/>
          </a:prstGeom>
          <a:noFill/>
        </p:spPr>
        <p:txBody>
          <a:bodyPr wrap="square" rtlCol="0">
            <a:spAutoFit/>
          </a:bodyPr>
          <a:lstStyle/>
          <a:p>
            <a:pPr algn="ctr"/>
            <a:r>
              <a:rPr lang="en-US" u="sng" dirty="0">
                <a:latin typeface="Arial" panose="020B0604020202020204" pitchFamily="34" charset="0"/>
                <a:cs typeface="Arial" panose="020B0604020202020204" pitchFamily="34" charset="0"/>
              </a:rPr>
              <a:t>Polymers 300</a:t>
            </a:r>
          </a:p>
        </p:txBody>
      </p:sp>
      <p:sp>
        <p:nvSpPr>
          <p:cNvPr id="9" name="TextBox 8">
            <a:extLst>
              <a:ext uri="{FF2B5EF4-FFF2-40B4-BE49-F238E27FC236}">
                <a16:creationId xmlns:a16="http://schemas.microsoft.com/office/drawing/2014/main" id="{0A026827-C146-4AD5-0282-63CC5F904B48}"/>
              </a:ext>
            </a:extLst>
          </p:cNvPr>
          <p:cNvSpPr txBox="1"/>
          <p:nvPr/>
        </p:nvSpPr>
        <p:spPr>
          <a:xfrm>
            <a:off x="412575" y="828586"/>
            <a:ext cx="8382000" cy="3477875"/>
          </a:xfrm>
          <a:prstGeom prst="rect">
            <a:avLst/>
          </a:prstGeom>
          <a:noFill/>
        </p:spPr>
        <p:txBody>
          <a:bodyPr wrap="square" rtlCol="0">
            <a:spAutoFit/>
          </a:bodyPr>
          <a:lstStyle/>
          <a:p>
            <a:pPr algn="ctr"/>
            <a:r>
              <a:rPr lang="en-US" sz="4400" cap="small" dirty="0">
                <a:latin typeface="Arial" panose="020B0604020202020204" pitchFamily="34" charset="0"/>
                <a:cs typeface="Arial" panose="020B0604020202020204" pitchFamily="34" charset="0"/>
              </a:rPr>
              <a:t>Answer: </a:t>
            </a:r>
          </a:p>
          <a:p>
            <a:pPr algn="ctr"/>
            <a:r>
              <a:rPr lang="en-US" sz="4400" cap="small" dirty="0">
                <a:latin typeface="Arial" panose="020B0604020202020204" pitchFamily="34" charset="0"/>
                <a:cs typeface="Arial" panose="020B0604020202020204" pitchFamily="34" charset="0"/>
              </a:rPr>
              <a:t>A polymer that swells in water and retains water within the structure without dissolving</a:t>
            </a:r>
          </a:p>
        </p:txBody>
      </p:sp>
      <p:sp>
        <p:nvSpPr>
          <p:cNvPr id="10" name="TextBox 9">
            <a:extLst>
              <a:ext uri="{FF2B5EF4-FFF2-40B4-BE49-F238E27FC236}">
                <a16:creationId xmlns:a16="http://schemas.microsoft.com/office/drawing/2014/main" id="{A15205B3-3E95-0A45-936F-C765C36FB9AD}"/>
              </a:ext>
            </a:extLst>
          </p:cNvPr>
          <p:cNvSpPr txBox="1"/>
          <p:nvPr/>
        </p:nvSpPr>
        <p:spPr>
          <a:xfrm>
            <a:off x="380980" y="4306461"/>
            <a:ext cx="83820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4" action="ppaction://hlinksldjump"/>
              </a:rPr>
              <a:t>Back to Home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8050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n illustration of hexagons connected by glowing turquoise dots and yellow strands">
            <a:extLst>
              <a:ext uri="{FF2B5EF4-FFF2-40B4-BE49-F238E27FC236}">
                <a16:creationId xmlns:a16="http://schemas.microsoft.com/office/drawing/2014/main" id="{22726FEC-430C-A6E0-7AB7-0B463CB03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9185666" cy="5166937"/>
          </a:xfrm>
          <a:prstGeom prst="rect">
            <a:avLst/>
          </a:prstGeom>
        </p:spPr>
      </p:pic>
      <p:sp>
        <p:nvSpPr>
          <p:cNvPr id="11" name="Rectangle 10">
            <a:extLst>
              <a:ext uri="{FF2B5EF4-FFF2-40B4-BE49-F238E27FC236}">
                <a16:creationId xmlns:a16="http://schemas.microsoft.com/office/drawing/2014/main" id="{AFF6FC30-C057-7F1B-5025-73E58080B4AA}"/>
              </a:ext>
              <a:ext uri="{C183D7F6-B498-43B3-948B-1728B52AA6E4}">
                <adec:decorative xmlns:adec="http://schemas.microsoft.com/office/drawing/2017/decorative" val="1"/>
              </a:ext>
            </a:extLst>
          </p:cNvPr>
          <p:cNvSpPr/>
          <p:nvPr/>
        </p:nvSpPr>
        <p:spPr>
          <a:xfrm>
            <a:off x="554831" y="2876549"/>
            <a:ext cx="8034338" cy="2080459"/>
          </a:xfrm>
          <a:prstGeom prst="rect">
            <a:avLst/>
          </a:prstGeom>
          <a:solidFill>
            <a:schemeClr val="bg1">
              <a:alpha val="74000"/>
            </a:schemeClr>
          </a:solidFill>
          <a:ln w="66675" cap="flat" cmpd="dbl">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554832" y="3141245"/>
            <a:ext cx="8055768" cy="1551066"/>
          </a:xfrm>
          <a:prstGeom prst="rect">
            <a:avLst/>
          </a:prstGeom>
        </p:spPr>
        <p:txBody>
          <a:bodyPr vert="horz" wrap="square" lIns="0" tIns="12065" rIns="0" bIns="0" rtlCol="0">
            <a:spAutoFit/>
          </a:bodyPr>
          <a:lstStyle/>
          <a:p>
            <a:pPr marL="381018" marR="5080" indent="-368952" algn="ctr">
              <a:lnSpc>
                <a:spcPct val="100400"/>
              </a:lnSpc>
              <a:spcBef>
                <a:spcPts val="95"/>
              </a:spcBef>
            </a:pPr>
            <a:r>
              <a:rPr sz="5000" dirty="0">
                <a:latin typeface="+mj-lt"/>
                <a:cs typeface="Calibri" panose="020F0502020204030204" pitchFamily="34" charset="0"/>
              </a:rPr>
              <a:t>What</a:t>
            </a:r>
            <a:r>
              <a:rPr sz="5000" spc="-9" dirty="0">
                <a:latin typeface="+mj-lt"/>
                <a:cs typeface="Calibri" panose="020F0502020204030204" pitchFamily="34" charset="0"/>
              </a:rPr>
              <a:t> </a:t>
            </a:r>
            <a:r>
              <a:rPr sz="5000" dirty="0">
                <a:latin typeface="+mj-lt"/>
                <a:cs typeface="Calibri" panose="020F0502020204030204" pitchFamily="34" charset="0"/>
              </a:rPr>
              <a:t>are</a:t>
            </a:r>
            <a:r>
              <a:rPr sz="5000" spc="-9" dirty="0">
                <a:latin typeface="+mj-lt"/>
                <a:cs typeface="Calibri" panose="020F0502020204030204" pitchFamily="34" charset="0"/>
              </a:rPr>
              <a:t> </a:t>
            </a:r>
            <a:r>
              <a:rPr sz="5000" dirty="0">
                <a:latin typeface="+mj-lt"/>
                <a:cs typeface="Calibri" panose="020F0502020204030204" pitchFamily="34" charset="0"/>
              </a:rPr>
              <a:t>the</a:t>
            </a:r>
            <a:r>
              <a:rPr sz="5000" spc="-9" dirty="0">
                <a:latin typeface="+mj-lt"/>
                <a:cs typeface="Calibri" panose="020F0502020204030204" pitchFamily="34" charset="0"/>
              </a:rPr>
              <a:t> </a:t>
            </a:r>
            <a:r>
              <a:rPr sz="5000" dirty="0">
                <a:latin typeface="+mj-lt"/>
                <a:cs typeface="Calibri" panose="020F0502020204030204" pitchFamily="34" charset="0"/>
              </a:rPr>
              <a:t>three</a:t>
            </a:r>
            <a:r>
              <a:rPr sz="5000" spc="-9" dirty="0">
                <a:latin typeface="+mj-lt"/>
                <a:cs typeface="Calibri" panose="020F0502020204030204" pitchFamily="34" charset="0"/>
              </a:rPr>
              <a:t> major </a:t>
            </a:r>
            <a:r>
              <a:rPr sz="5000" dirty="0">
                <a:latin typeface="+mj-lt"/>
                <a:cs typeface="Calibri" panose="020F0502020204030204" pitchFamily="34" charset="0"/>
              </a:rPr>
              <a:t>types</a:t>
            </a:r>
            <a:r>
              <a:rPr sz="5000" spc="-9" dirty="0">
                <a:latin typeface="+mj-lt"/>
                <a:cs typeface="Calibri" panose="020F0502020204030204" pitchFamily="34" charset="0"/>
              </a:rPr>
              <a:t> </a:t>
            </a:r>
            <a:r>
              <a:rPr sz="5000" dirty="0">
                <a:latin typeface="+mj-lt"/>
                <a:cs typeface="Calibri" panose="020F0502020204030204" pitchFamily="34" charset="0"/>
              </a:rPr>
              <a:t>of</a:t>
            </a:r>
            <a:r>
              <a:rPr sz="5000" spc="-9" dirty="0">
                <a:latin typeface="+mj-lt"/>
                <a:cs typeface="Calibri" panose="020F0502020204030204" pitchFamily="34" charset="0"/>
              </a:rPr>
              <a:t> biomaterials?</a:t>
            </a:r>
            <a:endParaRPr sz="5000" dirty="0">
              <a:latin typeface="+mj-lt"/>
              <a:cs typeface="Calibri" panose="020F0502020204030204" pitchFamily="34" charset="0"/>
            </a:endParaRPr>
          </a:p>
        </p:txBody>
      </p:sp>
      <p:pic>
        <p:nvPicPr>
          <p:cNvPr id="13" name="Picture 12" descr="A Venn diagram of three circles labeled ceramic, metal, and polymer. On top of where the three circles intersect there is a fourth circle labeled composite.">
            <a:extLst>
              <a:ext uri="{FF2B5EF4-FFF2-40B4-BE49-F238E27FC236}">
                <a16:creationId xmlns:a16="http://schemas.microsoft.com/office/drawing/2014/main" id="{CB6CF284-F986-0A66-753A-9517874F1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9366"/>
            <a:ext cx="3098800" cy="2921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73202" y="209550"/>
            <a:ext cx="3614166" cy="687763"/>
          </a:xfrm>
          <a:prstGeom prst="rect">
            <a:avLst/>
          </a:prstGeom>
        </p:spPr>
        <p:txBody>
          <a:bodyPr vert="horz" lIns="91440" tIns="45720" rIns="91440" bIns="45720" rtlCol="0" anchor="b">
            <a:normAutofit/>
          </a:bodyPr>
          <a:lstStyle/>
          <a:p>
            <a:pPr marL="12701" algn="l" rtl="0">
              <a:lnSpc>
                <a:spcPct val="90000"/>
              </a:lnSpc>
              <a:spcBef>
                <a:spcPct val="0"/>
              </a:spcBef>
            </a:pPr>
            <a:r>
              <a:rPr lang="en-US" sz="4100" kern="1200" spc="-9" dirty="0">
                <a:solidFill>
                  <a:schemeClr val="tx1"/>
                </a:solidFill>
                <a:latin typeface="+mj-lt"/>
                <a:ea typeface="+mj-ea"/>
                <a:cs typeface="+mj-cs"/>
              </a:rPr>
              <a:t>Polymers</a:t>
            </a:r>
          </a:p>
        </p:txBody>
      </p:sp>
      <p:sp>
        <p:nvSpPr>
          <p:cNvPr id="3" name="object 3"/>
          <p:cNvSpPr txBox="1"/>
          <p:nvPr/>
        </p:nvSpPr>
        <p:spPr>
          <a:xfrm>
            <a:off x="218447" y="1061467"/>
            <a:ext cx="4351268" cy="3768851"/>
          </a:xfrm>
          <a:prstGeom prst="rect">
            <a:avLst/>
          </a:prstGeom>
        </p:spPr>
        <p:txBody>
          <a:bodyPr vert="horz" lIns="91440" tIns="45720" rIns="91440" bIns="45720" rtlCol="0" anchor="t">
            <a:noAutofit/>
          </a:bodyPr>
          <a:lstStyle/>
          <a:p>
            <a:pPr marL="379114" indent="-228600" algn="l" rtl="0">
              <a:lnSpc>
                <a:spcPct val="90000"/>
              </a:lnSpc>
              <a:spcBef>
                <a:spcPts val="535"/>
              </a:spcBef>
              <a:buFont typeface="Arial" panose="020B0604020202020204" pitchFamily="34" charset="0"/>
              <a:buChar char="•"/>
              <a:tabLst>
                <a:tab pos="379114" algn="l"/>
              </a:tabLst>
            </a:pPr>
            <a:r>
              <a:rPr lang="en-US" sz="1500" b="1" i="1" kern="1200" dirty="0">
                <a:solidFill>
                  <a:schemeClr val="tx1"/>
                </a:solidFill>
                <a:latin typeface="+mn-lt"/>
                <a:ea typeface="+mn-ea"/>
                <a:cs typeface="+mn-cs"/>
              </a:rPr>
              <a:t>Definition:</a:t>
            </a:r>
            <a:r>
              <a:rPr lang="en-US" sz="1500" b="1" i="1" kern="1200" spc="-35" dirty="0">
                <a:solidFill>
                  <a:schemeClr val="tx1"/>
                </a:solidFill>
                <a:latin typeface="+mn-lt"/>
                <a:ea typeface="+mn-ea"/>
                <a:cs typeface="+mn-cs"/>
              </a:rPr>
              <a:t> </a:t>
            </a:r>
            <a:r>
              <a:rPr lang="en-US" sz="1500" kern="1200" dirty="0">
                <a:solidFill>
                  <a:schemeClr val="tx1"/>
                </a:solidFill>
                <a:latin typeface="+mn-lt"/>
                <a:ea typeface="+mn-ea"/>
                <a:cs typeface="+mn-cs"/>
              </a:rPr>
              <a:t>Large</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molecules</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made</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from</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small</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repeating</a:t>
            </a:r>
            <a:r>
              <a:rPr lang="en-US" sz="1500" kern="1200" spc="-29" dirty="0">
                <a:solidFill>
                  <a:schemeClr val="tx1"/>
                </a:solidFill>
                <a:latin typeface="+mn-lt"/>
                <a:ea typeface="+mn-ea"/>
                <a:cs typeface="+mn-cs"/>
              </a:rPr>
              <a:t> </a:t>
            </a:r>
            <a:r>
              <a:rPr lang="en-US" sz="1500" kern="1200" spc="-9" dirty="0">
                <a:solidFill>
                  <a:schemeClr val="tx1"/>
                </a:solidFill>
                <a:latin typeface="+mn-lt"/>
                <a:ea typeface="+mn-ea"/>
                <a:cs typeface="+mn-cs"/>
              </a:rPr>
              <a:t>units.</a:t>
            </a:r>
            <a:endParaRPr lang="en-US" sz="1500" kern="1200" dirty="0">
              <a:solidFill>
                <a:schemeClr val="tx1"/>
              </a:solidFill>
              <a:latin typeface="+mn-lt"/>
              <a:ea typeface="+mn-ea"/>
              <a:cs typeface="+mn-cs"/>
            </a:endParaRPr>
          </a:p>
          <a:p>
            <a:pPr marL="836333" lvl="1" indent="-228600" algn="l" rtl="0">
              <a:lnSpc>
                <a:spcPct val="90000"/>
              </a:lnSpc>
              <a:spcBef>
                <a:spcPts val="339"/>
              </a:spcBef>
              <a:buFont typeface="Arial" panose="020B0604020202020204" pitchFamily="34" charset="0"/>
              <a:buChar char="•"/>
              <a:tabLst>
                <a:tab pos="836333" algn="l"/>
              </a:tabLst>
            </a:pPr>
            <a:r>
              <a:rPr lang="en-US" sz="1500" kern="1200" dirty="0">
                <a:solidFill>
                  <a:schemeClr val="tx1"/>
                </a:solidFill>
                <a:latin typeface="+mn-lt"/>
                <a:ea typeface="+mn-ea"/>
                <a:cs typeface="+mn-cs"/>
              </a:rPr>
              <a:t>Poly</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a:t>
            </a:r>
            <a:r>
              <a:rPr lang="en-US" sz="1500" kern="1200" spc="-20" dirty="0">
                <a:solidFill>
                  <a:schemeClr val="tx1"/>
                </a:solidFill>
                <a:latin typeface="+mn-lt"/>
                <a:ea typeface="+mn-ea"/>
                <a:cs typeface="+mn-cs"/>
              </a:rPr>
              <a:t> many</a:t>
            </a:r>
            <a:endParaRPr lang="en-US" sz="1500" kern="1200" dirty="0">
              <a:solidFill>
                <a:schemeClr val="tx1"/>
              </a:solidFill>
              <a:latin typeface="+mn-lt"/>
              <a:ea typeface="+mn-ea"/>
              <a:cs typeface="+mn-cs"/>
            </a:endParaRPr>
          </a:p>
          <a:p>
            <a:pPr marL="836333" lvl="1" indent="-228600" algn="l" rtl="0">
              <a:lnSpc>
                <a:spcPct val="90000"/>
              </a:lnSpc>
              <a:spcBef>
                <a:spcPts val="255"/>
              </a:spcBef>
              <a:buFont typeface="Arial" panose="020B0604020202020204" pitchFamily="34" charset="0"/>
              <a:buChar char="•"/>
              <a:tabLst>
                <a:tab pos="836333" algn="l"/>
              </a:tabLst>
            </a:pPr>
            <a:r>
              <a:rPr lang="en-US" sz="1500" kern="1200" dirty="0">
                <a:solidFill>
                  <a:schemeClr val="tx1"/>
                </a:solidFill>
                <a:latin typeface="+mn-lt"/>
                <a:ea typeface="+mn-ea"/>
                <a:cs typeface="+mn-cs"/>
              </a:rPr>
              <a:t>Mer</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the</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repeating</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units</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within</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a</a:t>
            </a:r>
            <a:r>
              <a:rPr lang="en-US" sz="1500" kern="1200" spc="-15" dirty="0">
                <a:solidFill>
                  <a:schemeClr val="tx1"/>
                </a:solidFill>
                <a:latin typeface="+mn-lt"/>
                <a:ea typeface="+mn-ea"/>
                <a:cs typeface="+mn-cs"/>
              </a:rPr>
              <a:t> </a:t>
            </a:r>
            <a:r>
              <a:rPr lang="en-US" sz="1500" kern="1200" spc="-9" dirty="0">
                <a:solidFill>
                  <a:schemeClr val="tx1"/>
                </a:solidFill>
                <a:latin typeface="+mn-lt"/>
                <a:ea typeface="+mn-ea"/>
                <a:cs typeface="+mn-cs"/>
              </a:rPr>
              <a:t>polymer</a:t>
            </a:r>
            <a:endParaRPr lang="en-US" sz="1500" kern="1200" dirty="0">
              <a:solidFill>
                <a:schemeClr val="tx1"/>
              </a:solidFill>
              <a:latin typeface="+mn-lt"/>
              <a:ea typeface="+mn-ea"/>
              <a:cs typeface="+mn-cs"/>
            </a:endParaRPr>
          </a:p>
          <a:p>
            <a:pPr marL="379114" indent="-228600" algn="l" rtl="0">
              <a:lnSpc>
                <a:spcPct val="90000"/>
              </a:lnSpc>
              <a:spcBef>
                <a:spcPts val="235"/>
              </a:spcBef>
              <a:buFont typeface="Arial" panose="020B0604020202020204" pitchFamily="34" charset="0"/>
              <a:buChar char="•"/>
              <a:tabLst>
                <a:tab pos="379114" algn="l"/>
              </a:tabLst>
            </a:pPr>
            <a:r>
              <a:rPr lang="en-US" sz="1500" b="1" i="1" kern="1200" dirty="0">
                <a:solidFill>
                  <a:schemeClr val="tx1"/>
                </a:solidFill>
                <a:latin typeface="+mn-lt"/>
                <a:ea typeface="+mn-ea"/>
                <a:cs typeface="+mn-cs"/>
              </a:rPr>
              <a:t>Medical Applications:</a:t>
            </a:r>
            <a:r>
              <a:rPr lang="en-US" sz="1500" b="1" i="1" kern="1200" spc="-35" dirty="0">
                <a:solidFill>
                  <a:schemeClr val="tx1"/>
                </a:solidFill>
                <a:latin typeface="+mn-lt"/>
                <a:ea typeface="+mn-ea"/>
                <a:cs typeface="+mn-cs"/>
              </a:rPr>
              <a:t> </a:t>
            </a:r>
            <a:r>
              <a:rPr lang="en-US" sz="1500" kern="1200" dirty="0">
                <a:solidFill>
                  <a:schemeClr val="tx1"/>
                </a:solidFill>
                <a:latin typeface="+mn-lt"/>
                <a:ea typeface="+mn-ea"/>
                <a:cs typeface="+mn-cs"/>
              </a:rPr>
              <a:t>Contact</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lenses,</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knuckle</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replacements,</a:t>
            </a:r>
            <a:r>
              <a:rPr lang="en-US" sz="1500" kern="1200" spc="-35" dirty="0">
                <a:solidFill>
                  <a:schemeClr val="tx1"/>
                </a:solidFill>
                <a:latin typeface="+mn-lt"/>
                <a:ea typeface="+mn-ea"/>
                <a:cs typeface="+mn-cs"/>
              </a:rPr>
              <a:t> </a:t>
            </a:r>
            <a:r>
              <a:rPr lang="en-US" sz="1500" kern="1200" spc="-9" dirty="0">
                <a:solidFill>
                  <a:schemeClr val="tx1"/>
                </a:solidFill>
                <a:latin typeface="+mn-lt"/>
                <a:ea typeface="+mn-ea"/>
                <a:cs typeface="+mn-cs"/>
              </a:rPr>
              <a:t>sutures</a:t>
            </a:r>
            <a:endParaRPr lang="en-US" sz="1500" kern="1200" dirty="0">
              <a:solidFill>
                <a:schemeClr val="tx1"/>
              </a:solidFill>
              <a:latin typeface="+mn-lt"/>
              <a:ea typeface="+mn-ea"/>
              <a:cs typeface="+mn-cs"/>
            </a:endParaRPr>
          </a:p>
          <a:p>
            <a:pPr marL="379114" indent="-228600" algn="l" rtl="0">
              <a:lnSpc>
                <a:spcPct val="90000"/>
              </a:lnSpc>
              <a:spcBef>
                <a:spcPts val="324"/>
              </a:spcBef>
              <a:buFont typeface="Arial" panose="020B0604020202020204" pitchFamily="34" charset="0"/>
              <a:buChar char="•"/>
              <a:tabLst>
                <a:tab pos="379114" algn="l"/>
              </a:tabLst>
            </a:pPr>
            <a:r>
              <a:rPr lang="en-US" sz="1500" b="1" i="1" kern="1200" dirty="0">
                <a:solidFill>
                  <a:schemeClr val="tx1"/>
                </a:solidFill>
                <a:latin typeface="+mn-lt"/>
                <a:ea typeface="+mn-ea"/>
                <a:cs typeface="+mn-cs"/>
              </a:rPr>
              <a:t>Source:</a:t>
            </a:r>
            <a:r>
              <a:rPr lang="en-US" sz="1500" b="1" i="1" kern="1200" spc="-9" dirty="0">
                <a:solidFill>
                  <a:schemeClr val="tx1"/>
                </a:solidFill>
                <a:latin typeface="+mn-lt"/>
                <a:ea typeface="+mn-ea"/>
                <a:cs typeface="+mn-cs"/>
              </a:rPr>
              <a:t> </a:t>
            </a:r>
            <a:r>
              <a:rPr lang="en-US" sz="1500" kern="1200" dirty="0">
                <a:solidFill>
                  <a:schemeClr val="tx1"/>
                </a:solidFill>
                <a:latin typeface="+mn-lt"/>
                <a:ea typeface="+mn-ea"/>
                <a:cs typeface="+mn-cs"/>
              </a:rPr>
              <a:t>Synthetic</a:t>
            </a:r>
            <a:r>
              <a:rPr lang="en-US" sz="1500" kern="1200" spc="-9" dirty="0">
                <a:solidFill>
                  <a:schemeClr val="tx1"/>
                </a:solidFill>
                <a:latin typeface="+mn-lt"/>
                <a:ea typeface="+mn-ea"/>
                <a:cs typeface="+mn-cs"/>
              </a:rPr>
              <a:t> </a:t>
            </a:r>
            <a:r>
              <a:rPr lang="en-US" sz="1500" kern="1200" dirty="0">
                <a:solidFill>
                  <a:schemeClr val="tx1"/>
                </a:solidFill>
                <a:latin typeface="+mn-lt"/>
                <a:ea typeface="+mn-ea"/>
                <a:cs typeface="+mn-cs"/>
              </a:rPr>
              <a:t>polymers</a:t>
            </a:r>
            <a:r>
              <a:rPr lang="en-US" sz="1500" kern="1200" spc="-9" dirty="0">
                <a:solidFill>
                  <a:schemeClr val="tx1"/>
                </a:solidFill>
                <a:latin typeface="+mn-lt"/>
                <a:ea typeface="+mn-ea"/>
                <a:cs typeface="+mn-cs"/>
              </a:rPr>
              <a:t> </a:t>
            </a:r>
            <a:r>
              <a:rPr lang="en-US" sz="1500" kern="1200" dirty="0">
                <a:solidFill>
                  <a:schemeClr val="tx1"/>
                </a:solidFill>
                <a:latin typeface="+mn-lt"/>
                <a:ea typeface="+mn-ea"/>
                <a:cs typeface="+mn-cs"/>
              </a:rPr>
              <a:t>are</a:t>
            </a:r>
            <a:r>
              <a:rPr lang="en-US" sz="1500" kern="1200" spc="-9" dirty="0">
                <a:solidFill>
                  <a:schemeClr val="tx1"/>
                </a:solidFill>
                <a:latin typeface="+mn-lt"/>
                <a:ea typeface="+mn-ea"/>
                <a:cs typeface="+mn-cs"/>
              </a:rPr>
              <a:t> </a:t>
            </a:r>
            <a:r>
              <a:rPr lang="en-US" sz="1500" kern="1200" dirty="0">
                <a:solidFill>
                  <a:schemeClr val="tx1"/>
                </a:solidFill>
                <a:latin typeface="+mn-lt"/>
                <a:ea typeface="+mn-ea"/>
                <a:cs typeface="+mn-cs"/>
              </a:rPr>
              <a:t>derived</a:t>
            </a:r>
            <a:r>
              <a:rPr lang="en-US" sz="1500" kern="1200" spc="-9" dirty="0">
                <a:solidFill>
                  <a:schemeClr val="tx1"/>
                </a:solidFill>
                <a:latin typeface="+mn-lt"/>
                <a:ea typeface="+mn-ea"/>
                <a:cs typeface="+mn-cs"/>
              </a:rPr>
              <a:t> </a:t>
            </a:r>
            <a:r>
              <a:rPr lang="en-US" sz="1500" kern="1200" dirty="0">
                <a:solidFill>
                  <a:schemeClr val="tx1"/>
                </a:solidFill>
                <a:latin typeface="+mn-lt"/>
                <a:ea typeface="+mn-ea"/>
                <a:cs typeface="+mn-cs"/>
              </a:rPr>
              <a:t>from</a:t>
            </a:r>
            <a:r>
              <a:rPr lang="en-US" sz="1500" kern="1200" spc="-9" dirty="0">
                <a:solidFill>
                  <a:schemeClr val="tx1"/>
                </a:solidFill>
                <a:latin typeface="+mn-lt"/>
                <a:ea typeface="+mn-ea"/>
                <a:cs typeface="+mn-cs"/>
              </a:rPr>
              <a:t> </a:t>
            </a:r>
            <a:r>
              <a:rPr lang="en-US" sz="1500" kern="1200" dirty="0">
                <a:solidFill>
                  <a:schemeClr val="tx1"/>
                </a:solidFill>
                <a:latin typeface="+mn-lt"/>
                <a:ea typeface="+mn-ea"/>
                <a:cs typeface="+mn-cs"/>
              </a:rPr>
              <a:t>petroleum</a:t>
            </a:r>
            <a:r>
              <a:rPr lang="en-US" sz="1500" kern="1200" spc="-9" dirty="0">
                <a:solidFill>
                  <a:schemeClr val="tx1"/>
                </a:solidFill>
                <a:latin typeface="+mn-lt"/>
                <a:ea typeface="+mn-ea"/>
                <a:cs typeface="+mn-cs"/>
              </a:rPr>
              <a:t> </a:t>
            </a:r>
            <a:r>
              <a:rPr lang="en-US" sz="1500" kern="1200" spc="-26" dirty="0">
                <a:solidFill>
                  <a:schemeClr val="tx1"/>
                </a:solidFill>
                <a:latin typeface="+mn-lt"/>
                <a:ea typeface="+mn-ea"/>
                <a:cs typeface="+mn-cs"/>
              </a:rPr>
              <a:t>oil</a:t>
            </a:r>
            <a:endParaRPr lang="en-US" sz="1500" kern="1200" dirty="0">
              <a:solidFill>
                <a:schemeClr val="tx1"/>
              </a:solidFill>
              <a:latin typeface="+mn-lt"/>
              <a:ea typeface="+mn-ea"/>
              <a:cs typeface="+mn-cs"/>
            </a:endParaRPr>
          </a:p>
          <a:p>
            <a:pPr marL="379114" indent="-228600" algn="l" rtl="0">
              <a:lnSpc>
                <a:spcPct val="90000"/>
              </a:lnSpc>
              <a:spcBef>
                <a:spcPts val="321"/>
              </a:spcBef>
              <a:buFont typeface="Arial" panose="020B0604020202020204" pitchFamily="34" charset="0"/>
              <a:buChar char="•"/>
              <a:tabLst>
                <a:tab pos="379114" algn="l"/>
              </a:tabLst>
            </a:pPr>
            <a:r>
              <a:rPr lang="en-US" sz="1500" b="1" i="1" kern="1200" dirty="0">
                <a:solidFill>
                  <a:schemeClr val="tx1"/>
                </a:solidFill>
                <a:latin typeface="+mn-lt"/>
                <a:ea typeface="+mn-ea"/>
                <a:cs typeface="+mn-cs"/>
              </a:rPr>
              <a:t>How</a:t>
            </a:r>
            <a:r>
              <a:rPr lang="en-US" sz="1500" b="1" i="1" kern="1200" spc="-20" dirty="0">
                <a:solidFill>
                  <a:schemeClr val="tx1"/>
                </a:solidFill>
                <a:latin typeface="+mn-lt"/>
                <a:ea typeface="+mn-ea"/>
                <a:cs typeface="+mn-cs"/>
              </a:rPr>
              <a:t> </a:t>
            </a:r>
            <a:r>
              <a:rPr lang="en-US" sz="1500" b="1" i="1" kern="1200" dirty="0">
                <a:solidFill>
                  <a:schemeClr val="tx1"/>
                </a:solidFill>
                <a:latin typeface="+mn-lt"/>
                <a:ea typeface="+mn-ea"/>
                <a:cs typeface="+mn-cs"/>
              </a:rPr>
              <a:t>are</a:t>
            </a:r>
            <a:r>
              <a:rPr lang="en-US" sz="1500" b="1" i="1" kern="1200" spc="-20" dirty="0">
                <a:solidFill>
                  <a:schemeClr val="tx1"/>
                </a:solidFill>
                <a:latin typeface="+mn-lt"/>
                <a:ea typeface="+mn-ea"/>
                <a:cs typeface="+mn-cs"/>
              </a:rPr>
              <a:t> </a:t>
            </a:r>
            <a:r>
              <a:rPr lang="en-US" sz="1500" b="1" i="1" kern="1200" dirty="0">
                <a:solidFill>
                  <a:schemeClr val="tx1"/>
                </a:solidFill>
                <a:latin typeface="+mn-lt"/>
                <a:ea typeface="+mn-ea"/>
                <a:cs typeface="+mn-cs"/>
              </a:rPr>
              <a:t>they</a:t>
            </a:r>
            <a:r>
              <a:rPr lang="en-US" sz="1500" b="1" i="1" kern="1200" spc="-20" dirty="0">
                <a:solidFill>
                  <a:schemeClr val="tx1"/>
                </a:solidFill>
                <a:latin typeface="+mn-lt"/>
                <a:ea typeface="+mn-ea"/>
                <a:cs typeface="+mn-cs"/>
              </a:rPr>
              <a:t> </a:t>
            </a:r>
            <a:r>
              <a:rPr lang="en-US" sz="1500" b="1" i="1" kern="1200" dirty="0">
                <a:solidFill>
                  <a:schemeClr val="tx1"/>
                </a:solidFill>
                <a:latin typeface="+mn-lt"/>
                <a:ea typeface="+mn-ea"/>
                <a:cs typeface="+mn-cs"/>
              </a:rPr>
              <a:t>made:</a:t>
            </a:r>
            <a:r>
              <a:rPr lang="en-US" sz="1500" b="1" i="1" kern="1200" spc="-9" dirty="0">
                <a:solidFill>
                  <a:schemeClr val="tx1"/>
                </a:solidFill>
                <a:latin typeface="+mn-lt"/>
                <a:ea typeface="+mn-ea"/>
                <a:cs typeface="+mn-cs"/>
              </a:rPr>
              <a:t> </a:t>
            </a:r>
            <a:r>
              <a:rPr lang="en-US" sz="1500" kern="1200" dirty="0">
                <a:solidFill>
                  <a:schemeClr val="tx1"/>
                </a:solidFill>
                <a:latin typeface="+mn-lt"/>
                <a:ea typeface="+mn-ea"/>
                <a:cs typeface="+mn-cs"/>
              </a:rPr>
              <a:t>synthetic</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polymers</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are</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created</a:t>
            </a:r>
            <a:r>
              <a:rPr lang="en-US" sz="1500" kern="1200" spc="-20" dirty="0">
                <a:solidFill>
                  <a:schemeClr val="tx1"/>
                </a:solidFill>
                <a:latin typeface="+mn-lt"/>
                <a:ea typeface="+mn-ea"/>
                <a:cs typeface="+mn-cs"/>
              </a:rPr>
              <a:t> </a:t>
            </a:r>
            <a:r>
              <a:rPr lang="en-US" sz="1500" kern="1200" spc="-9" dirty="0">
                <a:solidFill>
                  <a:schemeClr val="tx1"/>
                </a:solidFill>
                <a:latin typeface="+mn-lt"/>
                <a:ea typeface="+mn-ea"/>
                <a:cs typeface="+mn-cs"/>
              </a:rPr>
              <a:t>through </a:t>
            </a:r>
            <a:r>
              <a:rPr lang="en-US" sz="1500" kern="1200" dirty="0">
                <a:solidFill>
                  <a:schemeClr val="tx1"/>
                </a:solidFill>
                <a:latin typeface="+mn-lt"/>
                <a:ea typeface="+mn-ea"/>
                <a:cs typeface="+mn-cs"/>
              </a:rPr>
              <a:t>chemical</a:t>
            </a:r>
            <a:r>
              <a:rPr lang="en-US" sz="1500" kern="1200" spc="-40" dirty="0">
                <a:solidFill>
                  <a:schemeClr val="tx1"/>
                </a:solidFill>
                <a:latin typeface="+mn-lt"/>
                <a:ea typeface="+mn-ea"/>
                <a:cs typeface="+mn-cs"/>
              </a:rPr>
              <a:t> </a:t>
            </a:r>
            <a:r>
              <a:rPr lang="en-US" sz="1500" kern="1200" spc="-9" dirty="0">
                <a:solidFill>
                  <a:schemeClr val="tx1"/>
                </a:solidFill>
                <a:latin typeface="+mn-lt"/>
                <a:ea typeface="+mn-ea"/>
                <a:cs typeface="+mn-cs"/>
              </a:rPr>
              <a:t>reactions</a:t>
            </a:r>
            <a:endParaRPr lang="en-US" sz="1500" kern="1200" dirty="0">
              <a:solidFill>
                <a:schemeClr val="tx1"/>
              </a:solidFill>
              <a:latin typeface="+mn-lt"/>
              <a:ea typeface="+mn-ea"/>
              <a:cs typeface="+mn-cs"/>
            </a:endParaRPr>
          </a:p>
          <a:p>
            <a:pPr marL="379114" indent="-228600" algn="l" rtl="0">
              <a:lnSpc>
                <a:spcPct val="90000"/>
              </a:lnSpc>
              <a:spcBef>
                <a:spcPts val="324"/>
              </a:spcBef>
              <a:buFont typeface="Arial" panose="020B0604020202020204" pitchFamily="34" charset="0"/>
              <a:buChar char="•"/>
              <a:tabLst>
                <a:tab pos="379114" algn="l"/>
              </a:tabLst>
            </a:pPr>
            <a:r>
              <a:rPr lang="en-US" sz="1500" b="1" i="1" kern="1200" dirty="0">
                <a:solidFill>
                  <a:schemeClr val="tx1"/>
                </a:solidFill>
                <a:latin typeface="+mn-lt"/>
                <a:ea typeface="+mn-ea"/>
                <a:cs typeface="+mn-cs"/>
              </a:rPr>
              <a:t>Synthetic</a:t>
            </a:r>
            <a:r>
              <a:rPr lang="en-US" sz="1500" b="1" i="1" kern="1200" spc="-26" dirty="0">
                <a:solidFill>
                  <a:schemeClr val="tx1"/>
                </a:solidFill>
                <a:latin typeface="+mn-lt"/>
                <a:ea typeface="+mn-ea"/>
                <a:cs typeface="+mn-cs"/>
              </a:rPr>
              <a:t> </a:t>
            </a:r>
            <a:r>
              <a:rPr lang="en-US" sz="1500" b="1" i="1" kern="1200" dirty="0">
                <a:solidFill>
                  <a:schemeClr val="tx1"/>
                </a:solidFill>
                <a:latin typeface="+mn-lt"/>
                <a:ea typeface="+mn-ea"/>
                <a:cs typeface="+mn-cs"/>
              </a:rPr>
              <a:t>or</a:t>
            </a:r>
            <a:r>
              <a:rPr lang="en-US" sz="1500" b="1" i="1" kern="1200" spc="-15" dirty="0">
                <a:solidFill>
                  <a:schemeClr val="tx1"/>
                </a:solidFill>
                <a:latin typeface="+mn-lt"/>
                <a:ea typeface="+mn-ea"/>
                <a:cs typeface="+mn-cs"/>
              </a:rPr>
              <a:t> </a:t>
            </a:r>
            <a:r>
              <a:rPr lang="en-US" sz="1500" b="1" i="1" kern="1200" dirty="0">
                <a:solidFill>
                  <a:schemeClr val="tx1"/>
                </a:solidFill>
                <a:latin typeface="+mn-lt"/>
                <a:ea typeface="+mn-ea"/>
                <a:cs typeface="+mn-cs"/>
              </a:rPr>
              <a:t>natural:</a:t>
            </a:r>
            <a:r>
              <a:rPr lang="en-US" sz="1500" b="1" i="1" kern="1200" spc="-5" dirty="0">
                <a:solidFill>
                  <a:schemeClr val="tx1"/>
                </a:solidFill>
                <a:latin typeface="+mn-lt"/>
                <a:ea typeface="+mn-ea"/>
                <a:cs typeface="+mn-cs"/>
              </a:rPr>
              <a:t> </a:t>
            </a:r>
            <a:r>
              <a:rPr lang="en-US" sz="1500" i="1" kern="1200" dirty="0">
                <a:solidFill>
                  <a:schemeClr val="tx1"/>
                </a:solidFill>
                <a:latin typeface="+mn-lt"/>
                <a:ea typeface="+mn-ea"/>
                <a:cs typeface="+mn-cs"/>
              </a:rPr>
              <a:t>Can</a:t>
            </a:r>
            <a:r>
              <a:rPr lang="en-US" sz="1500" i="1" kern="1200" spc="-15" dirty="0">
                <a:solidFill>
                  <a:schemeClr val="tx1"/>
                </a:solidFill>
                <a:latin typeface="+mn-lt"/>
                <a:ea typeface="+mn-ea"/>
                <a:cs typeface="+mn-cs"/>
              </a:rPr>
              <a:t> </a:t>
            </a:r>
            <a:r>
              <a:rPr lang="en-US" sz="1500" i="1" kern="1200" dirty="0">
                <a:solidFill>
                  <a:schemeClr val="tx1"/>
                </a:solidFill>
                <a:latin typeface="+mn-lt"/>
                <a:ea typeface="+mn-ea"/>
                <a:cs typeface="+mn-cs"/>
              </a:rPr>
              <a:t>be</a:t>
            </a:r>
            <a:r>
              <a:rPr lang="en-US" sz="1500" i="1" kern="1200" spc="-15" dirty="0">
                <a:solidFill>
                  <a:schemeClr val="tx1"/>
                </a:solidFill>
                <a:latin typeface="+mn-lt"/>
                <a:ea typeface="+mn-ea"/>
                <a:cs typeface="+mn-cs"/>
              </a:rPr>
              <a:t> </a:t>
            </a:r>
            <a:r>
              <a:rPr lang="en-US" sz="1500" i="1" kern="1200" dirty="0">
                <a:solidFill>
                  <a:schemeClr val="tx1"/>
                </a:solidFill>
                <a:latin typeface="+mn-lt"/>
                <a:ea typeface="+mn-ea"/>
                <a:cs typeface="+mn-cs"/>
              </a:rPr>
              <a:t>synthetic</a:t>
            </a:r>
            <a:r>
              <a:rPr lang="en-US" sz="1500" i="1" kern="1200" spc="-15" dirty="0">
                <a:solidFill>
                  <a:schemeClr val="tx1"/>
                </a:solidFill>
                <a:latin typeface="+mn-lt"/>
                <a:ea typeface="+mn-ea"/>
                <a:cs typeface="+mn-cs"/>
              </a:rPr>
              <a:t> </a:t>
            </a:r>
            <a:r>
              <a:rPr lang="en-US" sz="1500" i="1" kern="1200" dirty="0">
                <a:solidFill>
                  <a:schemeClr val="tx1"/>
                </a:solidFill>
                <a:latin typeface="+mn-lt"/>
                <a:ea typeface="+mn-ea"/>
                <a:cs typeface="+mn-cs"/>
              </a:rPr>
              <a:t>or</a:t>
            </a:r>
            <a:r>
              <a:rPr lang="en-US" sz="1500" i="1" kern="1200" spc="-15" dirty="0">
                <a:solidFill>
                  <a:schemeClr val="tx1"/>
                </a:solidFill>
                <a:latin typeface="+mn-lt"/>
                <a:ea typeface="+mn-ea"/>
                <a:cs typeface="+mn-cs"/>
              </a:rPr>
              <a:t> </a:t>
            </a:r>
            <a:r>
              <a:rPr lang="en-US" sz="1500" i="1" kern="1200" dirty="0">
                <a:solidFill>
                  <a:schemeClr val="tx1"/>
                </a:solidFill>
                <a:latin typeface="+mn-lt"/>
                <a:ea typeface="+mn-ea"/>
                <a:cs typeface="+mn-cs"/>
              </a:rPr>
              <a:t>natural,</a:t>
            </a:r>
            <a:r>
              <a:rPr lang="en-US" sz="1500" i="1" kern="1200" spc="-15" dirty="0">
                <a:solidFill>
                  <a:schemeClr val="tx1"/>
                </a:solidFill>
                <a:latin typeface="+mn-lt"/>
                <a:ea typeface="+mn-ea"/>
                <a:cs typeface="+mn-cs"/>
              </a:rPr>
              <a:t> </a:t>
            </a:r>
            <a:r>
              <a:rPr lang="en-US" sz="1500" i="1" kern="1200" dirty="0">
                <a:solidFill>
                  <a:schemeClr val="tx1"/>
                </a:solidFill>
                <a:latin typeface="+mn-lt"/>
                <a:ea typeface="+mn-ea"/>
                <a:cs typeface="+mn-cs"/>
              </a:rPr>
              <a:t>or</a:t>
            </a:r>
            <a:r>
              <a:rPr lang="en-US" sz="1500" i="1" kern="1200" spc="-15" dirty="0">
                <a:solidFill>
                  <a:schemeClr val="tx1"/>
                </a:solidFill>
                <a:latin typeface="+mn-lt"/>
                <a:ea typeface="+mn-ea"/>
                <a:cs typeface="+mn-cs"/>
              </a:rPr>
              <a:t> </a:t>
            </a:r>
            <a:r>
              <a:rPr lang="en-US" sz="1500" i="1" kern="1200" dirty="0">
                <a:solidFill>
                  <a:schemeClr val="tx1"/>
                </a:solidFill>
                <a:latin typeface="+mn-lt"/>
                <a:ea typeface="+mn-ea"/>
                <a:cs typeface="+mn-cs"/>
              </a:rPr>
              <a:t>a</a:t>
            </a:r>
            <a:r>
              <a:rPr lang="en-US" sz="1500" i="1" kern="1200" spc="-9" dirty="0">
                <a:solidFill>
                  <a:schemeClr val="tx1"/>
                </a:solidFill>
                <a:latin typeface="+mn-lt"/>
                <a:ea typeface="+mn-ea"/>
                <a:cs typeface="+mn-cs"/>
              </a:rPr>
              <a:t> combination</a:t>
            </a:r>
            <a:endParaRPr lang="en-US" sz="1500" kern="1200" dirty="0">
              <a:solidFill>
                <a:schemeClr val="tx1"/>
              </a:solidFill>
              <a:latin typeface="+mn-lt"/>
              <a:ea typeface="+mn-ea"/>
              <a:cs typeface="+mn-cs"/>
            </a:endParaRPr>
          </a:p>
          <a:p>
            <a:pPr marL="379114" marR="5080" indent="-228600" algn="l" rtl="0">
              <a:lnSpc>
                <a:spcPct val="90000"/>
              </a:lnSpc>
              <a:buFont typeface="Arial" panose="020B0604020202020204" pitchFamily="34" charset="0"/>
              <a:buChar char="•"/>
              <a:tabLst>
                <a:tab pos="379114" algn="l"/>
              </a:tabLst>
            </a:pPr>
            <a:r>
              <a:rPr lang="en-US" sz="1500" b="1" i="1" kern="1200" dirty="0">
                <a:solidFill>
                  <a:schemeClr val="tx1"/>
                </a:solidFill>
                <a:latin typeface="+mn-lt"/>
                <a:ea typeface="+mn-ea"/>
                <a:cs typeface="+mn-cs"/>
              </a:rPr>
              <a:t>Hydrogels:</a:t>
            </a:r>
            <a:r>
              <a:rPr lang="en-US" sz="1500" b="1" i="1" kern="1200" spc="-130" dirty="0">
                <a:solidFill>
                  <a:schemeClr val="tx1"/>
                </a:solidFill>
                <a:latin typeface="+mn-lt"/>
                <a:ea typeface="+mn-ea"/>
                <a:cs typeface="+mn-cs"/>
              </a:rPr>
              <a:t> </a:t>
            </a:r>
            <a:r>
              <a:rPr lang="en-US" sz="1500" kern="1200" dirty="0">
                <a:solidFill>
                  <a:schemeClr val="tx1"/>
                </a:solidFill>
                <a:latin typeface="+mn-lt"/>
                <a:ea typeface="+mn-ea"/>
                <a:cs typeface="+mn-cs"/>
              </a:rPr>
              <a:t>A</a:t>
            </a:r>
            <a:r>
              <a:rPr lang="en-US" sz="1500" kern="1200" spc="-114" dirty="0">
                <a:solidFill>
                  <a:schemeClr val="tx1"/>
                </a:solidFill>
                <a:latin typeface="+mn-lt"/>
                <a:ea typeface="+mn-ea"/>
                <a:cs typeface="+mn-cs"/>
              </a:rPr>
              <a:t> </a:t>
            </a:r>
            <a:r>
              <a:rPr lang="en-US" sz="1500" kern="1200" dirty="0">
                <a:solidFill>
                  <a:schemeClr val="tx1"/>
                </a:solidFill>
                <a:latin typeface="+mn-lt"/>
                <a:ea typeface="+mn-ea"/>
                <a:cs typeface="+mn-cs"/>
              </a:rPr>
              <a:t>type</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of</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polymer</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that</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swells</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in</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water</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and</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retains</a:t>
            </a:r>
            <a:r>
              <a:rPr lang="en-US" sz="1500" kern="1200" spc="-20" dirty="0">
                <a:solidFill>
                  <a:schemeClr val="tx1"/>
                </a:solidFill>
                <a:latin typeface="+mn-lt"/>
                <a:ea typeface="+mn-ea"/>
                <a:cs typeface="+mn-cs"/>
              </a:rPr>
              <a:t> </a:t>
            </a:r>
            <a:r>
              <a:rPr lang="en-US" sz="1500" kern="1200" dirty="0">
                <a:solidFill>
                  <a:schemeClr val="tx1"/>
                </a:solidFill>
                <a:latin typeface="+mn-lt"/>
                <a:ea typeface="+mn-ea"/>
                <a:cs typeface="+mn-cs"/>
              </a:rPr>
              <a:t>water</a:t>
            </a:r>
            <a:r>
              <a:rPr lang="en-US" sz="1500" kern="1200" spc="-15" dirty="0">
                <a:solidFill>
                  <a:schemeClr val="tx1"/>
                </a:solidFill>
                <a:latin typeface="+mn-lt"/>
                <a:ea typeface="+mn-ea"/>
                <a:cs typeface="+mn-cs"/>
              </a:rPr>
              <a:t> </a:t>
            </a:r>
            <a:r>
              <a:rPr lang="en-US" sz="1500" kern="1200" spc="-9" dirty="0">
                <a:solidFill>
                  <a:schemeClr val="tx1"/>
                </a:solidFill>
                <a:latin typeface="+mn-lt"/>
                <a:ea typeface="+mn-ea"/>
                <a:cs typeface="+mn-cs"/>
              </a:rPr>
              <a:t>within </a:t>
            </a:r>
            <a:r>
              <a:rPr lang="en-US" sz="1500" kern="1200" dirty="0">
                <a:solidFill>
                  <a:schemeClr val="tx1"/>
                </a:solidFill>
                <a:latin typeface="+mn-lt"/>
                <a:ea typeface="+mn-ea"/>
                <a:cs typeface="+mn-cs"/>
              </a:rPr>
              <a:t>the</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structure</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without</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dissolving</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(used</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for</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soft</a:t>
            </a:r>
            <a:r>
              <a:rPr lang="en-US" sz="1500" kern="1200" spc="-29" dirty="0">
                <a:solidFill>
                  <a:schemeClr val="tx1"/>
                </a:solidFill>
                <a:latin typeface="+mn-lt"/>
                <a:ea typeface="+mn-ea"/>
                <a:cs typeface="+mn-cs"/>
              </a:rPr>
              <a:t> </a:t>
            </a:r>
            <a:r>
              <a:rPr lang="en-US" sz="1500" kern="1200" dirty="0">
                <a:solidFill>
                  <a:schemeClr val="tx1"/>
                </a:solidFill>
                <a:latin typeface="+mn-lt"/>
                <a:ea typeface="+mn-ea"/>
                <a:cs typeface="+mn-cs"/>
              </a:rPr>
              <a:t>tissue</a:t>
            </a:r>
            <a:r>
              <a:rPr lang="en-US" sz="1500" kern="1200" spc="-35" dirty="0">
                <a:solidFill>
                  <a:schemeClr val="tx1"/>
                </a:solidFill>
                <a:latin typeface="+mn-lt"/>
                <a:ea typeface="+mn-ea"/>
                <a:cs typeface="+mn-cs"/>
              </a:rPr>
              <a:t> </a:t>
            </a:r>
            <a:r>
              <a:rPr lang="en-US" sz="1500" kern="1200" dirty="0">
                <a:solidFill>
                  <a:schemeClr val="tx1"/>
                </a:solidFill>
                <a:latin typeface="+mn-lt"/>
                <a:ea typeface="+mn-ea"/>
                <a:cs typeface="+mn-cs"/>
              </a:rPr>
              <a:t>applications such as contract lenses)</a:t>
            </a:r>
          </a:p>
        </p:txBody>
      </p:sp>
      <p:pic>
        <p:nvPicPr>
          <p:cNvPr id="9" name="Picture 8" descr="An illustration titled &quot;Polymer Structures.&quot; Underneath is a series of four images. The first is a series of circles connected by a single strand labeled &quot;Linear.&quot; The second is a single strand of circles with three separate strands branching off and is labeled &quot;Branched.&quot; The third is labeled &quot;Cross-linked&quot; and the strands of circles are connected in multiple areas. The fourth is a jumble of strands all mixed up and it is labeled &quot;Network.&quot;">
            <a:extLst>
              <a:ext uri="{FF2B5EF4-FFF2-40B4-BE49-F238E27FC236}">
                <a16:creationId xmlns:a16="http://schemas.microsoft.com/office/drawing/2014/main" id="{825A310F-B7E2-52B3-6702-C79FA8251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286" y="705466"/>
            <a:ext cx="4094226" cy="3732568"/>
          </a:xfrm>
          <a:prstGeom prst="rect">
            <a:avLst/>
          </a:prstGeom>
        </p:spPr>
      </p:pic>
      <p:sp>
        <p:nvSpPr>
          <p:cNvPr id="11" name="sketch line 2">
            <a:extLst>
              <a:ext uri="{FF2B5EF4-FFF2-40B4-BE49-F238E27FC236}">
                <a16:creationId xmlns:a16="http://schemas.microsoft.com/office/drawing/2014/main" id="{4156E3E2-F83E-358B-2299-1C656DC2C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3202" y="883597"/>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80060" y="244026"/>
            <a:ext cx="3276451" cy="776293"/>
          </a:xfrm>
          <a:prstGeom prst="rect">
            <a:avLst/>
          </a:prstGeom>
        </p:spPr>
        <p:txBody>
          <a:bodyPr vert="horz" lIns="91440" tIns="45720" rIns="91440" bIns="45720" rtlCol="0" anchor="b">
            <a:normAutofit/>
          </a:bodyPr>
          <a:lstStyle/>
          <a:p>
            <a:pPr marL="12701" algn="l" rtl="0">
              <a:lnSpc>
                <a:spcPct val="90000"/>
              </a:lnSpc>
              <a:spcBef>
                <a:spcPct val="0"/>
              </a:spcBef>
            </a:pPr>
            <a:r>
              <a:rPr lang="en-US" sz="4100" kern="1200" spc="-9" dirty="0">
                <a:latin typeface="+mj-lt"/>
                <a:cs typeface="+mj-cs"/>
              </a:rPr>
              <a:t>Composites</a:t>
            </a:r>
          </a:p>
        </p:txBody>
      </p:sp>
      <p:sp>
        <p:nvSpPr>
          <p:cNvPr id="3" name="object 3"/>
          <p:cNvSpPr txBox="1"/>
          <p:nvPr/>
        </p:nvSpPr>
        <p:spPr>
          <a:xfrm>
            <a:off x="228600" y="1442466"/>
            <a:ext cx="3527911" cy="3616452"/>
          </a:xfrm>
          <a:prstGeom prst="rect">
            <a:avLst/>
          </a:prstGeom>
        </p:spPr>
        <p:txBody>
          <a:bodyPr vert="horz" lIns="91440" tIns="45720" rIns="91440" bIns="45720" rtlCol="0">
            <a:noAutofit/>
          </a:bodyPr>
          <a:lstStyle/>
          <a:p>
            <a:pPr marL="379114" marR="5080"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Definition:</a:t>
            </a:r>
            <a:r>
              <a:rPr lang="en-US" sz="1700" b="1" i="1" kern="1200" spc="-29" dirty="0">
                <a:solidFill>
                  <a:schemeClr val="tx1"/>
                </a:solidFill>
                <a:latin typeface="+mn-lt"/>
                <a:ea typeface="+mn-ea"/>
                <a:cs typeface="+mn-cs"/>
              </a:rPr>
              <a:t> </a:t>
            </a:r>
            <a:r>
              <a:rPr lang="en-US" sz="1700" kern="1200" dirty="0">
                <a:solidFill>
                  <a:schemeClr val="tx1"/>
                </a:solidFill>
                <a:latin typeface="+mn-lt"/>
                <a:ea typeface="+mn-ea"/>
                <a:cs typeface="+mn-cs"/>
              </a:rPr>
              <a:t>Substances</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consisting</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of</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two</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or</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more</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distinct</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materials</a:t>
            </a:r>
            <a:r>
              <a:rPr lang="en-US" sz="1700" kern="1200" spc="-26" dirty="0">
                <a:solidFill>
                  <a:schemeClr val="tx1"/>
                </a:solidFill>
                <a:latin typeface="+mn-lt"/>
                <a:ea typeface="+mn-ea"/>
                <a:cs typeface="+mn-cs"/>
              </a:rPr>
              <a:t> </a:t>
            </a:r>
            <a:r>
              <a:rPr lang="en-US" sz="1700" kern="1200" spc="-9" dirty="0">
                <a:solidFill>
                  <a:schemeClr val="tx1"/>
                </a:solidFill>
                <a:latin typeface="+mn-lt"/>
                <a:ea typeface="+mn-ea"/>
                <a:cs typeface="+mn-cs"/>
              </a:rPr>
              <a:t>(metals, </a:t>
            </a:r>
            <a:r>
              <a:rPr lang="en-US" sz="1700" kern="1200" dirty="0">
                <a:solidFill>
                  <a:schemeClr val="tx1"/>
                </a:solidFill>
                <a:latin typeface="+mn-lt"/>
                <a:ea typeface="+mn-ea"/>
                <a:cs typeface="+mn-cs"/>
              </a:rPr>
              <a:t>polymers,</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ceramics,</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etc.)</a:t>
            </a:r>
            <a:endParaRPr lang="en-US" sz="1700" kern="1200" spc="-29" dirty="0">
              <a:solidFill>
                <a:schemeClr val="tx1"/>
              </a:solidFill>
              <a:latin typeface="+mn-lt"/>
              <a:ea typeface="+mn-ea"/>
              <a:cs typeface="+mn-cs"/>
            </a:endParaRPr>
          </a:p>
          <a:p>
            <a:pPr marL="379114" marR="5080" indent="-228600" algn="l" rtl="0">
              <a:lnSpc>
                <a:spcPct val="90000"/>
              </a:lnSpc>
              <a:spcBef>
                <a:spcPts val="10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Why</a:t>
            </a:r>
            <a:r>
              <a:rPr lang="en-US" sz="1700" b="1" i="1" kern="1200" spc="-35" dirty="0">
                <a:solidFill>
                  <a:schemeClr val="tx1"/>
                </a:solidFill>
                <a:latin typeface="+mn-lt"/>
                <a:ea typeface="+mn-ea"/>
                <a:cs typeface="+mn-cs"/>
              </a:rPr>
              <a:t> </a:t>
            </a:r>
            <a:r>
              <a:rPr lang="en-US" sz="1700" b="1" i="1" kern="1200" dirty="0">
                <a:solidFill>
                  <a:schemeClr val="tx1"/>
                </a:solidFill>
                <a:latin typeface="+mn-lt"/>
                <a:ea typeface="+mn-ea"/>
                <a:cs typeface="+mn-cs"/>
              </a:rPr>
              <a:t>use</a:t>
            </a:r>
            <a:r>
              <a:rPr lang="en-US" sz="1700" b="1" i="1" kern="1200" spc="-35" dirty="0">
                <a:solidFill>
                  <a:schemeClr val="tx1"/>
                </a:solidFill>
                <a:latin typeface="+mn-lt"/>
                <a:ea typeface="+mn-ea"/>
                <a:cs typeface="+mn-cs"/>
              </a:rPr>
              <a:t> </a:t>
            </a:r>
            <a:r>
              <a:rPr lang="en-US" sz="1700" b="1" i="1" kern="1200" dirty="0">
                <a:solidFill>
                  <a:schemeClr val="tx1"/>
                </a:solidFill>
                <a:latin typeface="+mn-lt"/>
                <a:ea typeface="+mn-ea"/>
                <a:cs typeface="+mn-cs"/>
              </a:rPr>
              <a:t>composites?</a:t>
            </a:r>
            <a:r>
              <a:rPr lang="en-US" sz="1700" b="1" i="1" kern="1200" spc="-15" dirty="0">
                <a:solidFill>
                  <a:schemeClr val="tx1"/>
                </a:solidFill>
                <a:latin typeface="+mn-lt"/>
                <a:ea typeface="+mn-ea"/>
                <a:cs typeface="+mn-cs"/>
              </a:rPr>
              <a:t> </a:t>
            </a:r>
            <a:r>
              <a:rPr lang="en-US" sz="1700" kern="1200" dirty="0">
                <a:solidFill>
                  <a:schemeClr val="tx1"/>
                </a:solidFill>
                <a:latin typeface="+mn-lt"/>
                <a:ea typeface="+mn-ea"/>
                <a:cs typeface="+mn-cs"/>
              </a:rPr>
              <a:t>Used</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to</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improve</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material</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properties</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and</a:t>
            </a:r>
            <a:r>
              <a:rPr lang="en-US" sz="1700" kern="1200" spc="-35" dirty="0">
                <a:solidFill>
                  <a:schemeClr val="tx1"/>
                </a:solidFill>
                <a:latin typeface="+mn-lt"/>
                <a:ea typeface="+mn-ea"/>
                <a:cs typeface="+mn-cs"/>
              </a:rPr>
              <a:t> </a:t>
            </a:r>
            <a:r>
              <a:rPr lang="en-US" sz="1700" kern="1200" spc="-9" dirty="0">
                <a:solidFill>
                  <a:schemeClr val="tx1"/>
                </a:solidFill>
                <a:latin typeface="+mn-lt"/>
                <a:ea typeface="+mn-ea"/>
                <a:cs typeface="+mn-cs"/>
              </a:rPr>
              <a:t>often to </a:t>
            </a:r>
            <a:r>
              <a:rPr lang="en-US" sz="1700" kern="1200" dirty="0">
                <a:solidFill>
                  <a:schemeClr val="tx1"/>
                </a:solidFill>
                <a:latin typeface="+mn-lt"/>
                <a:ea typeface="+mn-ea"/>
                <a:cs typeface="+mn-cs"/>
              </a:rPr>
              <a:t>optimize</a:t>
            </a:r>
            <a:r>
              <a:rPr lang="en-US" sz="1700" kern="1200" spc="-46" dirty="0">
                <a:solidFill>
                  <a:schemeClr val="tx1"/>
                </a:solidFill>
                <a:latin typeface="+mn-lt"/>
                <a:ea typeface="+mn-ea"/>
                <a:cs typeface="+mn-cs"/>
              </a:rPr>
              <a:t> </a:t>
            </a:r>
            <a:r>
              <a:rPr lang="en-US" sz="1700" kern="1200" dirty="0">
                <a:solidFill>
                  <a:schemeClr val="tx1"/>
                </a:solidFill>
                <a:latin typeface="+mn-lt"/>
                <a:ea typeface="+mn-ea"/>
                <a:cs typeface="+mn-cs"/>
              </a:rPr>
              <a:t>mechanical</a:t>
            </a:r>
            <a:r>
              <a:rPr lang="en-US" sz="1700" kern="1200" spc="-46" dirty="0">
                <a:solidFill>
                  <a:schemeClr val="tx1"/>
                </a:solidFill>
                <a:latin typeface="+mn-lt"/>
                <a:ea typeface="+mn-ea"/>
                <a:cs typeface="+mn-cs"/>
              </a:rPr>
              <a:t> </a:t>
            </a:r>
            <a:r>
              <a:rPr lang="en-US" sz="1700" kern="1200" spc="-9" dirty="0">
                <a:solidFill>
                  <a:schemeClr val="tx1"/>
                </a:solidFill>
                <a:latin typeface="+mn-lt"/>
                <a:ea typeface="+mn-ea"/>
                <a:cs typeface="+mn-cs"/>
              </a:rPr>
              <a:t>properties.</a:t>
            </a:r>
          </a:p>
          <a:p>
            <a:pPr marL="379114" marR="5080" indent="-228600" algn="l" rtl="0">
              <a:lnSpc>
                <a:spcPct val="90000"/>
              </a:lnSpc>
              <a:spcBef>
                <a:spcPts val="101"/>
              </a:spcBef>
              <a:buFont typeface="Arial" panose="020B0604020202020204" pitchFamily="34" charset="0"/>
              <a:buChar char="•"/>
              <a:tabLst>
                <a:tab pos="379114" algn="l"/>
              </a:tabLst>
            </a:pPr>
            <a:r>
              <a:rPr lang="en-US" sz="1700" b="1" i="1" kern="1200" spc="-9" dirty="0">
                <a:solidFill>
                  <a:schemeClr val="tx1"/>
                </a:solidFill>
                <a:latin typeface="+mn-lt"/>
                <a:ea typeface="+mn-ea"/>
                <a:cs typeface="+mn-cs"/>
              </a:rPr>
              <a:t>Medical Applications: </a:t>
            </a:r>
            <a:r>
              <a:rPr lang="en-US" sz="1700" kern="1200" spc="-9" dirty="0">
                <a:solidFill>
                  <a:schemeClr val="tx1"/>
                </a:solidFill>
                <a:latin typeface="+mn-lt"/>
                <a:ea typeface="+mn-ea"/>
                <a:cs typeface="+mn-cs"/>
              </a:rPr>
              <a:t>Dental implants or orthopedics</a:t>
            </a:r>
            <a:endParaRPr lang="en-US" sz="1700" kern="1200" dirty="0">
              <a:solidFill>
                <a:schemeClr val="tx1"/>
              </a:solidFill>
              <a:latin typeface="+mn-lt"/>
              <a:ea typeface="+mn-ea"/>
              <a:cs typeface="+mn-cs"/>
            </a:endParaRPr>
          </a:p>
          <a:p>
            <a:pPr marL="379114" indent="-228600" algn="l" rtl="0">
              <a:lnSpc>
                <a:spcPct val="90000"/>
              </a:lnSpc>
              <a:spcBef>
                <a:spcPts val="321"/>
              </a:spcBef>
              <a:buFont typeface="Arial" panose="020B0604020202020204" pitchFamily="34" charset="0"/>
              <a:buChar char="•"/>
              <a:tabLst>
                <a:tab pos="379114" algn="l"/>
              </a:tabLst>
            </a:pPr>
            <a:r>
              <a:rPr lang="en-US" sz="1700" b="1" i="1" kern="1200" dirty="0">
                <a:solidFill>
                  <a:schemeClr val="tx1"/>
                </a:solidFill>
                <a:latin typeface="+mn-lt"/>
                <a:ea typeface="+mn-ea"/>
                <a:cs typeface="+mn-cs"/>
              </a:rPr>
              <a:t>Synthetic</a:t>
            </a:r>
            <a:r>
              <a:rPr lang="en-US" sz="1700" b="1" i="1" kern="1200" spc="-20" dirty="0">
                <a:solidFill>
                  <a:schemeClr val="tx1"/>
                </a:solidFill>
                <a:latin typeface="+mn-lt"/>
                <a:ea typeface="+mn-ea"/>
                <a:cs typeface="+mn-cs"/>
              </a:rPr>
              <a:t> </a:t>
            </a:r>
            <a:r>
              <a:rPr lang="en-US" sz="1700" b="1" i="1" kern="1200" dirty="0">
                <a:solidFill>
                  <a:schemeClr val="tx1"/>
                </a:solidFill>
                <a:latin typeface="+mn-lt"/>
                <a:ea typeface="+mn-ea"/>
                <a:cs typeface="+mn-cs"/>
              </a:rPr>
              <a:t>or</a:t>
            </a:r>
            <a:r>
              <a:rPr lang="en-US" sz="1700" b="1" i="1" kern="1200" spc="-20" dirty="0">
                <a:solidFill>
                  <a:schemeClr val="tx1"/>
                </a:solidFill>
                <a:latin typeface="+mn-lt"/>
                <a:ea typeface="+mn-ea"/>
                <a:cs typeface="+mn-cs"/>
              </a:rPr>
              <a:t> </a:t>
            </a:r>
            <a:r>
              <a:rPr lang="en-US" sz="1700" b="1" i="1" kern="1200" dirty="0">
                <a:solidFill>
                  <a:schemeClr val="tx1"/>
                </a:solidFill>
                <a:latin typeface="+mn-lt"/>
                <a:ea typeface="+mn-ea"/>
                <a:cs typeface="+mn-cs"/>
              </a:rPr>
              <a:t>natural:</a:t>
            </a:r>
            <a:r>
              <a:rPr lang="en-US" sz="1700" b="1" i="1" kern="1200" spc="-15" dirty="0">
                <a:solidFill>
                  <a:schemeClr val="tx1"/>
                </a:solidFill>
                <a:latin typeface="+mn-lt"/>
                <a:ea typeface="+mn-ea"/>
                <a:cs typeface="+mn-cs"/>
              </a:rPr>
              <a:t> </a:t>
            </a:r>
            <a:r>
              <a:rPr lang="en-US" sz="1700" kern="1200" dirty="0">
                <a:solidFill>
                  <a:schemeClr val="tx1"/>
                </a:solidFill>
                <a:latin typeface="+mn-lt"/>
                <a:ea typeface="+mn-ea"/>
                <a:cs typeface="+mn-cs"/>
              </a:rPr>
              <a:t>Can</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be</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synthetic,</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natural</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or</a:t>
            </a:r>
            <a:r>
              <a:rPr lang="en-US" sz="1700" kern="1200" spc="-15" dirty="0">
                <a:solidFill>
                  <a:schemeClr val="tx1"/>
                </a:solidFill>
                <a:latin typeface="+mn-lt"/>
                <a:ea typeface="+mn-ea"/>
                <a:cs typeface="+mn-cs"/>
              </a:rPr>
              <a:t> </a:t>
            </a:r>
            <a:r>
              <a:rPr lang="en-US" sz="1700" kern="1200" dirty="0">
                <a:solidFill>
                  <a:schemeClr val="tx1"/>
                </a:solidFill>
                <a:latin typeface="+mn-lt"/>
                <a:ea typeface="+mn-ea"/>
                <a:cs typeface="+mn-cs"/>
              </a:rPr>
              <a:t>a</a:t>
            </a:r>
            <a:r>
              <a:rPr lang="en-US" sz="1700" kern="1200" spc="-20" dirty="0">
                <a:solidFill>
                  <a:schemeClr val="tx1"/>
                </a:solidFill>
                <a:latin typeface="+mn-lt"/>
                <a:ea typeface="+mn-ea"/>
                <a:cs typeface="+mn-cs"/>
              </a:rPr>
              <a:t> </a:t>
            </a:r>
            <a:r>
              <a:rPr lang="en-US" sz="1700" kern="1200" spc="-9" dirty="0">
                <a:solidFill>
                  <a:schemeClr val="tx1"/>
                </a:solidFill>
                <a:latin typeface="+mn-lt"/>
                <a:ea typeface="+mn-ea"/>
                <a:cs typeface="+mn-cs"/>
              </a:rPr>
              <a:t>combination</a:t>
            </a:r>
            <a:endParaRPr lang="en-US" sz="1700" kern="1200" dirty="0">
              <a:solidFill>
                <a:schemeClr val="tx1"/>
              </a:solidFill>
              <a:latin typeface="+mn-lt"/>
              <a:ea typeface="+mn-ea"/>
              <a:cs typeface="+mn-cs"/>
            </a:endParaRPr>
          </a:p>
        </p:txBody>
      </p:sp>
      <p:pic>
        <p:nvPicPr>
          <p:cNvPr id="8" name="Picture 7" descr="A close up photo of plywood which is composed of many smaller pieces of wood">
            <a:extLst>
              <a:ext uri="{FF2B5EF4-FFF2-40B4-BE49-F238E27FC236}">
                <a16:creationId xmlns:a16="http://schemas.microsoft.com/office/drawing/2014/main" id="{215D513D-EBBB-9E89-1A5B-0DEC876FF26E}"/>
              </a:ext>
            </a:extLst>
          </p:cNvPr>
          <p:cNvPicPr>
            <a:picLocks noChangeAspect="1"/>
          </p:cNvPicPr>
          <p:nvPr/>
        </p:nvPicPr>
        <p:blipFill rotWithShape="1">
          <a:blip r:embed="rId3">
            <a:extLst>
              <a:ext uri="{28A0092B-C50C-407E-A947-70E740481C1C}">
                <a14:useLocalDpi xmlns:a14="http://schemas.microsoft.com/office/drawing/2010/main" val="0"/>
              </a:ext>
            </a:extLst>
          </a:blip>
          <a:srcRect l="17819" r="15228"/>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ketchy line">
            <a:extLst>
              <a:ext uri="{FF2B5EF4-FFF2-40B4-BE49-F238E27FC236}">
                <a16:creationId xmlns:a16="http://schemas.microsoft.com/office/drawing/2014/main" id="{2227841A-597D-BC51-F94C-50A241C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460" y="1103541"/>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80060" y="246888"/>
            <a:ext cx="5170932" cy="651510"/>
          </a:xfrm>
          <a:prstGeom prst="rect">
            <a:avLst/>
          </a:prstGeom>
        </p:spPr>
        <p:txBody>
          <a:bodyPr vert="horz" lIns="91440" tIns="45720" rIns="91440" bIns="45720" rtlCol="0" anchor="b">
            <a:normAutofit fontScale="90000"/>
          </a:bodyPr>
          <a:lstStyle/>
          <a:p>
            <a:pPr marL="12701" algn="l" rtl="0">
              <a:lnSpc>
                <a:spcPct val="90000"/>
              </a:lnSpc>
              <a:spcBef>
                <a:spcPct val="0"/>
              </a:spcBef>
            </a:pPr>
            <a:r>
              <a:rPr lang="en-US" sz="4100" kern="1200" dirty="0">
                <a:latin typeface="+mj-lt"/>
                <a:cs typeface="+mj-cs"/>
              </a:rPr>
              <a:t>Material</a:t>
            </a:r>
            <a:r>
              <a:rPr lang="en-US" sz="4100" kern="1200" spc="-35" dirty="0">
                <a:latin typeface="+mj-lt"/>
                <a:cs typeface="+mj-cs"/>
              </a:rPr>
              <a:t> </a:t>
            </a:r>
            <a:r>
              <a:rPr lang="en-US" sz="4100" kern="1200" spc="-9" dirty="0">
                <a:latin typeface="+mj-lt"/>
                <a:cs typeface="+mj-cs"/>
              </a:rPr>
              <a:t>Properties</a:t>
            </a:r>
          </a:p>
        </p:txBody>
      </p:sp>
      <p:sp>
        <p:nvSpPr>
          <p:cNvPr id="3" name="object 3"/>
          <p:cNvSpPr txBox="1"/>
          <p:nvPr/>
        </p:nvSpPr>
        <p:spPr>
          <a:xfrm>
            <a:off x="480060" y="1200150"/>
            <a:ext cx="4113210" cy="3442716"/>
          </a:xfrm>
          <a:prstGeom prst="rect">
            <a:avLst/>
          </a:prstGeom>
        </p:spPr>
        <p:txBody>
          <a:bodyPr vert="horz" lIns="91440" tIns="45720" rIns="91440" bIns="45720" rtlCol="0">
            <a:normAutofit/>
          </a:bodyPr>
          <a:lstStyle/>
          <a:p>
            <a:pPr marL="379114" indent="-228600" algn="l" rtl="0">
              <a:lnSpc>
                <a:spcPct val="90000"/>
              </a:lnSpc>
              <a:spcBef>
                <a:spcPts val="420"/>
              </a:spcBef>
              <a:buFont typeface="Arial" panose="020B0604020202020204" pitchFamily="34" charset="0"/>
              <a:buChar char="•"/>
              <a:tabLst>
                <a:tab pos="379114" algn="l"/>
              </a:tabLst>
            </a:pPr>
            <a:r>
              <a:rPr lang="en-US" sz="1700" kern="1200" dirty="0">
                <a:solidFill>
                  <a:schemeClr val="tx1"/>
                </a:solidFill>
                <a:latin typeface="+mn-lt"/>
                <a:ea typeface="+mn-ea"/>
                <a:cs typeface="+mn-cs"/>
              </a:rPr>
              <a:t>Materials</a:t>
            </a:r>
            <a:r>
              <a:rPr lang="en-US" sz="1700" kern="1200" spc="-29" dirty="0">
                <a:solidFill>
                  <a:schemeClr val="tx1"/>
                </a:solidFill>
                <a:latin typeface="+mn-lt"/>
                <a:ea typeface="+mn-ea"/>
                <a:cs typeface="+mn-cs"/>
              </a:rPr>
              <a:t> </a:t>
            </a:r>
            <a:r>
              <a:rPr lang="en-US" sz="1700" kern="1200" dirty="0">
                <a:solidFill>
                  <a:schemeClr val="tx1"/>
                </a:solidFill>
                <a:latin typeface="+mn-lt"/>
                <a:ea typeface="+mn-ea"/>
                <a:cs typeface="+mn-cs"/>
              </a:rPr>
              <a:t>are</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often</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chosen</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for</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a</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medical</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application</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based</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on</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their</a:t>
            </a:r>
            <a:r>
              <a:rPr lang="en-US" sz="1700" kern="1200" spc="-15" dirty="0">
                <a:solidFill>
                  <a:schemeClr val="tx1"/>
                </a:solidFill>
                <a:latin typeface="+mn-lt"/>
                <a:ea typeface="+mn-ea"/>
                <a:cs typeface="+mn-cs"/>
              </a:rPr>
              <a:t> </a:t>
            </a:r>
            <a:r>
              <a:rPr lang="en-US" sz="1700" kern="1200" spc="-9" dirty="0">
                <a:solidFill>
                  <a:schemeClr val="tx1"/>
                </a:solidFill>
                <a:latin typeface="+mn-lt"/>
                <a:ea typeface="+mn-ea"/>
                <a:cs typeface="+mn-cs"/>
              </a:rPr>
              <a:t>properties</a:t>
            </a:r>
            <a:endParaRPr lang="en-US" sz="1700" kern="1200" dirty="0">
              <a:solidFill>
                <a:schemeClr val="tx1"/>
              </a:solidFill>
              <a:latin typeface="+mn-lt"/>
              <a:ea typeface="+mn-ea"/>
              <a:cs typeface="+mn-cs"/>
            </a:endParaRPr>
          </a:p>
          <a:p>
            <a:pPr marL="379114" indent="-228600" algn="l" rtl="0">
              <a:lnSpc>
                <a:spcPct val="90000"/>
              </a:lnSpc>
              <a:spcBef>
                <a:spcPts val="324"/>
              </a:spcBef>
              <a:buFont typeface="Arial" panose="020B0604020202020204" pitchFamily="34" charset="0"/>
              <a:buChar char="•"/>
              <a:tabLst>
                <a:tab pos="379114" algn="l"/>
              </a:tabLst>
            </a:pPr>
            <a:r>
              <a:rPr lang="en-US" sz="1700" b="1" i="1" kern="1200" spc="-9" dirty="0">
                <a:solidFill>
                  <a:schemeClr val="tx1"/>
                </a:solidFill>
                <a:latin typeface="+mn-lt"/>
                <a:ea typeface="+mn-ea"/>
                <a:cs typeface="+mn-cs"/>
              </a:rPr>
              <a:t>Examples:</a:t>
            </a:r>
            <a:endParaRPr lang="en-US" sz="1700" kern="1200" dirty="0">
              <a:solidFill>
                <a:schemeClr val="tx1"/>
              </a:solidFill>
              <a:latin typeface="+mn-lt"/>
              <a:ea typeface="+mn-ea"/>
              <a:cs typeface="+mn-cs"/>
            </a:endParaRPr>
          </a:p>
          <a:p>
            <a:pPr marL="836333" lvl="1" indent="-228600" algn="l" rtl="0">
              <a:lnSpc>
                <a:spcPct val="90000"/>
              </a:lnSpc>
              <a:spcBef>
                <a:spcPts val="339"/>
              </a:spcBef>
              <a:buFont typeface="Arial" panose="020B0604020202020204" pitchFamily="34" charset="0"/>
              <a:buChar char="•"/>
              <a:tabLst>
                <a:tab pos="836333" algn="l"/>
              </a:tabLst>
            </a:pPr>
            <a:r>
              <a:rPr lang="en-US" sz="1700" kern="1200" dirty="0">
                <a:solidFill>
                  <a:schemeClr val="tx1"/>
                </a:solidFill>
                <a:latin typeface="+mn-lt"/>
                <a:ea typeface="+mn-ea"/>
                <a:cs typeface="+mn-cs"/>
              </a:rPr>
              <a:t>Load</a:t>
            </a:r>
            <a:r>
              <a:rPr lang="en-US" sz="1700" kern="1200" spc="-40" dirty="0">
                <a:solidFill>
                  <a:schemeClr val="tx1"/>
                </a:solidFill>
                <a:latin typeface="+mn-lt"/>
                <a:ea typeface="+mn-ea"/>
                <a:cs typeface="+mn-cs"/>
              </a:rPr>
              <a:t> </a:t>
            </a:r>
            <a:r>
              <a:rPr lang="en-US" sz="1700" kern="1200" dirty="0">
                <a:solidFill>
                  <a:schemeClr val="tx1"/>
                </a:solidFill>
                <a:latin typeface="+mn-lt"/>
                <a:ea typeface="+mn-ea"/>
                <a:cs typeface="+mn-cs"/>
              </a:rPr>
              <a:t>bearing</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bone/joint</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need</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a</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material</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that</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can</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withstand</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the</a:t>
            </a:r>
            <a:r>
              <a:rPr lang="en-US" sz="1700" kern="1200" spc="-26" dirty="0">
                <a:solidFill>
                  <a:schemeClr val="tx1"/>
                </a:solidFill>
                <a:latin typeface="+mn-lt"/>
                <a:ea typeface="+mn-ea"/>
                <a:cs typeface="+mn-cs"/>
              </a:rPr>
              <a:t> </a:t>
            </a:r>
            <a:r>
              <a:rPr lang="en-US" sz="1700" kern="1200" dirty="0">
                <a:solidFill>
                  <a:schemeClr val="tx1"/>
                </a:solidFill>
                <a:latin typeface="+mn-lt"/>
                <a:ea typeface="+mn-ea"/>
                <a:cs typeface="+mn-cs"/>
              </a:rPr>
              <a:t>loading</a:t>
            </a:r>
            <a:r>
              <a:rPr lang="en-US" sz="1700" kern="1200" spc="-26" dirty="0">
                <a:solidFill>
                  <a:schemeClr val="tx1"/>
                </a:solidFill>
                <a:latin typeface="+mn-lt"/>
                <a:ea typeface="+mn-ea"/>
                <a:cs typeface="+mn-cs"/>
              </a:rPr>
              <a:t> </a:t>
            </a:r>
            <a:r>
              <a:rPr lang="en-US" sz="1700" kern="1200" spc="-9" dirty="0">
                <a:solidFill>
                  <a:schemeClr val="tx1"/>
                </a:solidFill>
                <a:latin typeface="+mn-lt"/>
                <a:ea typeface="+mn-ea"/>
                <a:cs typeface="+mn-cs"/>
              </a:rPr>
              <a:t>forces</a:t>
            </a:r>
            <a:endParaRPr lang="en-US" sz="1700" kern="1200" dirty="0">
              <a:solidFill>
                <a:schemeClr val="tx1"/>
              </a:solidFill>
              <a:latin typeface="+mn-lt"/>
              <a:ea typeface="+mn-ea"/>
              <a:cs typeface="+mn-cs"/>
            </a:endParaRPr>
          </a:p>
          <a:p>
            <a:pPr marL="836333" lvl="1" indent="-228600" algn="l" rtl="0">
              <a:lnSpc>
                <a:spcPct val="90000"/>
              </a:lnSpc>
              <a:spcBef>
                <a:spcPts val="255"/>
              </a:spcBef>
              <a:buFont typeface="Arial" panose="020B0604020202020204" pitchFamily="34" charset="0"/>
              <a:buChar char="•"/>
              <a:tabLst>
                <a:tab pos="836333" algn="l"/>
              </a:tabLst>
            </a:pPr>
            <a:r>
              <a:rPr lang="en-US" sz="1700" kern="1200" dirty="0">
                <a:solidFill>
                  <a:schemeClr val="tx1"/>
                </a:solidFill>
                <a:latin typeface="+mn-lt"/>
                <a:ea typeface="+mn-ea"/>
                <a:cs typeface="+mn-cs"/>
              </a:rPr>
              <a:t>Soft</a:t>
            </a:r>
            <a:r>
              <a:rPr lang="en-US" sz="1700" kern="1200" spc="-35" dirty="0">
                <a:solidFill>
                  <a:schemeClr val="tx1"/>
                </a:solidFill>
                <a:latin typeface="+mn-lt"/>
                <a:ea typeface="+mn-ea"/>
                <a:cs typeface="+mn-cs"/>
              </a:rPr>
              <a:t> </a:t>
            </a:r>
            <a:r>
              <a:rPr lang="en-US" sz="1700" kern="1200" dirty="0">
                <a:solidFill>
                  <a:schemeClr val="tx1"/>
                </a:solidFill>
                <a:latin typeface="+mn-lt"/>
                <a:ea typeface="+mn-ea"/>
                <a:cs typeface="+mn-cs"/>
              </a:rPr>
              <a:t>tissue</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need</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a</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soft</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material</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that</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can</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be</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infiltrated</a:t>
            </a:r>
            <a:r>
              <a:rPr lang="en-US" sz="1700" kern="1200" spc="-20" dirty="0">
                <a:solidFill>
                  <a:schemeClr val="tx1"/>
                </a:solidFill>
                <a:latin typeface="+mn-lt"/>
                <a:ea typeface="+mn-ea"/>
                <a:cs typeface="+mn-cs"/>
              </a:rPr>
              <a:t> </a:t>
            </a:r>
            <a:r>
              <a:rPr lang="en-US" sz="1700" kern="1200" dirty="0">
                <a:solidFill>
                  <a:schemeClr val="tx1"/>
                </a:solidFill>
                <a:latin typeface="+mn-lt"/>
                <a:ea typeface="+mn-ea"/>
                <a:cs typeface="+mn-cs"/>
              </a:rPr>
              <a:t>by</a:t>
            </a:r>
            <a:r>
              <a:rPr lang="en-US" sz="1700" kern="1200" spc="-20" dirty="0">
                <a:solidFill>
                  <a:schemeClr val="tx1"/>
                </a:solidFill>
                <a:latin typeface="+mn-lt"/>
                <a:ea typeface="+mn-ea"/>
                <a:cs typeface="+mn-cs"/>
              </a:rPr>
              <a:t> </a:t>
            </a:r>
            <a:r>
              <a:rPr lang="en-US" sz="1700" kern="1200" spc="-9" dirty="0">
                <a:solidFill>
                  <a:schemeClr val="tx1"/>
                </a:solidFill>
                <a:latin typeface="+mn-lt"/>
                <a:ea typeface="+mn-ea"/>
                <a:cs typeface="+mn-cs"/>
              </a:rPr>
              <a:t>cells</a:t>
            </a:r>
            <a:endParaRPr lang="en-US" sz="1700" kern="1200" dirty="0">
              <a:solidFill>
                <a:schemeClr val="tx1"/>
              </a:solidFill>
              <a:latin typeface="+mn-lt"/>
              <a:ea typeface="+mn-ea"/>
              <a:cs typeface="+mn-cs"/>
            </a:endParaRPr>
          </a:p>
        </p:txBody>
      </p:sp>
      <p:pic>
        <p:nvPicPr>
          <p:cNvPr id="20" name="Picture 19" descr="An illustration of a leg bone with the words &quot;body weight&quot; above and an arrow pointing down towards the bone.">
            <a:extLst>
              <a:ext uri="{FF2B5EF4-FFF2-40B4-BE49-F238E27FC236}">
                <a16:creationId xmlns:a16="http://schemas.microsoft.com/office/drawing/2014/main" id="{B73F28B2-F867-D813-4A47-F57399887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280" y="246887"/>
            <a:ext cx="713862" cy="2572477"/>
          </a:xfrm>
          <a:prstGeom prst="rect">
            <a:avLst/>
          </a:prstGeom>
        </p:spPr>
      </p:pic>
      <p:pic>
        <p:nvPicPr>
          <p:cNvPr id="23" name="Picture 22" descr="Two cylinders side by side with a yellow porous top (labeled 'soft tissue') and a green porous bottom (labeled 'biomaterial'). In the first, purple dots representing cells are only in the top yellow part, but in the second cylinder, the cells are in both the top and bottom. A label next to the second explains that &quot;Cells travel into the biomaterial&quot; with an arrow showing downward movement.">
            <a:extLst>
              <a:ext uri="{FF2B5EF4-FFF2-40B4-BE49-F238E27FC236}">
                <a16:creationId xmlns:a16="http://schemas.microsoft.com/office/drawing/2014/main" id="{4CA7415D-EAAD-5ACC-E51B-A8F3EDD51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470" y="2952750"/>
            <a:ext cx="4113210" cy="2108019"/>
          </a:xfrm>
          <a:prstGeom prst="rect">
            <a:avLst/>
          </a:prstGeom>
        </p:spPr>
      </p:pic>
      <p:sp>
        <p:nvSpPr>
          <p:cNvPr id="4" name="sketch line">
            <a:extLst>
              <a:ext uri="{FF2B5EF4-FFF2-40B4-BE49-F238E27FC236}">
                <a16:creationId xmlns:a16="http://schemas.microsoft.com/office/drawing/2014/main" id="{246A2419-C6C6-BCE9-1A20-9CE037658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614" y="971550"/>
            <a:ext cx="3182691" cy="13716"/>
          </a:xfrm>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 name="connsiteX0" fmla="*/ 0 w 3182691"/>
              <a:gd name="connsiteY0" fmla="*/ 0 h 13716"/>
              <a:gd name="connsiteX1" fmla="*/ 572884 w 3182691"/>
              <a:gd name="connsiteY1" fmla="*/ 0 h 13716"/>
              <a:gd name="connsiteX2" fmla="*/ 1113942 w 3182691"/>
              <a:gd name="connsiteY2" fmla="*/ 0 h 13716"/>
              <a:gd name="connsiteX3" fmla="*/ 1686826 w 3182691"/>
              <a:gd name="connsiteY3" fmla="*/ 0 h 13716"/>
              <a:gd name="connsiteX4" fmla="*/ 2323364 w 3182691"/>
              <a:gd name="connsiteY4" fmla="*/ 0 h 13716"/>
              <a:gd name="connsiteX5" fmla="*/ 3182691 w 3182691"/>
              <a:gd name="connsiteY5" fmla="*/ 0 h 13716"/>
              <a:gd name="connsiteX6" fmla="*/ 3182691 w 3182691"/>
              <a:gd name="connsiteY6" fmla="*/ 13716 h 13716"/>
              <a:gd name="connsiteX7" fmla="*/ 2546153 w 3182691"/>
              <a:gd name="connsiteY7" fmla="*/ 13716 h 13716"/>
              <a:gd name="connsiteX8" fmla="*/ 1845961 w 3182691"/>
              <a:gd name="connsiteY8" fmla="*/ 13716 h 13716"/>
              <a:gd name="connsiteX9" fmla="*/ 1304903 w 3182691"/>
              <a:gd name="connsiteY9" fmla="*/ 13716 h 13716"/>
              <a:gd name="connsiteX10" fmla="*/ 604711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69" y="4238"/>
                  <a:pt x="3183053" y="9645"/>
                  <a:pt x="3182691" y="13716"/>
                </a:cubicBezTo>
                <a:cubicBezTo>
                  <a:pt x="2941063" y="-1403"/>
                  <a:pt x="2872422" y="11622"/>
                  <a:pt x="2609807" y="13716"/>
                </a:cubicBezTo>
                <a:cubicBezTo>
                  <a:pt x="2341801" y="5460"/>
                  <a:pt x="2328606" y="24260"/>
                  <a:pt x="2068749" y="13716"/>
                </a:cubicBezTo>
                <a:cubicBezTo>
                  <a:pt x="1813820" y="-3451"/>
                  <a:pt x="1714804" y="33033"/>
                  <a:pt x="1432211" y="13716"/>
                </a:cubicBezTo>
                <a:cubicBezTo>
                  <a:pt x="1164810" y="-31578"/>
                  <a:pt x="993140" y="23003"/>
                  <a:pt x="859327" y="13716"/>
                </a:cubicBezTo>
                <a:cubicBezTo>
                  <a:pt x="750703" y="-29546"/>
                  <a:pt x="236193" y="34159"/>
                  <a:pt x="0" y="13716"/>
                </a:cubicBezTo>
                <a:cubicBezTo>
                  <a:pt x="-950" y="8514"/>
                  <a:pt x="-119" y="3449"/>
                  <a:pt x="0" y="0"/>
                </a:cubicBezTo>
                <a:close/>
              </a:path>
              <a:path w="3182691" h="13716"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1910" y="5403"/>
                  <a:pt x="3181850" y="9705"/>
                  <a:pt x="3182691" y="13716"/>
                </a:cubicBezTo>
                <a:cubicBezTo>
                  <a:pt x="3012562" y="-42392"/>
                  <a:pt x="2765408" y="31046"/>
                  <a:pt x="2546153" y="13716"/>
                </a:cubicBezTo>
                <a:cubicBezTo>
                  <a:pt x="2331952" y="9306"/>
                  <a:pt x="2142129" y="15233"/>
                  <a:pt x="1845961" y="13716"/>
                </a:cubicBezTo>
                <a:cubicBezTo>
                  <a:pt x="1537526" y="27422"/>
                  <a:pt x="1468653" y="-10747"/>
                  <a:pt x="1304903" y="13716"/>
                </a:cubicBezTo>
                <a:cubicBezTo>
                  <a:pt x="1191987" y="21566"/>
                  <a:pt x="927061" y="10054"/>
                  <a:pt x="604711" y="13716"/>
                </a:cubicBezTo>
                <a:cubicBezTo>
                  <a:pt x="273947" y="41005"/>
                  <a:pt x="111622" y="-29126"/>
                  <a:pt x="0" y="13716"/>
                </a:cubicBezTo>
                <a:cubicBezTo>
                  <a:pt x="242" y="7496"/>
                  <a:pt x="776" y="5947"/>
                  <a:pt x="0" y="0"/>
                </a:cubicBezTo>
                <a:close/>
              </a:path>
              <a:path w="3182691" h="13716"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2795" y="3768"/>
                  <a:pt x="3182801" y="10153"/>
                  <a:pt x="3182691" y="13716"/>
                </a:cubicBezTo>
                <a:cubicBezTo>
                  <a:pt x="2948637" y="12517"/>
                  <a:pt x="2873728" y="17755"/>
                  <a:pt x="2609807" y="13716"/>
                </a:cubicBezTo>
                <a:cubicBezTo>
                  <a:pt x="2342839" y="7298"/>
                  <a:pt x="2331621" y="25963"/>
                  <a:pt x="2068749" y="13716"/>
                </a:cubicBezTo>
                <a:cubicBezTo>
                  <a:pt x="1813814" y="-11924"/>
                  <a:pt x="1700576" y="32167"/>
                  <a:pt x="1432211" y="13716"/>
                </a:cubicBezTo>
                <a:cubicBezTo>
                  <a:pt x="1148444" y="-31625"/>
                  <a:pt x="987622" y="-2169"/>
                  <a:pt x="859327" y="13716"/>
                </a:cubicBezTo>
                <a:cubicBezTo>
                  <a:pt x="743387" y="32850"/>
                  <a:pt x="194182" y="14217"/>
                  <a:pt x="0" y="13716"/>
                </a:cubicBezTo>
                <a:cubicBezTo>
                  <a:pt x="84" y="8233"/>
                  <a:pt x="-347" y="318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2905" y="4075"/>
                          <a:pt x="3183007" y="9784"/>
                          <a:pt x="3182691" y="13716"/>
                        </a:cubicBezTo>
                        <a:cubicBezTo>
                          <a:pt x="2947041" y="12115"/>
                          <a:pt x="2875741" y="18365"/>
                          <a:pt x="2609807" y="13716"/>
                        </a:cubicBezTo>
                        <a:cubicBezTo>
                          <a:pt x="2343873" y="9067"/>
                          <a:pt x="2331203" y="27157"/>
                          <a:pt x="2068749" y="13716"/>
                        </a:cubicBezTo>
                        <a:cubicBezTo>
                          <a:pt x="1806295" y="275"/>
                          <a:pt x="1713773" y="42516"/>
                          <a:pt x="1432211" y="13716"/>
                        </a:cubicBezTo>
                        <a:cubicBezTo>
                          <a:pt x="1150649" y="-15084"/>
                          <a:pt x="982765" y="-825"/>
                          <a:pt x="859327" y="13716"/>
                        </a:cubicBezTo>
                        <a:cubicBezTo>
                          <a:pt x="735889" y="28257"/>
                          <a:pt x="254183" y="30659"/>
                          <a:pt x="0" y="13716"/>
                        </a:cubicBezTo>
                        <a:cubicBezTo>
                          <a:pt x="-535" y="8247"/>
                          <a:pt x="-201" y="2959"/>
                          <a:pt x="0" y="0"/>
                        </a:cubicBezTo>
                        <a:close/>
                      </a:path>
                      <a:path w="3182691" h="13716"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2125" y="5320"/>
                          <a:pt x="3182367" y="9001"/>
                          <a:pt x="3182691" y="13716"/>
                        </a:cubicBezTo>
                        <a:cubicBezTo>
                          <a:pt x="3026064" y="-15421"/>
                          <a:pt x="2775005" y="18495"/>
                          <a:pt x="2546153" y="13716"/>
                        </a:cubicBezTo>
                        <a:cubicBezTo>
                          <a:pt x="2317301" y="8937"/>
                          <a:pt x="2164351" y="-14456"/>
                          <a:pt x="1845961" y="13716"/>
                        </a:cubicBezTo>
                        <a:cubicBezTo>
                          <a:pt x="1527571" y="41888"/>
                          <a:pt x="1455006" y="1252"/>
                          <a:pt x="1304903" y="13716"/>
                        </a:cubicBezTo>
                        <a:cubicBezTo>
                          <a:pt x="1154800" y="26180"/>
                          <a:pt x="942107" y="-16628"/>
                          <a:pt x="604711" y="13716"/>
                        </a:cubicBezTo>
                        <a:cubicBezTo>
                          <a:pt x="267315" y="44060"/>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559E1B0E4BB8498EB525461DDF4905" ma:contentTypeVersion="16" ma:contentTypeDescription="Create a new document." ma:contentTypeScope="" ma:versionID="7d726708d5f92718c4ea995bb40dc501">
  <xsd:schema xmlns:xsd="http://www.w3.org/2001/XMLSchema" xmlns:xs="http://www.w3.org/2001/XMLSchema" xmlns:p="http://schemas.microsoft.com/office/2006/metadata/properties" xmlns:ns2="6b8669b0-6574-4d07-86da-697da7026110" xmlns:ns3="8e46f0e9-fe00-406f-ac91-4fe5157d77a6" targetNamespace="http://schemas.microsoft.com/office/2006/metadata/properties" ma:root="true" ma:fieldsID="9fcfb4ca237e0f0bec15ce9d796235d1" ns2:_="" ns3:_="">
    <xsd:import namespace="6b8669b0-6574-4d07-86da-697da7026110"/>
    <xsd:import namespace="8e46f0e9-fe00-406f-ac91-4fe5157d77a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8669b0-6574-4d07-86da-697da70261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46f0e9-fe00-406f-ac91-4fe5157d77a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cc7cfb9-d276-4c1e-8e66-074a7b26a814}" ma:internalName="TaxCatchAll" ma:showField="CatchAllData" ma:web="8e46f0e9-fe00-406f-ac91-4fe5157d77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74A6F3-967E-4D99-B672-9EBD336D8AD7}">
  <ds:schemaRefs>
    <ds:schemaRef ds:uri="http://schemas.microsoft.com/sharepoint/v3/contenttype/forms"/>
  </ds:schemaRefs>
</ds:datastoreItem>
</file>

<file path=customXml/itemProps2.xml><?xml version="1.0" encoding="utf-8"?>
<ds:datastoreItem xmlns:ds="http://schemas.openxmlformats.org/officeDocument/2006/customXml" ds:itemID="{7B567381-106F-49A7-B1D5-39CF6D8CB3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8669b0-6574-4d07-86da-697da7026110"/>
    <ds:schemaRef ds:uri="8e46f0e9-fe00-406f-ac91-4fe5157d77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6146</TotalTime>
  <Words>2422</Words>
  <Application>Microsoft Macintosh PowerPoint</Application>
  <PresentationFormat>On-screen Show (16:9)</PresentationFormat>
  <Paragraphs>338</Paragraphs>
  <Slides>53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Aptos</vt:lpstr>
      <vt:lpstr>Arial</vt:lpstr>
      <vt:lpstr>Calibri</vt:lpstr>
      <vt:lpstr>Courier New</vt:lpstr>
      <vt:lpstr>Wingdings</vt:lpstr>
      <vt:lpstr>Office Theme</vt:lpstr>
      <vt:lpstr>What are Biomaterials?</vt:lpstr>
      <vt:lpstr>Biomaterials:</vt:lpstr>
      <vt:lpstr>Synthetic vs Natural</vt:lpstr>
      <vt:lpstr>Ceramics</vt:lpstr>
      <vt:lpstr>Metals</vt:lpstr>
      <vt:lpstr>What are the three major types of biomaterials?</vt:lpstr>
      <vt:lpstr>Polymers</vt:lpstr>
      <vt:lpstr>Composites</vt:lpstr>
      <vt:lpstr>Material Properties</vt:lpstr>
      <vt:lpstr>Material Properties – Degradation</vt:lpstr>
      <vt:lpstr>Material Properties – Porosity</vt:lpstr>
      <vt:lpstr>Material Properties – Mechanical</vt:lpstr>
      <vt:lpstr>Material Properties – Surface</vt:lpstr>
      <vt:lpstr>Material Properties – Bulk</vt:lpstr>
      <vt:lpstr>Material Properties – Biocompatibility</vt:lpstr>
      <vt:lpstr>Image Credits:</vt:lpstr>
      <vt:lpstr>What are Biomaterials?</vt:lpstr>
      <vt:lpstr>Biomaterials:</vt:lpstr>
      <vt:lpstr>Synthetic vs Natural</vt:lpstr>
      <vt:lpstr>Ceramics</vt:lpstr>
      <vt:lpstr>   </vt:lpstr>
      <vt:lpstr>What are the three major types of biomaterials?</vt:lpstr>
      <vt:lpstr>Polymers</vt:lpstr>
      <vt:lpstr>Composites</vt:lpstr>
      <vt:lpstr>Material Properties</vt:lpstr>
      <vt:lpstr>Material Properties – Degradation</vt:lpstr>
      <vt:lpstr>Material Properties – Porosity</vt:lpstr>
      <vt:lpstr>Material Properties – Mechanical</vt:lpstr>
      <vt:lpstr>Material Properties – Surface</vt:lpstr>
      <vt:lpstr>Material Properties – Bulk</vt:lpstr>
      <vt:lpstr>Material Properties – Biocompatibility</vt:lpstr>
      <vt:lpstr>Image Credits:</vt:lpstr>
      <vt:lpstr>Biomaterials  Quiz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Sorting Hat Rubric</dc:title>
  <cp:lastModifiedBy>Meade, Jessica (NIH/NIBIB) [E]</cp:lastModifiedBy>
  <cp:revision>30</cp:revision>
  <dcterms:created xsi:type="dcterms:W3CDTF">2024-01-29T17:53:59Z</dcterms:created>
  <dcterms:modified xsi:type="dcterms:W3CDTF">2024-03-15T20:05:26Z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2023-10-17T00:00:00Z</vt:filetime>
  </property>
  <property fmtid="{D5CDD505-2E9C-101B-9397-08002B2CF9AE}" pid="3" name="Creator">
    <vt:lpwstr>Google</vt:lpwstr>
  </property>
  <property fmtid="{D5CDD505-2E9C-101B-9397-08002B2CF9AE}" pid="4" name="LastSaved">
    <vt:filetime>2024-01-29T00:00:00Z</vt:filetime>
  </property>
  <property fmtid="{D5CDD505-2E9C-101B-9397-08002B2CF9AE}" pid="5" name="Producer">
    <vt:lpwstr>Skia/PDF m120 Google Docs Renderer</vt:lpwstr>
  </property>
</Properties>
</file>