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7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8" r:id="rId37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6327"/>
  </p:normalViewPr>
  <p:slideViewPr>
    <p:cSldViewPr>
      <p:cViewPr varScale="1">
        <p:scale>
          <a:sx n="159" d="100"/>
          <a:sy n="159" d="100"/>
        </p:scale>
        <p:origin x="496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66693" y="1879854"/>
            <a:ext cx="4210612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350323"/>
            <a:ext cx="7880350" cy="56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4725" y="1138022"/>
            <a:ext cx="5997575" cy="244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atnews.com/2023/11/16/crispr-vertex-sickle-cell-beta-thalassemia-casgevy-approval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dirty="0"/>
              <a:t>Lesson</a:t>
            </a:r>
            <a:r>
              <a:rPr sz="5200" spc="-30" dirty="0"/>
              <a:t> </a:t>
            </a:r>
            <a:r>
              <a:rPr sz="5200" dirty="0"/>
              <a:t>Plan</a:t>
            </a:r>
            <a:r>
              <a:rPr sz="5200" spc="-30" dirty="0"/>
              <a:t> </a:t>
            </a:r>
            <a:r>
              <a:rPr sz="5200" spc="-50" dirty="0"/>
              <a:t>1</a:t>
            </a:r>
            <a:endParaRPr sz="5200"/>
          </a:p>
        </p:txBody>
      </p:sp>
      <p:sp>
        <p:nvSpPr>
          <p:cNvPr id="3" name="object 3"/>
          <p:cNvSpPr txBox="1"/>
          <p:nvPr/>
        </p:nvSpPr>
        <p:spPr>
          <a:xfrm>
            <a:off x="3027639" y="2892926"/>
            <a:ext cx="30880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0" dirty="0">
                <a:solidFill>
                  <a:srgbClr val="595959"/>
                </a:solidFill>
                <a:latin typeface="Arial"/>
                <a:cs typeface="Arial"/>
              </a:rPr>
              <a:t>DNA</a:t>
            </a:r>
            <a:r>
              <a:rPr sz="2800" spc="-1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28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95959"/>
                </a:solidFill>
                <a:latin typeface="Arial"/>
                <a:cs typeface="Arial"/>
              </a:rPr>
              <a:t>Mutations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 icon of a DNA helix with a magnifying glass on top of it">
            <a:extLst>
              <a:ext uri="{FF2B5EF4-FFF2-40B4-BE49-F238E27FC236}">
                <a16:creationId xmlns:a16="http://schemas.microsoft.com/office/drawing/2014/main" id="{BF0B0505-5536-D34B-2DE0-A032888DF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5" t="25385" r="36909" b="25618"/>
          <a:stretch/>
        </p:blipFill>
        <p:spPr>
          <a:xfrm>
            <a:off x="4191000" y="1893628"/>
            <a:ext cx="1981200" cy="2457346"/>
          </a:xfrm>
          <a:prstGeom prst="rect">
            <a:avLst/>
          </a:prstGeom>
        </p:spPr>
      </p:pic>
      <p:pic>
        <p:nvPicPr>
          <p:cNvPr id="10" name="Picture 9" descr="An icon of a chromosome with a strand of DNA hanging off it and showing DNA base pairs connected">
            <a:extLst>
              <a:ext uri="{FF2B5EF4-FFF2-40B4-BE49-F238E27FC236}">
                <a16:creationId xmlns:a16="http://schemas.microsoft.com/office/drawing/2014/main" id="{0782B649-C71C-D931-5716-D2DE023703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t="26160" r="37778" b="11111"/>
          <a:stretch/>
        </p:blipFill>
        <p:spPr>
          <a:xfrm>
            <a:off x="195129" y="1631315"/>
            <a:ext cx="3767271" cy="322643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84725" y="505248"/>
            <a:ext cx="1932305" cy="4095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00" b="1" dirty="0">
                <a:latin typeface="Arial"/>
                <a:cs typeface="Arial"/>
              </a:rPr>
              <a:t>A</a:t>
            </a:r>
            <a:r>
              <a:rPr sz="2500" b="1" spc="-100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little</a:t>
            </a:r>
            <a:r>
              <a:rPr sz="2500" b="1" spc="-5" dirty="0">
                <a:latin typeface="Arial"/>
                <a:cs typeface="Arial"/>
              </a:rPr>
              <a:t> </a:t>
            </a:r>
            <a:r>
              <a:rPr sz="2500" b="1" spc="-10" dirty="0">
                <a:latin typeface="Arial"/>
                <a:cs typeface="Arial"/>
              </a:rPr>
              <a:t>recap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4448" y="1216355"/>
            <a:ext cx="5332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Nucleotides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→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DNA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→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Genes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→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Proteins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→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YOU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 descr="A diagram of a protei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74000" y="1954575"/>
            <a:ext cx="2366825" cy="2396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208CC0-BEF1-6362-2EA6-57808B8B1E7E}"/>
              </a:ext>
            </a:extLst>
          </p:cNvPr>
          <p:cNvSpPr txBox="1"/>
          <p:nvPr/>
        </p:nvSpPr>
        <p:spPr>
          <a:xfrm>
            <a:off x="1600200" y="1893628"/>
            <a:ext cx="166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Chromosome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A209D-221A-5DB7-6383-FE82F817DC75}"/>
              </a:ext>
            </a:extLst>
          </p:cNvPr>
          <p:cNvSpPr txBox="1"/>
          <p:nvPr/>
        </p:nvSpPr>
        <p:spPr>
          <a:xfrm>
            <a:off x="650240" y="3585197"/>
            <a:ext cx="140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with T</a:t>
            </a:r>
          </a:p>
          <a:p>
            <a:r>
              <a:rPr lang="en-US" dirty="0"/>
              <a:t>C with G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dirty="0">
                <a:latin typeface="Arial"/>
                <a:cs typeface="Arial"/>
              </a:rPr>
              <a:t>Changes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to our DNA</a:t>
            </a:r>
            <a:r>
              <a:rPr b="1" spc="-9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- </a:t>
            </a:r>
            <a:r>
              <a:rPr b="1" spc="-10" dirty="0">
                <a:latin typeface="Arial"/>
                <a:cs typeface="Arial"/>
              </a:rPr>
              <a:t>MUTATIONS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450" y="1278930"/>
            <a:ext cx="3361054" cy="149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Cause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mutations</a:t>
            </a:r>
            <a:endParaRPr sz="15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70"/>
              </a:spcBef>
            </a:pPr>
            <a:r>
              <a:rPr sz="1500" dirty="0">
                <a:latin typeface="Arial"/>
                <a:cs typeface="Arial"/>
              </a:rPr>
              <a:t>A.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Exposure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toxic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substances</a:t>
            </a:r>
            <a:endParaRPr sz="1500">
              <a:latin typeface="Arial"/>
              <a:cs typeface="Arial"/>
            </a:endParaRPr>
          </a:p>
          <a:p>
            <a:pPr marL="1136650" indent="-209550">
              <a:lnSpc>
                <a:spcPct val="100000"/>
              </a:lnSpc>
              <a:spcBef>
                <a:spcPts val="1470"/>
              </a:spcBef>
              <a:buAutoNum type="arabicPeriod"/>
              <a:tabLst>
                <a:tab pos="1136650" algn="l"/>
              </a:tabLst>
            </a:pPr>
            <a:r>
              <a:rPr sz="1500" spc="-10" dirty="0">
                <a:latin typeface="Arial"/>
                <a:cs typeface="Arial"/>
              </a:rPr>
              <a:t>Radiation: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UV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rays,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x-</a:t>
            </a:r>
            <a:r>
              <a:rPr sz="1500" spc="-20" dirty="0">
                <a:latin typeface="Arial"/>
                <a:cs typeface="Arial"/>
              </a:rPr>
              <a:t>rays</a:t>
            </a:r>
            <a:endParaRPr sz="1500">
              <a:latin typeface="Arial"/>
              <a:cs typeface="Arial"/>
            </a:endParaRPr>
          </a:p>
          <a:p>
            <a:pPr marL="1136650" indent="-209550">
              <a:lnSpc>
                <a:spcPct val="100000"/>
              </a:lnSpc>
              <a:spcBef>
                <a:spcPts val="1470"/>
              </a:spcBef>
              <a:buAutoNum type="arabicPeriod"/>
              <a:tabLst>
                <a:tab pos="1136650" algn="l"/>
              </a:tabLst>
            </a:pPr>
            <a:r>
              <a:rPr sz="1500" spc="-10" dirty="0">
                <a:latin typeface="Arial"/>
                <a:cs typeface="Arial"/>
              </a:rPr>
              <a:t>Chemicals: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PCBs,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DDTs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5650" y="3355379"/>
            <a:ext cx="30734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B.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Mistakes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During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cell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reproduction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5650" y="4185959"/>
            <a:ext cx="32270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C.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THEY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CAN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HAPPEN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AT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RANDOM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0" name="Picture 9" descr="A black and white icon of a DNA helix with two broken areas">
            <a:extLst>
              <a:ext uri="{FF2B5EF4-FFF2-40B4-BE49-F238E27FC236}">
                <a16:creationId xmlns:a16="http://schemas.microsoft.com/office/drawing/2014/main" id="{CA426BFB-632E-C549-7EAB-01ECFAE00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28116" r="36027" b="26415"/>
          <a:stretch/>
        </p:blipFill>
        <p:spPr>
          <a:xfrm>
            <a:off x="6248401" y="2326257"/>
            <a:ext cx="1879950" cy="2226694"/>
          </a:xfrm>
          <a:prstGeom prst="rect">
            <a:avLst/>
          </a:prstGeom>
        </p:spPr>
      </p:pic>
      <p:pic>
        <p:nvPicPr>
          <p:cNvPr id="12" name="Picture 11" descr="An icon of a yellow sun">
            <a:extLst>
              <a:ext uri="{FF2B5EF4-FFF2-40B4-BE49-F238E27FC236}">
                <a16:creationId xmlns:a16="http://schemas.microsoft.com/office/drawing/2014/main" id="{3F693A8F-3297-8944-75C1-72E62156F3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2" t="25757" r="34999" b="26915"/>
          <a:stretch/>
        </p:blipFill>
        <p:spPr>
          <a:xfrm>
            <a:off x="6934200" y="231100"/>
            <a:ext cx="1651350" cy="1731050"/>
          </a:xfrm>
          <a:prstGeom prst="rect">
            <a:avLst/>
          </a:prstGeom>
        </p:spPr>
      </p:pic>
      <p:pic>
        <p:nvPicPr>
          <p:cNvPr id="14" name="Picture 13" descr="A red circle crossing out an icon of a flask with a black liquid inside">
            <a:extLst>
              <a:ext uri="{FF2B5EF4-FFF2-40B4-BE49-F238E27FC236}">
                <a16:creationId xmlns:a16="http://schemas.microsoft.com/office/drawing/2014/main" id="{FC09246D-7289-FC17-C76C-FCF781DDEA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7" t="18426" r="25990" b="15435"/>
          <a:stretch/>
        </p:blipFill>
        <p:spPr>
          <a:xfrm>
            <a:off x="4876800" y="1047750"/>
            <a:ext cx="1828800" cy="17310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dirty="0">
                <a:latin typeface="Arial"/>
                <a:cs typeface="Arial"/>
              </a:rPr>
              <a:t>What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can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mutations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do?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8232140" cy="240386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58445">
              <a:lnSpc>
                <a:spcPts val="2270"/>
              </a:lnSpc>
              <a:spcBef>
                <a:spcPts val="85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Negative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Effects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Change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DNA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sequence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leads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a misfunctioning </a:t>
            </a:r>
            <a:r>
              <a:rPr sz="1800" dirty="0">
                <a:latin typeface="Arial"/>
                <a:cs typeface="Arial"/>
              </a:rPr>
              <a:t>protein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= </a:t>
            </a:r>
            <a:r>
              <a:rPr sz="1800" spc="-10" dirty="0">
                <a:latin typeface="Arial"/>
                <a:cs typeface="Arial"/>
              </a:rPr>
              <a:t>DISORDER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5"/>
              </a:spcBef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3366"/>
                </a:solidFill>
                <a:latin typeface="Arial"/>
                <a:cs typeface="Arial"/>
              </a:rPr>
              <a:t>NO</a:t>
            </a:r>
            <a:r>
              <a:rPr sz="1800" spc="-2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66"/>
                </a:solidFill>
                <a:latin typeface="Arial"/>
                <a:cs typeface="Arial"/>
              </a:rPr>
              <a:t>Effect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JUNK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DNA-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does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anything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7761C"/>
                </a:solidFill>
                <a:latin typeface="Arial"/>
                <a:cs typeface="Arial"/>
              </a:rPr>
              <a:t>Positive</a:t>
            </a:r>
            <a:r>
              <a:rPr sz="1800" spc="-25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7761C"/>
                </a:solidFill>
                <a:latin typeface="Arial"/>
                <a:cs typeface="Arial"/>
              </a:rPr>
              <a:t>Effects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promotes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characteristics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that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allow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better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survival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=EVOLUTION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dirty="0">
                <a:latin typeface="Arial"/>
                <a:cs typeface="Arial"/>
              </a:rPr>
              <a:t>What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do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mutations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look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like?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4725" y="1138022"/>
            <a:ext cx="5997575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40"/>
              </a:lnSpc>
              <a:spcBef>
                <a:spcPts val="100"/>
              </a:spcBef>
            </a:pPr>
            <a:r>
              <a:rPr sz="2100" b="1" spc="-10" dirty="0">
                <a:latin typeface="Arial"/>
                <a:cs typeface="Arial"/>
              </a:rPr>
              <a:t>Substitution</a:t>
            </a:r>
            <a:r>
              <a:rPr sz="2100" spc="-10" dirty="0"/>
              <a:t>-</a:t>
            </a:r>
            <a:r>
              <a:rPr sz="2100" spc="-40" dirty="0"/>
              <a:t> </a:t>
            </a:r>
            <a:r>
              <a:rPr sz="2100" dirty="0"/>
              <a:t>Substituting</a:t>
            </a:r>
            <a:r>
              <a:rPr sz="2100" spc="-35" dirty="0"/>
              <a:t> </a:t>
            </a:r>
            <a:r>
              <a:rPr sz="2100" dirty="0"/>
              <a:t>a</a:t>
            </a:r>
            <a:r>
              <a:rPr sz="2100" spc="-35" dirty="0"/>
              <a:t> </a:t>
            </a:r>
            <a:r>
              <a:rPr sz="2100" spc="-20" dirty="0"/>
              <a:t>base</a:t>
            </a:r>
            <a:endParaRPr sz="2100" dirty="0">
              <a:latin typeface="Arial"/>
              <a:cs typeface="Arial"/>
            </a:endParaRPr>
          </a:p>
          <a:p>
            <a:pPr marR="261620" algn="r">
              <a:lnSpc>
                <a:spcPts val="2365"/>
              </a:lnSpc>
            </a:pPr>
            <a:r>
              <a:rPr sz="2100" spc="-35" dirty="0"/>
              <a:t>AT</a:t>
            </a:r>
            <a:r>
              <a:rPr sz="2100" b="1" spc="-35" dirty="0">
                <a:latin typeface="Arial"/>
                <a:cs typeface="Arial"/>
              </a:rPr>
              <a:t>C</a:t>
            </a:r>
            <a:r>
              <a:rPr sz="2100" spc="-35" dirty="0"/>
              <a:t>AGCT=</a:t>
            </a:r>
            <a:r>
              <a:rPr sz="2100" spc="-105" dirty="0"/>
              <a:t> </a:t>
            </a:r>
            <a:r>
              <a:rPr sz="2100" spc="-10" dirty="0"/>
              <a:t>AT</a:t>
            </a:r>
            <a:r>
              <a:rPr sz="2100" b="1" spc="-10" dirty="0">
                <a:latin typeface="Arial"/>
                <a:cs typeface="Arial"/>
              </a:rPr>
              <a:t>G</a:t>
            </a:r>
            <a:r>
              <a:rPr sz="2100" spc="-10" dirty="0"/>
              <a:t>AGCT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ts val="2365"/>
              </a:lnSpc>
            </a:pPr>
            <a:endParaRPr lang="en-US" sz="2100" b="1" spc="-20" dirty="0">
              <a:latin typeface="Arial"/>
              <a:cs typeface="Arial"/>
            </a:endParaRPr>
          </a:p>
          <a:p>
            <a:pPr marL="12700">
              <a:lnSpc>
                <a:spcPts val="2365"/>
              </a:lnSpc>
            </a:pPr>
            <a:r>
              <a:rPr sz="2100" b="1" spc="-20" dirty="0">
                <a:latin typeface="Arial"/>
                <a:cs typeface="Arial"/>
              </a:rPr>
              <a:t>Deletion</a:t>
            </a:r>
            <a:r>
              <a:rPr sz="2100" spc="-20" dirty="0"/>
              <a:t>-</a:t>
            </a:r>
            <a:r>
              <a:rPr sz="2100" dirty="0"/>
              <a:t>Deleting</a:t>
            </a:r>
            <a:r>
              <a:rPr sz="2100" spc="10" dirty="0"/>
              <a:t> </a:t>
            </a:r>
            <a:r>
              <a:rPr sz="2100" dirty="0"/>
              <a:t>a</a:t>
            </a:r>
            <a:r>
              <a:rPr sz="2100" spc="10" dirty="0"/>
              <a:t> </a:t>
            </a:r>
            <a:r>
              <a:rPr sz="2100" spc="-20" dirty="0"/>
              <a:t>base</a:t>
            </a:r>
            <a:endParaRPr sz="2100" dirty="0">
              <a:latin typeface="Arial"/>
              <a:cs typeface="Arial"/>
            </a:endParaRPr>
          </a:p>
          <a:p>
            <a:pPr marR="304165" algn="r">
              <a:lnSpc>
                <a:spcPts val="2365"/>
              </a:lnSpc>
            </a:pPr>
            <a:r>
              <a:rPr sz="2100" dirty="0"/>
              <a:t>A</a:t>
            </a:r>
            <a:r>
              <a:rPr sz="2100" b="1" dirty="0">
                <a:latin typeface="Arial"/>
                <a:cs typeface="Arial"/>
              </a:rPr>
              <a:t>T</a:t>
            </a:r>
            <a:r>
              <a:rPr sz="2100" dirty="0"/>
              <a:t>CAGCT</a:t>
            </a:r>
            <a:r>
              <a:rPr sz="2100" spc="-80" dirty="0"/>
              <a:t> </a:t>
            </a:r>
            <a:r>
              <a:rPr sz="2100" spc="-10" dirty="0"/>
              <a:t>=ACAGC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ts val="2365"/>
              </a:lnSpc>
            </a:pPr>
            <a:endParaRPr lang="en-US" sz="2100" b="1" spc="-20" dirty="0">
              <a:latin typeface="Arial"/>
              <a:cs typeface="Arial"/>
            </a:endParaRPr>
          </a:p>
          <a:p>
            <a:pPr marL="12700">
              <a:lnSpc>
                <a:spcPts val="2365"/>
              </a:lnSpc>
            </a:pPr>
            <a:r>
              <a:rPr sz="2100" b="1" spc="-20" dirty="0">
                <a:latin typeface="Arial"/>
                <a:cs typeface="Arial"/>
              </a:rPr>
              <a:t>Addition</a:t>
            </a:r>
            <a:r>
              <a:rPr sz="2100" spc="-20" dirty="0"/>
              <a:t>-</a:t>
            </a:r>
            <a:r>
              <a:rPr sz="2100" spc="-110" dirty="0"/>
              <a:t> </a:t>
            </a:r>
            <a:r>
              <a:rPr sz="2100" dirty="0"/>
              <a:t>Adding</a:t>
            </a:r>
            <a:r>
              <a:rPr sz="2100" spc="5" dirty="0"/>
              <a:t> </a:t>
            </a:r>
            <a:r>
              <a:rPr sz="2100" dirty="0"/>
              <a:t>a</a:t>
            </a:r>
            <a:r>
              <a:rPr sz="2100" spc="10" dirty="0"/>
              <a:t> </a:t>
            </a:r>
            <a:r>
              <a:rPr sz="2100" spc="-20" dirty="0"/>
              <a:t>base</a:t>
            </a:r>
            <a:endParaRPr sz="2100" dirty="0">
              <a:latin typeface="Arial"/>
              <a:cs typeface="Arial"/>
            </a:endParaRPr>
          </a:p>
          <a:p>
            <a:pPr marL="2719705" algn="ctr">
              <a:lnSpc>
                <a:spcPts val="2365"/>
              </a:lnSpc>
            </a:pPr>
            <a:r>
              <a:rPr sz="2100" spc="-40" dirty="0"/>
              <a:t>ATCAGCT=</a:t>
            </a:r>
            <a:r>
              <a:rPr sz="2100" spc="-90" dirty="0"/>
              <a:t> </a:t>
            </a:r>
            <a:r>
              <a:rPr sz="2100" spc="-10" dirty="0"/>
              <a:t>ATC</a:t>
            </a:r>
            <a:r>
              <a:rPr sz="2100" b="1" spc="-10" dirty="0">
                <a:latin typeface="Arial"/>
                <a:cs typeface="Arial"/>
              </a:rPr>
              <a:t>C</a:t>
            </a:r>
            <a:r>
              <a:rPr sz="2100" spc="-10" dirty="0"/>
              <a:t>A</a:t>
            </a:r>
            <a:r>
              <a:rPr sz="2100" b="1" spc="-10" dirty="0">
                <a:latin typeface="Arial"/>
                <a:cs typeface="Arial"/>
              </a:rPr>
              <a:t>G</a:t>
            </a:r>
            <a:r>
              <a:rPr sz="2100" spc="-10" dirty="0"/>
              <a:t>GCT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ts val="2365"/>
              </a:lnSpc>
            </a:pPr>
            <a:endParaRPr lang="en-US" sz="2100" b="1" dirty="0">
              <a:latin typeface="Arial"/>
              <a:cs typeface="Arial"/>
            </a:endParaRPr>
          </a:p>
          <a:p>
            <a:pPr marL="12700">
              <a:lnSpc>
                <a:spcPts val="2365"/>
              </a:lnSpc>
            </a:pPr>
            <a:r>
              <a:rPr sz="2100" b="1" dirty="0">
                <a:latin typeface="Arial"/>
                <a:cs typeface="Arial"/>
              </a:rPr>
              <a:t>Inversion</a:t>
            </a:r>
            <a:r>
              <a:rPr sz="2100" dirty="0"/>
              <a:t>-</a:t>
            </a:r>
            <a:r>
              <a:rPr sz="2100" spc="-40" dirty="0"/>
              <a:t> </a:t>
            </a:r>
            <a:r>
              <a:rPr sz="2100" dirty="0"/>
              <a:t>Flipping</a:t>
            </a:r>
            <a:r>
              <a:rPr sz="2100" spc="-40" dirty="0"/>
              <a:t> </a:t>
            </a:r>
            <a:r>
              <a:rPr sz="2100" dirty="0"/>
              <a:t>around</a:t>
            </a:r>
            <a:r>
              <a:rPr sz="2100" spc="-35" dirty="0"/>
              <a:t> </a:t>
            </a:r>
            <a:r>
              <a:rPr sz="2100" dirty="0"/>
              <a:t>a</a:t>
            </a:r>
            <a:r>
              <a:rPr sz="2100" spc="-40" dirty="0"/>
              <a:t> </a:t>
            </a:r>
            <a:r>
              <a:rPr sz="2100" dirty="0"/>
              <a:t>sequence</a:t>
            </a:r>
            <a:r>
              <a:rPr sz="2100" spc="-35" dirty="0"/>
              <a:t> </a:t>
            </a:r>
            <a:r>
              <a:rPr sz="2100" dirty="0"/>
              <a:t>of</a:t>
            </a:r>
            <a:r>
              <a:rPr sz="2100" spc="-40" dirty="0"/>
              <a:t> </a:t>
            </a:r>
            <a:r>
              <a:rPr sz="2100" dirty="0"/>
              <a:t>3</a:t>
            </a:r>
            <a:r>
              <a:rPr sz="2100" spc="-40" dirty="0"/>
              <a:t> </a:t>
            </a:r>
            <a:r>
              <a:rPr sz="2100" spc="-10" dirty="0"/>
              <a:t>Bases</a:t>
            </a:r>
            <a:endParaRPr sz="2100" dirty="0">
              <a:latin typeface="Arial"/>
              <a:cs typeface="Arial"/>
            </a:endParaRPr>
          </a:p>
          <a:p>
            <a:pPr marL="2719705" algn="ctr">
              <a:lnSpc>
                <a:spcPts val="2440"/>
              </a:lnSpc>
            </a:pPr>
            <a:r>
              <a:rPr sz="2100" spc="-30" dirty="0"/>
              <a:t>AT</a:t>
            </a:r>
            <a:r>
              <a:rPr sz="2100" b="1" spc="-30" dirty="0">
                <a:latin typeface="Arial"/>
                <a:cs typeface="Arial"/>
              </a:rPr>
              <a:t>CAG</a:t>
            </a:r>
            <a:r>
              <a:rPr sz="2100" spc="-30" dirty="0"/>
              <a:t>CT=</a:t>
            </a:r>
            <a:r>
              <a:rPr sz="2100" spc="-75" dirty="0"/>
              <a:t> </a:t>
            </a:r>
            <a:r>
              <a:rPr sz="2100" spc="-10" dirty="0"/>
              <a:t>AT</a:t>
            </a:r>
            <a:r>
              <a:rPr sz="2100" b="1" spc="-10" dirty="0">
                <a:latin typeface="Arial"/>
                <a:cs typeface="Arial"/>
              </a:rPr>
              <a:t>GAC</a:t>
            </a:r>
            <a:r>
              <a:rPr sz="2100" spc="-10" dirty="0"/>
              <a:t>CT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dirty="0">
                <a:latin typeface="Arial"/>
                <a:cs typeface="Arial"/>
              </a:rPr>
              <a:t>When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do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mutations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happen?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7852409" cy="250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Some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happen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before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born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→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parents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pass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them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down</a:t>
            </a:r>
            <a:endParaRPr sz="1800" dirty="0">
              <a:latin typeface="Arial"/>
              <a:cs typeface="Arial"/>
            </a:endParaRPr>
          </a:p>
          <a:p>
            <a:pPr marL="469265" indent="-304165">
              <a:lnSpc>
                <a:spcPct val="100000"/>
              </a:lnSpc>
              <a:spcBef>
                <a:spcPts val="1525"/>
              </a:spcBef>
              <a:buChar char="-"/>
              <a:tabLst>
                <a:tab pos="469265" algn="l"/>
              </a:tabLst>
            </a:pPr>
            <a:r>
              <a:rPr sz="1800" b="1" dirty="0">
                <a:latin typeface="Arial"/>
                <a:cs typeface="Arial"/>
              </a:rPr>
              <a:t>Germline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Mutations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Font typeface="Arial"/>
              <a:buChar char="-"/>
            </a:pP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800" dirty="0">
                <a:latin typeface="Arial"/>
                <a:cs typeface="Arial"/>
              </a:rPr>
              <a:t>Other</a:t>
            </a:r>
            <a:r>
              <a:rPr lang="en-US" sz="1800" dirty="0">
                <a:latin typeface="Arial"/>
                <a:cs typeface="Arial"/>
              </a:rPr>
              <a:t>s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happen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during the course of your life</a:t>
            </a:r>
            <a:r>
              <a:rPr sz="1800" dirty="0">
                <a:latin typeface="Arial"/>
                <a:cs typeface="Arial"/>
              </a:rPr>
              <a:t>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lang="en-US" sz="1800" spc="-55" dirty="0">
                <a:latin typeface="Arial"/>
                <a:cs typeface="Arial"/>
              </a:rPr>
              <a:t>They happen randomly and can’t be passed down to future generations.</a:t>
            </a:r>
            <a:endParaRPr sz="1800" dirty="0">
              <a:latin typeface="Arial"/>
              <a:cs typeface="Arial"/>
            </a:endParaRPr>
          </a:p>
          <a:p>
            <a:pPr marL="469265" indent="-304165">
              <a:lnSpc>
                <a:spcPct val="100000"/>
              </a:lnSpc>
              <a:spcBef>
                <a:spcPts val="1525"/>
              </a:spcBef>
              <a:buChar char="-"/>
              <a:tabLst>
                <a:tab pos="469265" algn="l"/>
              </a:tabLst>
            </a:pPr>
            <a:r>
              <a:rPr sz="1800" b="1" dirty="0">
                <a:latin typeface="Arial"/>
                <a:cs typeface="Arial"/>
              </a:rPr>
              <a:t>Somatic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Mutations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" name="Picture 6" descr="An icon of the life cycle of a woman starting with a crawling baby, then different ages of a child, adult and finally an elderly woman.">
            <a:extLst>
              <a:ext uri="{FF2B5EF4-FFF2-40B4-BE49-F238E27FC236}">
                <a16:creationId xmlns:a16="http://schemas.microsoft.com/office/drawing/2014/main" id="{4D9BFD4A-B9D3-BAC0-0294-E72137F53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7701" r="12500" b="30932"/>
          <a:stretch/>
        </p:blipFill>
        <p:spPr>
          <a:xfrm>
            <a:off x="2819400" y="2914370"/>
            <a:ext cx="4191000" cy="1878807"/>
          </a:xfrm>
          <a:prstGeom prst="rect">
            <a:avLst/>
          </a:prstGeom>
        </p:spPr>
      </p:pic>
      <p:pic>
        <p:nvPicPr>
          <p:cNvPr id="9" name="Picture 8" descr="An icon of outlines of a man and woman holding the hands of a child">
            <a:extLst>
              <a:ext uri="{FF2B5EF4-FFF2-40B4-BE49-F238E27FC236}">
                <a16:creationId xmlns:a16="http://schemas.microsoft.com/office/drawing/2014/main" id="{08CDA726-2F74-E661-FBA4-13DECCB8FA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1" t="22788" r="25541" b="24043"/>
          <a:stretch/>
        </p:blipFill>
        <p:spPr>
          <a:xfrm>
            <a:off x="7162800" y="590551"/>
            <a:ext cx="19050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dirty="0">
                <a:latin typeface="Arial"/>
                <a:cs typeface="Arial"/>
              </a:rPr>
              <a:t>Cystic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Fibrosis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249" y="1175208"/>
            <a:ext cx="3487151" cy="2859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5080" indent="-367030">
              <a:lnSpc>
                <a:spcPct val="114999"/>
              </a:lnSpc>
              <a:spcBef>
                <a:spcPts val="100"/>
              </a:spcBef>
              <a:buChar char="●"/>
              <a:tabLst>
                <a:tab pos="379095" algn="l"/>
              </a:tabLst>
            </a:pPr>
            <a:r>
              <a:rPr sz="1800" dirty="0">
                <a:latin typeface="Arial"/>
                <a:cs typeface="Arial"/>
              </a:rPr>
              <a:t>Caused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mutations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CFTR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gene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●"/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Font typeface="Arial"/>
              <a:buChar char="●"/>
            </a:pPr>
            <a:endParaRPr sz="1800" dirty="0">
              <a:latin typeface="Arial"/>
              <a:cs typeface="Arial"/>
            </a:endParaRPr>
          </a:p>
          <a:p>
            <a:pPr marL="379095" marR="195580" indent="-367030">
              <a:lnSpc>
                <a:spcPct val="114999"/>
              </a:lnSpc>
              <a:spcBef>
                <a:spcPts val="5"/>
              </a:spcBef>
              <a:buChar char="●"/>
              <a:tabLst>
                <a:tab pos="379095" algn="l"/>
              </a:tabLst>
            </a:pPr>
            <a:r>
              <a:rPr sz="1800" dirty="0">
                <a:latin typeface="Arial"/>
                <a:cs typeface="Arial"/>
              </a:rPr>
              <a:t>Thick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mucus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lungs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digestive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tract</a:t>
            </a:r>
            <a:br>
              <a:rPr lang="en-US" sz="1800" spc="-10" dirty="0">
                <a:latin typeface="Arial"/>
                <a:cs typeface="Arial"/>
              </a:rPr>
            </a:br>
            <a:endParaRPr lang="en-US" sz="1800" spc="-10" dirty="0">
              <a:latin typeface="Arial"/>
              <a:cs typeface="Arial"/>
            </a:endParaRPr>
          </a:p>
          <a:p>
            <a:pPr marL="379095" marR="195580" indent="-367030">
              <a:lnSpc>
                <a:spcPct val="114999"/>
              </a:lnSpc>
              <a:spcBef>
                <a:spcPts val="5"/>
              </a:spcBef>
              <a:buChar char="●"/>
              <a:tabLst>
                <a:tab pos="379095" algn="l"/>
              </a:tabLst>
            </a:pPr>
            <a:r>
              <a:rPr lang="en-US" spc="-10" dirty="0">
                <a:latin typeface="Arial"/>
                <a:cs typeface="Arial"/>
              </a:rPr>
              <a:t>Caused by germline mutations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Picture 5" descr="A diagram of a cross section of a clear &quot;normal airway&quot; on top with a thin airway wall and no blockage. Underneath is a cross section of an &quot;airway with cystic fibrosis&quot; with blood, mucus and a bacterial infection blocking the airways.">
            <a:extLst>
              <a:ext uri="{FF2B5EF4-FFF2-40B4-BE49-F238E27FC236}">
                <a16:creationId xmlns:a16="http://schemas.microsoft.com/office/drawing/2014/main" id="{6FA66860-6E6E-C303-08BE-45647EC25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129510"/>
            <a:ext cx="3715751" cy="48844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dirty="0">
                <a:latin typeface="Arial"/>
                <a:cs typeface="Arial"/>
              </a:rPr>
              <a:t>Sickle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Cell</a:t>
            </a:r>
            <a:r>
              <a:rPr b="1" spc="-11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Anemia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249" y="1175208"/>
            <a:ext cx="3046730" cy="258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5080" indent="-367030">
              <a:lnSpc>
                <a:spcPct val="114999"/>
              </a:lnSpc>
              <a:spcBef>
                <a:spcPts val="100"/>
              </a:spcBef>
              <a:buChar char="●"/>
              <a:tabLst>
                <a:tab pos="379095" algn="l"/>
              </a:tabLst>
            </a:pPr>
            <a:r>
              <a:rPr sz="1800" dirty="0">
                <a:latin typeface="Arial"/>
                <a:cs typeface="Arial"/>
              </a:rPr>
              <a:t>Caused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mutation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HBB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gene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Font typeface="Arial"/>
              <a:buChar char="●"/>
            </a:pPr>
            <a:endParaRPr sz="1800" dirty="0">
              <a:latin typeface="Arial"/>
              <a:cs typeface="Arial"/>
            </a:endParaRPr>
          </a:p>
          <a:p>
            <a:pPr marL="379095" marR="220345" indent="-367030">
              <a:lnSpc>
                <a:spcPct val="114999"/>
              </a:lnSpc>
              <a:spcBef>
                <a:spcPts val="5"/>
              </a:spcBef>
              <a:buChar char="●"/>
              <a:tabLst>
                <a:tab pos="379095" algn="l"/>
              </a:tabLst>
            </a:pPr>
            <a:r>
              <a:rPr sz="1800" dirty="0">
                <a:latin typeface="Arial"/>
                <a:cs typeface="Arial"/>
              </a:rPr>
              <a:t>Red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blood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cells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become crescent-shaped</a:t>
            </a:r>
            <a:endParaRPr lang="en-US" sz="1800" spc="-10" dirty="0">
              <a:latin typeface="Arial"/>
              <a:cs typeface="Arial"/>
            </a:endParaRPr>
          </a:p>
          <a:p>
            <a:pPr marL="379095" marR="220345" indent="-367030">
              <a:lnSpc>
                <a:spcPct val="114999"/>
              </a:lnSpc>
              <a:spcBef>
                <a:spcPts val="5"/>
              </a:spcBef>
              <a:buChar char="●"/>
              <a:tabLst>
                <a:tab pos="379095" algn="l"/>
              </a:tabLst>
            </a:pPr>
            <a:endParaRPr lang="en-US" spc="-10" dirty="0">
              <a:latin typeface="Arial"/>
              <a:cs typeface="Arial"/>
            </a:endParaRPr>
          </a:p>
          <a:p>
            <a:pPr marL="379095" marR="220345" indent="-367030">
              <a:lnSpc>
                <a:spcPct val="114999"/>
              </a:lnSpc>
              <a:spcBef>
                <a:spcPts val="5"/>
              </a:spcBef>
              <a:buChar char="●"/>
              <a:tabLst>
                <a:tab pos="379095" algn="l"/>
              </a:tabLst>
            </a:pPr>
            <a:r>
              <a:rPr lang="en-US" sz="1800" spc="-10" dirty="0">
                <a:latin typeface="Arial"/>
                <a:cs typeface="Arial"/>
              </a:rPr>
              <a:t>Caused by germline mutations</a:t>
            </a:r>
          </a:p>
        </p:txBody>
      </p:sp>
      <p:pic>
        <p:nvPicPr>
          <p:cNvPr id="6" name="Picture 5" descr="Normal circle-shaped red blood cells under a microscope and one long, crescent-shaped red blood cell">
            <a:extLst>
              <a:ext uri="{FF2B5EF4-FFF2-40B4-BE49-F238E27FC236}">
                <a16:creationId xmlns:a16="http://schemas.microsoft.com/office/drawing/2014/main" id="{5C02108D-41CD-1AF2-5280-7218B4BCB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622666"/>
            <a:ext cx="4873743" cy="37016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dirty="0">
                <a:latin typeface="Arial"/>
                <a:cs typeface="Arial"/>
              </a:rPr>
              <a:t>Huntington's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249" y="1175208"/>
            <a:ext cx="3161665" cy="2900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5080" indent="-367030">
              <a:lnSpc>
                <a:spcPct val="114999"/>
              </a:lnSpc>
              <a:spcBef>
                <a:spcPts val="100"/>
              </a:spcBef>
              <a:buChar char="●"/>
              <a:tabLst>
                <a:tab pos="379095" algn="l"/>
              </a:tabLst>
            </a:pPr>
            <a:r>
              <a:rPr sz="1800" dirty="0">
                <a:latin typeface="Arial"/>
                <a:cs typeface="Arial"/>
              </a:rPr>
              <a:t>Caused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mutations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HTT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gene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800" dirty="0">
              <a:latin typeface="Arial"/>
              <a:cs typeface="Arial"/>
            </a:endParaRPr>
          </a:p>
          <a:p>
            <a:pPr marL="379095" marR="213360" indent="-367030">
              <a:lnSpc>
                <a:spcPct val="114999"/>
              </a:lnSpc>
              <a:spcBef>
                <a:spcPts val="5"/>
              </a:spcBef>
              <a:buChar char="●"/>
              <a:tabLst>
                <a:tab pos="379095" algn="l"/>
              </a:tabLst>
            </a:pPr>
            <a:r>
              <a:rPr sz="1800" dirty="0">
                <a:latin typeface="Arial"/>
                <a:cs typeface="Arial"/>
              </a:rPr>
              <a:t>Affects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brain,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causing </a:t>
            </a:r>
            <a:r>
              <a:rPr sz="1800" dirty="0">
                <a:latin typeface="Arial"/>
                <a:cs typeface="Arial"/>
              </a:rPr>
              <a:t>movement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cognitive issues</a:t>
            </a:r>
            <a:endParaRPr lang="en-US" sz="1800" spc="-10" dirty="0">
              <a:latin typeface="Arial"/>
              <a:cs typeface="Arial"/>
            </a:endParaRPr>
          </a:p>
          <a:p>
            <a:pPr marL="379095" marR="213360" indent="-367030">
              <a:lnSpc>
                <a:spcPct val="114999"/>
              </a:lnSpc>
              <a:spcBef>
                <a:spcPts val="5"/>
              </a:spcBef>
              <a:buChar char="●"/>
              <a:tabLst>
                <a:tab pos="379095" algn="l"/>
              </a:tabLst>
            </a:pPr>
            <a:endParaRPr lang="en-US" spc="-10" dirty="0">
              <a:latin typeface="Arial"/>
              <a:cs typeface="Arial"/>
            </a:endParaRPr>
          </a:p>
          <a:p>
            <a:pPr marL="379095" marR="213360" indent="-367030">
              <a:lnSpc>
                <a:spcPct val="114999"/>
              </a:lnSpc>
              <a:spcBef>
                <a:spcPts val="5"/>
              </a:spcBef>
              <a:buChar char="●"/>
              <a:tabLst>
                <a:tab pos="379095" algn="l"/>
              </a:tabLst>
            </a:pPr>
            <a:r>
              <a:rPr lang="en-US" sz="1800" spc="-10" dirty="0">
                <a:latin typeface="Arial"/>
                <a:cs typeface="Arial"/>
              </a:rPr>
              <a:t>Caused by germline mutations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Picture 5" descr="A diagram with the title &quot;Huntington's Disease&quot; and a normal brain on the left and a diseased brain with larger holes and less mass on the right. ">
            <a:extLst>
              <a:ext uri="{FF2B5EF4-FFF2-40B4-BE49-F238E27FC236}">
                <a16:creationId xmlns:a16="http://schemas.microsoft.com/office/drawing/2014/main" id="{84F70850-1596-CAFE-88B6-524904BD9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14" y="914823"/>
            <a:ext cx="5268442" cy="290005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cluster of cancer cells moving into the blood stream, leaving the primary tumor site and going to a new area of metastasis.">
            <a:extLst>
              <a:ext uri="{FF2B5EF4-FFF2-40B4-BE49-F238E27FC236}">
                <a16:creationId xmlns:a16="http://schemas.microsoft.com/office/drawing/2014/main" id="{7B39C145-2CB4-E3BE-C751-B2A5722AE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t="24730" r="7286" b="23403"/>
          <a:stretch/>
        </p:blipFill>
        <p:spPr>
          <a:xfrm>
            <a:off x="3733800" y="1009438"/>
            <a:ext cx="5334000" cy="2476712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b="1" spc="-10" dirty="0">
                <a:latin typeface="Arial"/>
                <a:cs typeface="Arial"/>
              </a:rPr>
              <a:t>Cancer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3677" y="1009438"/>
            <a:ext cx="3773523" cy="37986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680" marR="840105" indent="-348615">
              <a:lnSpc>
                <a:spcPct val="105700"/>
              </a:lnSpc>
              <a:spcBef>
                <a:spcPts val="95"/>
              </a:spcBef>
              <a:buChar char="●"/>
              <a:tabLst>
                <a:tab pos="360680" algn="l"/>
              </a:tabLst>
            </a:pPr>
            <a:r>
              <a:rPr lang="en-US" sz="1550" dirty="0">
                <a:latin typeface="Arial"/>
                <a:cs typeface="Arial"/>
              </a:rPr>
              <a:t>Group</a:t>
            </a:r>
            <a:r>
              <a:rPr lang="en-US" sz="1550" spc="-10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of</a:t>
            </a:r>
            <a:r>
              <a:rPr lang="en-US" sz="1550" spc="-5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diseases</a:t>
            </a:r>
            <a:r>
              <a:rPr lang="en-US" sz="1550" spc="-5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where</a:t>
            </a:r>
            <a:r>
              <a:rPr lang="en-US" sz="1550" spc="-10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cells</a:t>
            </a:r>
            <a:r>
              <a:rPr lang="en-US" sz="1550" spc="-5" dirty="0">
                <a:latin typeface="Arial"/>
                <a:cs typeface="Arial"/>
              </a:rPr>
              <a:t> </a:t>
            </a:r>
            <a:r>
              <a:rPr lang="en-US" sz="1550" spc="-20" dirty="0">
                <a:latin typeface="Arial"/>
                <a:cs typeface="Arial"/>
              </a:rPr>
              <a:t>grow </a:t>
            </a:r>
            <a:r>
              <a:rPr lang="en-US" sz="1550" spc="-10" dirty="0">
                <a:latin typeface="Arial"/>
                <a:cs typeface="Arial"/>
              </a:rPr>
              <a:t>uncontrollably</a:t>
            </a:r>
            <a:endParaRPr lang="en-US"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1550" dirty="0">
              <a:latin typeface="Arial"/>
              <a:cs typeface="Arial"/>
            </a:endParaRPr>
          </a:p>
          <a:p>
            <a:pPr marL="360680" marR="80010" indent="-348615">
              <a:lnSpc>
                <a:spcPct val="105700"/>
              </a:lnSpc>
              <a:buChar char="●"/>
              <a:tabLst>
                <a:tab pos="360680" algn="l"/>
              </a:tabLst>
            </a:pPr>
            <a:r>
              <a:rPr lang="en-US" sz="1550" dirty="0">
                <a:latin typeface="Arial"/>
                <a:cs typeface="Arial"/>
              </a:rPr>
              <a:t>These</a:t>
            </a:r>
            <a:r>
              <a:rPr lang="en-US" sz="1550" spc="-15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abnormal</a:t>
            </a:r>
            <a:r>
              <a:rPr lang="en-US" sz="1550" spc="-15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cells</a:t>
            </a:r>
            <a:r>
              <a:rPr lang="en-US" sz="1550" spc="-15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can</a:t>
            </a:r>
            <a:r>
              <a:rPr lang="en-US" sz="1550" spc="-15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invade</a:t>
            </a:r>
            <a:r>
              <a:rPr lang="en-US" sz="1550" spc="-15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other</a:t>
            </a:r>
            <a:r>
              <a:rPr lang="en-US" sz="1550" spc="-15" dirty="0">
                <a:latin typeface="Arial"/>
                <a:cs typeface="Arial"/>
              </a:rPr>
              <a:t> </a:t>
            </a:r>
            <a:r>
              <a:rPr lang="en-US" sz="1550" spc="-10" dirty="0">
                <a:latin typeface="Arial"/>
                <a:cs typeface="Arial"/>
              </a:rPr>
              <a:t>parts </a:t>
            </a:r>
            <a:r>
              <a:rPr lang="en-US" sz="1550" dirty="0">
                <a:latin typeface="Arial"/>
                <a:cs typeface="Arial"/>
              </a:rPr>
              <a:t>of</a:t>
            </a:r>
            <a:r>
              <a:rPr lang="en-US" sz="1550" spc="-5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the </a:t>
            </a:r>
            <a:r>
              <a:rPr lang="en-US" sz="1550" spc="-20" dirty="0">
                <a:latin typeface="Arial"/>
                <a:cs typeface="Arial"/>
              </a:rPr>
              <a:t>body</a:t>
            </a:r>
            <a:endParaRPr lang="en-US"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1550" dirty="0">
              <a:latin typeface="Arial"/>
              <a:cs typeface="Arial"/>
            </a:endParaRPr>
          </a:p>
          <a:p>
            <a:pPr marL="360680" marR="631190" indent="-348615">
              <a:lnSpc>
                <a:spcPct val="105700"/>
              </a:lnSpc>
              <a:buChar char="●"/>
              <a:tabLst>
                <a:tab pos="360680" algn="l"/>
              </a:tabLst>
            </a:pPr>
            <a:r>
              <a:rPr lang="en-US" sz="1550" dirty="0">
                <a:latin typeface="Arial"/>
                <a:cs typeface="Arial"/>
              </a:rPr>
              <a:t>Mutations</a:t>
            </a:r>
            <a:r>
              <a:rPr lang="en-US" sz="1550" spc="-15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can</a:t>
            </a:r>
            <a:r>
              <a:rPr lang="en-US" sz="1550" spc="-10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turn</a:t>
            </a:r>
            <a:r>
              <a:rPr lang="en-US" sz="1550" spc="-10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a</a:t>
            </a:r>
            <a:r>
              <a:rPr lang="en-US" sz="1550" spc="-15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normal</a:t>
            </a:r>
            <a:r>
              <a:rPr lang="en-US" sz="1550" spc="-10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cell</a:t>
            </a:r>
            <a:r>
              <a:rPr lang="en-US" sz="1550" spc="-10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into</a:t>
            </a:r>
            <a:r>
              <a:rPr lang="en-US" sz="1550" spc="-10" dirty="0">
                <a:latin typeface="Arial"/>
                <a:cs typeface="Arial"/>
              </a:rPr>
              <a:t> </a:t>
            </a:r>
            <a:r>
              <a:rPr lang="en-US" sz="1550" spc="-60" dirty="0">
                <a:latin typeface="Arial"/>
                <a:cs typeface="Arial"/>
              </a:rPr>
              <a:t>a </a:t>
            </a:r>
            <a:r>
              <a:rPr lang="en-US" sz="1550" dirty="0">
                <a:latin typeface="Arial"/>
                <a:cs typeface="Arial"/>
              </a:rPr>
              <a:t>cancerous </a:t>
            </a:r>
            <a:r>
              <a:rPr lang="en-US" sz="1550" spc="-25" dirty="0">
                <a:latin typeface="Arial"/>
                <a:cs typeface="Arial"/>
              </a:rPr>
              <a:t>one</a:t>
            </a:r>
            <a:endParaRPr lang="en-US"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1550" dirty="0">
              <a:latin typeface="Arial"/>
              <a:cs typeface="Arial"/>
            </a:endParaRPr>
          </a:p>
          <a:p>
            <a:pPr marL="360680" marR="5080" indent="-348615">
              <a:lnSpc>
                <a:spcPct val="105700"/>
              </a:lnSpc>
              <a:spcBef>
                <a:spcPts val="5"/>
              </a:spcBef>
              <a:buChar char="●"/>
              <a:tabLst>
                <a:tab pos="360680" algn="l"/>
              </a:tabLst>
            </a:pPr>
            <a:r>
              <a:rPr lang="en-US" sz="1550" dirty="0">
                <a:latin typeface="Arial"/>
                <a:cs typeface="Arial"/>
              </a:rPr>
              <a:t>Mutations</a:t>
            </a:r>
            <a:r>
              <a:rPr lang="en-US" sz="1550" spc="-10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that</a:t>
            </a:r>
            <a:r>
              <a:rPr lang="en-US" sz="1550" spc="-10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promote</a:t>
            </a:r>
            <a:r>
              <a:rPr lang="en-US" sz="1550" spc="-10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cell</a:t>
            </a:r>
            <a:r>
              <a:rPr lang="en-US" sz="1550" spc="-10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growth</a:t>
            </a:r>
            <a:r>
              <a:rPr lang="en-US" sz="1550" spc="-10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or</a:t>
            </a:r>
            <a:r>
              <a:rPr lang="en-US" sz="1550" spc="-10" dirty="0">
                <a:latin typeface="Arial"/>
                <a:cs typeface="Arial"/>
              </a:rPr>
              <a:t> prevent </a:t>
            </a:r>
            <a:r>
              <a:rPr lang="en-US" sz="1550" dirty="0">
                <a:latin typeface="Arial"/>
                <a:cs typeface="Arial"/>
              </a:rPr>
              <a:t>cell</a:t>
            </a:r>
            <a:r>
              <a:rPr lang="en-US" sz="1550" spc="-15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death</a:t>
            </a:r>
            <a:r>
              <a:rPr lang="en-US" sz="1550" spc="-10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can</a:t>
            </a:r>
            <a:r>
              <a:rPr lang="en-US" sz="1550" spc="-10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lead</a:t>
            </a:r>
            <a:r>
              <a:rPr lang="en-US" sz="1550" spc="-10" dirty="0">
                <a:latin typeface="Arial"/>
                <a:cs typeface="Arial"/>
              </a:rPr>
              <a:t> </a:t>
            </a:r>
            <a:r>
              <a:rPr lang="en-US" sz="1550" dirty="0">
                <a:latin typeface="Arial"/>
                <a:cs typeface="Arial"/>
              </a:rPr>
              <a:t>to</a:t>
            </a:r>
            <a:r>
              <a:rPr lang="en-US" sz="1550" spc="-10" dirty="0">
                <a:latin typeface="Arial"/>
                <a:cs typeface="Arial"/>
              </a:rPr>
              <a:t> cancer</a:t>
            </a:r>
          </a:p>
          <a:p>
            <a:pPr marL="360680" marR="5080" indent="-348615">
              <a:lnSpc>
                <a:spcPct val="105700"/>
              </a:lnSpc>
              <a:spcBef>
                <a:spcPts val="5"/>
              </a:spcBef>
              <a:buChar char="●"/>
              <a:tabLst>
                <a:tab pos="360680" algn="l"/>
              </a:tabLst>
            </a:pPr>
            <a:endParaRPr lang="en-US" sz="1550" spc="-10" dirty="0">
              <a:latin typeface="Arial"/>
              <a:cs typeface="Arial"/>
            </a:endParaRPr>
          </a:p>
          <a:p>
            <a:pPr marL="360680" marR="5080" indent="-348615">
              <a:lnSpc>
                <a:spcPct val="105700"/>
              </a:lnSpc>
              <a:spcBef>
                <a:spcPts val="5"/>
              </a:spcBef>
              <a:buChar char="●"/>
              <a:tabLst>
                <a:tab pos="360680" algn="l"/>
              </a:tabLst>
            </a:pPr>
            <a:r>
              <a:rPr lang="en-US" sz="1550" spc="-10" dirty="0">
                <a:latin typeface="Arial"/>
                <a:cs typeface="Arial"/>
              </a:rPr>
              <a:t>Can be caused by germline or somatic mutations</a:t>
            </a:r>
            <a:endParaRPr lang="en-US" sz="15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A666D4-7B8D-A8FC-2906-9C697EDA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30" y="258367"/>
            <a:ext cx="5289551" cy="384849"/>
          </a:xfrm>
        </p:spPr>
        <p:txBody>
          <a:bodyPr/>
          <a:lstStyle/>
          <a:p>
            <a:r>
              <a:rPr lang="en-US" dirty="0"/>
              <a:t>Image Credits: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1639FDE-FC8F-4E3D-2976-71E62663B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003" y="756035"/>
            <a:ext cx="2789197" cy="37856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5: </a:t>
            </a:r>
            <a:r>
              <a:rPr lang="en-US" sz="1200" dirty="0" err="1">
                <a:latin typeface="+mn-lt"/>
              </a:rPr>
              <a:t>canva.com</a:t>
            </a:r>
            <a:endParaRPr lang="en-U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6: </a:t>
            </a:r>
            <a:r>
              <a:rPr lang="en-US" sz="1200" dirty="0" err="1">
                <a:latin typeface="+mn-lt"/>
              </a:rPr>
              <a:t>canva.com</a:t>
            </a:r>
            <a:endParaRPr lang="en-U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7: </a:t>
            </a:r>
            <a:r>
              <a:rPr lang="en-US" sz="1200" dirty="0" err="1">
                <a:latin typeface="+mn-lt"/>
              </a:rPr>
              <a:t>canva.com</a:t>
            </a:r>
            <a:endParaRPr lang="en-U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4: </a:t>
            </a:r>
            <a:r>
              <a:rPr lang="en-US" sz="1200" dirty="0" err="1">
                <a:latin typeface="+mn-lt"/>
              </a:rPr>
              <a:t>canva.com</a:t>
            </a:r>
            <a:endParaRPr lang="en-U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8: </a:t>
            </a:r>
            <a:r>
              <a:rPr lang="en-US" sz="1200" dirty="0" err="1">
                <a:latin typeface="+mn-lt"/>
              </a:rPr>
              <a:t>canva.com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biorender.com</a:t>
            </a:r>
            <a:endParaRPr lang="en-U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9: </a:t>
            </a:r>
            <a:r>
              <a:rPr lang="en-US" sz="1200" dirty="0" err="1">
                <a:latin typeface="+mn-lt"/>
              </a:rPr>
              <a:t>canva.com</a:t>
            </a:r>
            <a:endParaRPr lang="en-U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10: </a:t>
            </a:r>
            <a:r>
              <a:rPr lang="en-US" sz="1200" dirty="0" err="1">
                <a:latin typeface="+mn-lt"/>
              </a:rPr>
              <a:t>biorender.com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canva.com</a:t>
            </a:r>
            <a:endParaRPr lang="en-U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11: </a:t>
            </a:r>
            <a:r>
              <a:rPr lang="en-US" sz="1200" dirty="0" err="1">
                <a:latin typeface="+mn-lt"/>
              </a:rPr>
              <a:t>canva.com</a:t>
            </a:r>
            <a:endParaRPr lang="en-U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14: </a:t>
            </a:r>
            <a:r>
              <a:rPr lang="en-US" sz="1200" dirty="0" err="1">
                <a:latin typeface="+mn-lt"/>
              </a:rPr>
              <a:t>canva.com</a:t>
            </a:r>
            <a:r>
              <a:rPr lang="en-US" sz="1200" dirty="0">
                <a:latin typeface="+mn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15: NIH/NHLBI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16: NIH/NHLBI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17: </a:t>
            </a:r>
            <a:r>
              <a:rPr lang="en-US" sz="1200" dirty="0" err="1">
                <a:latin typeface="+mn-lt"/>
              </a:rPr>
              <a:t>Pepermpron</a:t>
            </a:r>
            <a:r>
              <a:rPr lang="en-US" sz="1200" dirty="0">
                <a:latin typeface="+mn-lt"/>
              </a:rPr>
              <a:t>/</a:t>
            </a:r>
            <a:r>
              <a:rPr lang="en-US" sz="1200" dirty="0" err="1">
                <a:latin typeface="+mn-lt"/>
              </a:rPr>
              <a:t>Shutterstock.com</a:t>
            </a:r>
            <a:endParaRPr lang="en-U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18:  </a:t>
            </a:r>
            <a:r>
              <a:rPr lang="en-US" sz="1200" dirty="0" err="1">
                <a:latin typeface="+mn-lt"/>
              </a:rPr>
              <a:t>biorender.com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761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5902" y="2266442"/>
            <a:ext cx="3312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90" dirty="0"/>
              <a:t>T</a:t>
            </a:r>
            <a:r>
              <a:rPr sz="3600" spc="15" dirty="0"/>
              <a:t>eache</a:t>
            </a:r>
            <a:r>
              <a:rPr sz="3600" spc="145" dirty="0"/>
              <a:t>r</a:t>
            </a:r>
            <a:r>
              <a:rPr sz="3600" spc="-60" dirty="0"/>
              <a:t>’</a:t>
            </a:r>
            <a:r>
              <a:rPr sz="3600" spc="15" dirty="0"/>
              <a:t>s</a:t>
            </a:r>
            <a:r>
              <a:rPr sz="3600" spc="-160" dirty="0"/>
              <a:t> </a:t>
            </a:r>
            <a:r>
              <a:rPr sz="3600" spc="-10" dirty="0"/>
              <a:t>Notes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9709" y="2266442"/>
            <a:ext cx="490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Lesson</a:t>
            </a:r>
            <a:r>
              <a:rPr sz="3600" spc="-20" dirty="0"/>
              <a:t> </a:t>
            </a:r>
            <a:r>
              <a:rPr sz="3600" dirty="0"/>
              <a:t>Plan</a:t>
            </a:r>
            <a:r>
              <a:rPr sz="3600" spc="-25" dirty="0"/>
              <a:t> </a:t>
            </a:r>
            <a:r>
              <a:rPr sz="3600" dirty="0"/>
              <a:t>2:</a:t>
            </a:r>
            <a:r>
              <a:rPr sz="3600" spc="-20" dirty="0"/>
              <a:t> </a:t>
            </a:r>
            <a:r>
              <a:rPr sz="3600" spc="-10" dirty="0"/>
              <a:t>CRISPR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5902" y="2266442"/>
            <a:ext cx="3312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90" dirty="0"/>
              <a:t>T</a:t>
            </a:r>
            <a:r>
              <a:rPr sz="3600" spc="15" dirty="0"/>
              <a:t>eache</a:t>
            </a:r>
            <a:r>
              <a:rPr sz="3600" spc="145" dirty="0"/>
              <a:t>r</a:t>
            </a:r>
            <a:r>
              <a:rPr sz="3600" spc="-60" dirty="0"/>
              <a:t>’</a:t>
            </a:r>
            <a:r>
              <a:rPr sz="3600" spc="15" dirty="0"/>
              <a:t>s</a:t>
            </a:r>
            <a:r>
              <a:rPr sz="3600" spc="-160" dirty="0"/>
              <a:t> </a:t>
            </a:r>
            <a:r>
              <a:rPr sz="3600" spc="-10" dirty="0"/>
              <a:t>Notes</a:t>
            </a:r>
            <a:endParaRPr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1163" y="2266442"/>
            <a:ext cx="5917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Slides</a:t>
            </a:r>
            <a:r>
              <a:rPr sz="3600" spc="-25" dirty="0"/>
              <a:t> </a:t>
            </a:r>
            <a:r>
              <a:rPr sz="3600" dirty="0"/>
              <a:t>to</a:t>
            </a:r>
            <a:r>
              <a:rPr sz="3600" spc="-15" dirty="0"/>
              <a:t> </a:t>
            </a:r>
            <a:r>
              <a:rPr sz="3600" dirty="0"/>
              <a:t>Present</a:t>
            </a:r>
            <a:r>
              <a:rPr sz="3600" spc="-20" dirty="0"/>
              <a:t> </a:t>
            </a:r>
            <a:r>
              <a:rPr sz="3600" dirty="0"/>
              <a:t>to</a:t>
            </a:r>
            <a:r>
              <a:rPr sz="3600" spc="-15" dirty="0"/>
              <a:t> </a:t>
            </a:r>
            <a:r>
              <a:rPr sz="3600" spc="-10" dirty="0"/>
              <a:t>Students</a:t>
            </a:r>
            <a:endParaRPr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045" y="1308151"/>
            <a:ext cx="8362950" cy="15068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40"/>
              </a:spcBef>
            </a:pPr>
            <a:r>
              <a:rPr sz="3200" b="1" dirty="0">
                <a:latin typeface="Arial"/>
                <a:cs typeface="Arial"/>
              </a:rPr>
              <a:t>Let’s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Review!</a:t>
            </a:r>
            <a:endParaRPr sz="3200">
              <a:latin typeface="Arial"/>
              <a:cs typeface="Arial"/>
            </a:endParaRPr>
          </a:p>
          <a:p>
            <a:pPr marL="12065" marR="5080" algn="ctr">
              <a:lnSpc>
                <a:spcPts val="389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What</a:t>
            </a:r>
            <a:r>
              <a:rPr sz="3200" b="1" spc="7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do</a:t>
            </a:r>
            <a:r>
              <a:rPr sz="3200" b="1" spc="7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you</a:t>
            </a:r>
            <a:r>
              <a:rPr sz="3200" b="1" spc="7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remember</a:t>
            </a:r>
            <a:r>
              <a:rPr sz="3200" b="1" spc="8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about</a:t>
            </a:r>
            <a:r>
              <a:rPr sz="3200" b="1" spc="7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DNA,</a:t>
            </a:r>
            <a:r>
              <a:rPr sz="3200" b="1" spc="7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genes, </a:t>
            </a:r>
            <a:r>
              <a:rPr sz="3200" b="1" dirty="0">
                <a:latin typeface="Arial"/>
                <a:cs typeface="Arial"/>
              </a:rPr>
              <a:t>and</a:t>
            </a:r>
            <a:r>
              <a:rPr sz="3200" b="1" spc="5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mutations?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198" y="2048814"/>
            <a:ext cx="7077709" cy="1013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15415" marR="5080" indent="-1403350">
              <a:lnSpc>
                <a:spcPct val="101299"/>
              </a:lnSpc>
              <a:spcBef>
                <a:spcPts val="90"/>
              </a:spcBef>
            </a:pPr>
            <a:r>
              <a:rPr sz="3200" dirty="0"/>
              <a:t>Now,</a:t>
            </a:r>
            <a:r>
              <a:rPr sz="3200" spc="20" dirty="0"/>
              <a:t> </a:t>
            </a:r>
            <a:r>
              <a:rPr sz="3200" dirty="0"/>
              <a:t>let’s</a:t>
            </a:r>
            <a:r>
              <a:rPr sz="3200" spc="25" dirty="0"/>
              <a:t> </a:t>
            </a:r>
            <a:r>
              <a:rPr sz="3200" dirty="0"/>
              <a:t>talk</a:t>
            </a:r>
            <a:r>
              <a:rPr sz="3200" spc="25" dirty="0"/>
              <a:t> </a:t>
            </a:r>
            <a:r>
              <a:rPr sz="3200" dirty="0"/>
              <a:t>about</a:t>
            </a:r>
            <a:r>
              <a:rPr sz="3200" spc="20" dirty="0"/>
              <a:t> </a:t>
            </a:r>
            <a:r>
              <a:rPr sz="3200" dirty="0"/>
              <a:t>one</a:t>
            </a:r>
            <a:r>
              <a:rPr sz="3200" spc="25" dirty="0"/>
              <a:t> </a:t>
            </a:r>
            <a:r>
              <a:rPr sz="3200" dirty="0"/>
              <a:t>important</a:t>
            </a:r>
            <a:r>
              <a:rPr sz="3200" spc="25" dirty="0"/>
              <a:t> </a:t>
            </a:r>
            <a:r>
              <a:rPr sz="3200" spc="-20" dirty="0"/>
              <a:t>tool </a:t>
            </a:r>
            <a:r>
              <a:rPr sz="3200" dirty="0"/>
              <a:t>scientists</a:t>
            </a:r>
            <a:r>
              <a:rPr sz="3200" spc="90" dirty="0"/>
              <a:t> </a:t>
            </a:r>
            <a:r>
              <a:rPr sz="3200" dirty="0"/>
              <a:t>use:</a:t>
            </a:r>
            <a:r>
              <a:rPr sz="3200" spc="105" dirty="0"/>
              <a:t> </a:t>
            </a:r>
            <a:r>
              <a:rPr sz="3200" b="1" spc="-10" dirty="0">
                <a:latin typeface="Arial"/>
                <a:cs typeface="Arial"/>
              </a:rPr>
              <a:t>CRISPR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Picture 5" descr="A blue icon of a DNA helix with scissors cutting out a section">
            <a:extLst>
              <a:ext uri="{FF2B5EF4-FFF2-40B4-BE49-F238E27FC236}">
                <a16:creationId xmlns:a16="http://schemas.microsoft.com/office/drawing/2014/main" id="{8D298173-84C1-06BA-3E85-34FC332B1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571750"/>
            <a:ext cx="3978728" cy="2785110"/>
          </a:xfrm>
          <a:prstGeom prst="rect">
            <a:avLst/>
          </a:prstGeom>
        </p:spPr>
      </p:pic>
      <p:pic>
        <p:nvPicPr>
          <p:cNvPr id="8" name="Picture 7" descr="An icon of a woman looking into a microscope">
            <a:extLst>
              <a:ext uri="{FF2B5EF4-FFF2-40B4-BE49-F238E27FC236}">
                <a16:creationId xmlns:a16="http://schemas.microsoft.com/office/drawing/2014/main" id="{9F096884-059C-0C84-D4CE-FD8A5DF0F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1" y="2048814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What</a:t>
            </a:r>
            <a:r>
              <a:rPr spc="5" dirty="0"/>
              <a:t> </a:t>
            </a:r>
            <a:r>
              <a:rPr dirty="0"/>
              <a:t>does</a:t>
            </a:r>
            <a:r>
              <a:rPr spc="10" dirty="0"/>
              <a:t> </a:t>
            </a:r>
            <a:r>
              <a:rPr dirty="0"/>
              <a:t>CRISPR</a:t>
            </a:r>
            <a:r>
              <a:rPr spc="10" dirty="0"/>
              <a:t> </a:t>
            </a:r>
            <a:r>
              <a:rPr dirty="0"/>
              <a:t>stand</a:t>
            </a:r>
            <a:r>
              <a:rPr spc="5" dirty="0"/>
              <a:t> </a:t>
            </a:r>
            <a:r>
              <a:rPr spc="-20" dirty="0"/>
              <a:t>for?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1219835" cy="248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95959"/>
                </a:solidFill>
                <a:latin typeface="Arial"/>
                <a:cs typeface="Arial"/>
              </a:rPr>
              <a:t>C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lustered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 b="1" spc="-10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egularly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800" b="1" spc="-10" dirty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nterspaced </a:t>
            </a:r>
            <a:r>
              <a:rPr sz="1800" b="1" spc="-10" dirty="0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hort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70600"/>
              </a:lnSpc>
            </a:pPr>
            <a:r>
              <a:rPr sz="1800" b="1" spc="-10" dirty="0">
                <a:solidFill>
                  <a:srgbClr val="595959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alindromic </a:t>
            </a:r>
            <a:r>
              <a:rPr sz="1800" b="1" spc="-10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epeats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Picture 5" descr="An illustration of a wrench tool, a nut and strands of DNA with the words &quot;CRISPR-Cas9&quot;">
            <a:extLst>
              <a:ext uri="{FF2B5EF4-FFF2-40B4-BE49-F238E27FC236}">
                <a16:creationId xmlns:a16="http://schemas.microsoft.com/office/drawing/2014/main" id="{E43DA563-762E-A24E-71A7-48156A5A4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47750"/>
            <a:ext cx="5789261" cy="38585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What</a:t>
            </a:r>
            <a:r>
              <a:rPr spc="10" dirty="0"/>
              <a:t> </a:t>
            </a:r>
            <a:r>
              <a:rPr dirty="0"/>
              <a:t>is</a:t>
            </a:r>
            <a:r>
              <a:rPr spc="15" dirty="0"/>
              <a:t> </a:t>
            </a:r>
            <a:r>
              <a:rPr dirty="0"/>
              <a:t>CRISPR</a:t>
            </a:r>
            <a:r>
              <a:rPr spc="15" dirty="0"/>
              <a:t> </a:t>
            </a:r>
            <a:r>
              <a:rPr dirty="0"/>
              <a:t>used</a:t>
            </a:r>
            <a:r>
              <a:rPr spc="15" dirty="0"/>
              <a:t> </a:t>
            </a:r>
            <a:r>
              <a:rPr spc="-20" dirty="0"/>
              <a:t>for?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92875" y="4305513"/>
            <a:ext cx="3905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980000"/>
                </a:solidFill>
                <a:latin typeface="Arial"/>
                <a:cs typeface="Arial"/>
              </a:rPr>
              <a:t>CUT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6138" y="4305513"/>
            <a:ext cx="604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980000"/>
                </a:solidFill>
                <a:latin typeface="Arial"/>
                <a:cs typeface="Arial"/>
              </a:rPr>
              <a:t>PASTE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1637" y="3158225"/>
            <a:ext cx="561599" cy="5615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0850" y="3227906"/>
            <a:ext cx="561599" cy="42221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879876" y="4457438"/>
            <a:ext cx="4400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980000"/>
                </a:solidFill>
                <a:latin typeface="Arial"/>
                <a:cs typeface="Arial"/>
              </a:rPr>
              <a:t>NEW DNA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" name="Picture 12" descr="An icon of a DNA helix with scissors cutting out a small section">
            <a:extLst>
              <a:ext uri="{FF2B5EF4-FFF2-40B4-BE49-F238E27FC236}">
                <a16:creationId xmlns:a16="http://schemas.microsoft.com/office/drawing/2014/main" id="{8E4BF641-574B-4161-97A8-795A300C0C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0" t="14859" r="30733" b="19597"/>
          <a:stretch/>
        </p:blipFill>
        <p:spPr>
          <a:xfrm>
            <a:off x="875750" y="2516697"/>
            <a:ext cx="1867450" cy="1655254"/>
          </a:xfrm>
          <a:prstGeom prst="rect">
            <a:avLst/>
          </a:prstGeom>
        </p:spPr>
      </p:pic>
      <p:pic>
        <p:nvPicPr>
          <p:cNvPr id="15" name="Picture 14" descr="An icon of a DNA helix with a piece of DNA moving into a gap">
            <a:extLst>
              <a:ext uri="{FF2B5EF4-FFF2-40B4-BE49-F238E27FC236}">
                <a16:creationId xmlns:a16="http://schemas.microsoft.com/office/drawing/2014/main" id="{081A555F-157D-8597-1AEB-0033C4FCDE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8" t="25737" r="40278" b="25357"/>
          <a:stretch/>
        </p:blipFill>
        <p:spPr>
          <a:xfrm>
            <a:off x="3363236" y="2516696"/>
            <a:ext cx="1742164" cy="1788817"/>
          </a:xfrm>
          <a:prstGeom prst="rect">
            <a:avLst/>
          </a:prstGeom>
        </p:spPr>
      </p:pic>
      <p:pic>
        <p:nvPicPr>
          <p:cNvPr id="17" name="Picture 16" descr="An icon of a DNA helix">
            <a:extLst>
              <a:ext uri="{FF2B5EF4-FFF2-40B4-BE49-F238E27FC236}">
                <a16:creationId xmlns:a16="http://schemas.microsoft.com/office/drawing/2014/main" id="{D1E743D1-09FC-F72B-2F93-31BE1A71F1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5" t="21915" r="40520" b="8842"/>
          <a:stretch/>
        </p:blipFill>
        <p:spPr>
          <a:xfrm>
            <a:off x="6553199" y="2376941"/>
            <a:ext cx="1066801" cy="25326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4725" y="1175208"/>
            <a:ext cx="7883525" cy="941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→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CRISPR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tool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editing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living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organisms.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like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“cut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paste”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DNA.</a:t>
            </a:r>
            <a:r>
              <a:rPr lang="en-US" sz="1800" spc="-20" dirty="0">
                <a:latin typeface="Arial"/>
                <a:cs typeface="Arial"/>
              </a:rPr>
              <a:t> It can be used to simply cut out sections of DNA or it can replace the removed section.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n icon of scissors">
            <a:extLst>
              <a:ext uri="{FF2B5EF4-FFF2-40B4-BE49-F238E27FC236}">
                <a16:creationId xmlns:a16="http://schemas.microsoft.com/office/drawing/2014/main" id="{606DAF5C-34FE-8ECE-9C36-1B0E891AD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60" y="2311032"/>
            <a:ext cx="3423855" cy="228257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Let’s</a:t>
            </a:r>
            <a:r>
              <a:rPr spc="-15" dirty="0"/>
              <a:t> </a:t>
            </a:r>
            <a:r>
              <a:rPr dirty="0"/>
              <a:t>go</a:t>
            </a:r>
            <a:r>
              <a:rPr spc="-10" dirty="0"/>
              <a:t> </a:t>
            </a:r>
            <a:r>
              <a:rPr dirty="0"/>
              <a:t>more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depth!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568162" y="2253412"/>
            <a:ext cx="2278380" cy="582295"/>
            <a:chOff x="3568162" y="2253412"/>
            <a:chExt cx="2278380" cy="582295"/>
          </a:xfrm>
        </p:grpSpPr>
        <p:sp>
          <p:nvSpPr>
            <p:cNvPr id="5" name="object 5"/>
            <p:cNvSpPr/>
            <p:nvPr/>
          </p:nvSpPr>
          <p:spPr>
            <a:xfrm>
              <a:off x="3572924" y="2258174"/>
              <a:ext cx="2268855" cy="572770"/>
            </a:xfrm>
            <a:custGeom>
              <a:avLst/>
              <a:gdLst/>
              <a:ahLst/>
              <a:cxnLst/>
              <a:rect l="l" t="t" r="r" b="b"/>
              <a:pathLst>
                <a:path w="2268854" h="572769">
                  <a:moveTo>
                    <a:pt x="2173147" y="572699"/>
                  </a:moveTo>
                  <a:lnTo>
                    <a:pt x="95451" y="572699"/>
                  </a:lnTo>
                  <a:lnTo>
                    <a:pt x="58297" y="565198"/>
                  </a:lnTo>
                  <a:lnTo>
                    <a:pt x="27957" y="544742"/>
                  </a:lnTo>
                  <a:lnTo>
                    <a:pt x="7501" y="514402"/>
                  </a:lnTo>
                  <a:lnTo>
                    <a:pt x="0" y="477247"/>
                  </a:lnTo>
                  <a:lnTo>
                    <a:pt x="0" y="95451"/>
                  </a:lnTo>
                  <a:lnTo>
                    <a:pt x="7501" y="58297"/>
                  </a:lnTo>
                  <a:lnTo>
                    <a:pt x="27957" y="27957"/>
                  </a:lnTo>
                  <a:lnTo>
                    <a:pt x="58297" y="7501"/>
                  </a:lnTo>
                  <a:lnTo>
                    <a:pt x="95451" y="0"/>
                  </a:lnTo>
                  <a:lnTo>
                    <a:pt x="2173147" y="0"/>
                  </a:lnTo>
                  <a:lnTo>
                    <a:pt x="2226105" y="16037"/>
                  </a:lnTo>
                  <a:lnTo>
                    <a:pt x="2261334" y="58924"/>
                  </a:lnTo>
                  <a:lnTo>
                    <a:pt x="2268599" y="95451"/>
                  </a:lnTo>
                  <a:lnTo>
                    <a:pt x="2268599" y="477247"/>
                  </a:lnTo>
                  <a:lnTo>
                    <a:pt x="2261098" y="514402"/>
                  </a:lnTo>
                  <a:lnTo>
                    <a:pt x="2240642" y="544742"/>
                  </a:lnTo>
                  <a:lnTo>
                    <a:pt x="2210302" y="565198"/>
                  </a:lnTo>
                  <a:lnTo>
                    <a:pt x="2173147" y="5726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72924" y="2258174"/>
              <a:ext cx="2268855" cy="572770"/>
            </a:xfrm>
            <a:custGeom>
              <a:avLst/>
              <a:gdLst/>
              <a:ahLst/>
              <a:cxnLst/>
              <a:rect l="l" t="t" r="r" b="b"/>
              <a:pathLst>
                <a:path w="2268854" h="572769">
                  <a:moveTo>
                    <a:pt x="0" y="95451"/>
                  </a:moveTo>
                  <a:lnTo>
                    <a:pt x="7501" y="58297"/>
                  </a:lnTo>
                  <a:lnTo>
                    <a:pt x="27957" y="27957"/>
                  </a:lnTo>
                  <a:lnTo>
                    <a:pt x="58297" y="7501"/>
                  </a:lnTo>
                  <a:lnTo>
                    <a:pt x="95451" y="0"/>
                  </a:lnTo>
                  <a:lnTo>
                    <a:pt x="2173147" y="0"/>
                  </a:lnTo>
                  <a:lnTo>
                    <a:pt x="2226105" y="16037"/>
                  </a:lnTo>
                  <a:lnTo>
                    <a:pt x="2261334" y="58924"/>
                  </a:lnTo>
                  <a:lnTo>
                    <a:pt x="2268599" y="95451"/>
                  </a:lnTo>
                  <a:lnTo>
                    <a:pt x="2268599" y="477247"/>
                  </a:lnTo>
                  <a:lnTo>
                    <a:pt x="2261098" y="514402"/>
                  </a:lnTo>
                  <a:lnTo>
                    <a:pt x="2240642" y="544742"/>
                  </a:lnTo>
                  <a:lnTo>
                    <a:pt x="2210302" y="565198"/>
                  </a:lnTo>
                  <a:lnTo>
                    <a:pt x="2173147" y="572699"/>
                  </a:lnTo>
                  <a:lnTo>
                    <a:pt x="95451" y="572699"/>
                  </a:lnTo>
                  <a:lnTo>
                    <a:pt x="58297" y="565198"/>
                  </a:lnTo>
                  <a:lnTo>
                    <a:pt x="27957" y="544742"/>
                  </a:lnTo>
                  <a:lnTo>
                    <a:pt x="7501" y="514402"/>
                  </a:lnTo>
                  <a:lnTo>
                    <a:pt x="0" y="477247"/>
                  </a:lnTo>
                  <a:lnTo>
                    <a:pt x="0" y="9545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4725" y="1216355"/>
            <a:ext cx="6233160" cy="156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CRISPR</a:t>
            </a:r>
            <a:r>
              <a:rPr sz="18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uses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two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important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helpers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complete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process.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 spc="-5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800" dirty="0">
              <a:latin typeface="Arial"/>
              <a:cs typeface="Arial"/>
            </a:endParaRPr>
          </a:p>
          <a:p>
            <a:pPr marL="3912235" marR="1492250" indent="78740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CRISPR PROCESS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45637" y="2874787"/>
            <a:ext cx="3356610" cy="1765300"/>
            <a:chOff x="2445637" y="2874787"/>
            <a:chExt cx="3356610" cy="1765300"/>
          </a:xfrm>
        </p:grpSpPr>
        <p:sp>
          <p:nvSpPr>
            <p:cNvPr id="9" name="object 9"/>
            <p:cNvSpPr/>
            <p:nvPr/>
          </p:nvSpPr>
          <p:spPr>
            <a:xfrm>
              <a:off x="3640725" y="2879550"/>
              <a:ext cx="2157095" cy="1134745"/>
            </a:xfrm>
            <a:custGeom>
              <a:avLst/>
              <a:gdLst/>
              <a:ahLst/>
              <a:cxnLst/>
              <a:rect l="l" t="t" r="r" b="b"/>
              <a:pathLst>
                <a:path w="2157095" h="1134745">
                  <a:moveTo>
                    <a:pt x="1078274" y="22374"/>
                  </a:moveTo>
                  <a:lnTo>
                    <a:pt x="1078274" y="561474"/>
                  </a:lnTo>
                  <a:lnTo>
                    <a:pt x="2156474" y="561474"/>
                  </a:lnTo>
                  <a:lnTo>
                    <a:pt x="2156474" y="1100574"/>
                  </a:lnTo>
                </a:path>
                <a:path w="2157095" h="1134745">
                  <a:moveTo>
                    <a:pt x="0" y="1134299"/>
                  </a:moveTo>
                  <a:lnTo>
                    <a:pt x="0" y="567149"/>
                  </a:lnTo>
                  <a:lnTo>
                    <a:pt x="1066499" y="567149"/>
                  </a:lnTo>
                  <a:lnTo>
                    <a:pt x="1066499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50400" y="4062524"/>
              <a:ext cx="2268855" cy="572770"/>
            </a:xfrm>
            <a:custGeom>
              <a:avLst/>
              <a:gdLst/>
              <a:ahLst/>
              <a:cxnLst/>
              <a:rect l="l" t="t" r="r" b="b"/>
              <a:pathLst>
                <a:path w="2268854" h="572770">
                  <a:moveTo>
                    <a:pt x="2173147" y="572699"/>
                  </a:moveTo>
                  <a:lnTo>
                    <a:pt x="95451" y="572699"/>
                  </a:lnTo>
                  <a:lnTo>
                    <a:pt x="58297" y="565198"/>
                  </a:lnTo>
                  <a:lnTo>
                    <a:pt x="27957" y="544742"/>
                  </a:lnTo>
                  <a:lnTo>
                    <a:pt x="7501" y="514402"/>
                  </a:lnTo>
                  <a:lnTo>
                    <a:pt x="0" y="477247"/>
                  </a:lnTo>
                  <a:lnTo>
                    <a:pt x="0" y="95451"/>
                  </a:lnTo>
                  <a:lnTo>
                    <a:pt x="7501" y="58297"/>
                  </a:lnTo>
                  <a:lnTo>
                    <a:pt x="27957" y="27957"/>
                  </a:lnTo>
                  <a:lnTo>
                    <a:pt x="58297" y="7501"/>
                  </a:lnTo>
                  <a:lnTo>
                    <a:pt x="95451" y="0"/>
                  </a:lnTo>
                  <a:lnTo>
                    <a:pt x="2173147" y="0"/>
                  </a:lnTo>
                  <a:lnTo>
                    <a:pt x="2226105" y="16037"/>
                  </a:lnTo>
                  <a:lnTo>
                    <a:pt x="2261334" y="58923"/>
                  </a:lnTo>
                  <a:lnTo>
                    <a:pt x="2268599" y="95451"/>
                  </a:lnTo>
                  <a:lnTo>
                    <a:pt x="2268599" y="477247"/>
                  </a:lnTo>
                  <a:lnTo>
                    <a:pt x="2261098" y="514402"/>
                  </a:lnTo>
                  <a:lnTo>
                    <a:pt x="2240642" y="544742"/>
                  </a:lnTo>
                  <a:lnTo>
                    <a:pt x="2210302" y="565198"/>
                  </a:lnTo>
                  <a:lnTo>
                    <a:pt x="2173147" y="5726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50400" y="4062524"/>
              <a:ext cx="2268855" cy="572770"/>
            </a:xfrm>
            <a:custGeom>
              <a:avLst/>
              <a:gdLst/>
              <a:ahLst/>
              <a:cxnLst/>
              <a:rect l="l" t="t" r="r" b="b"/>
              <a:pathLst>
                <a:path w="2268854" h="572770">
                  <a:moveTo>
                    <a:pt x="0" y="95451"/>
                  </a:moveTo>
                  <a:lnTo>
                    <a:pt x="7501" y="58297"/>
                  </a:lnTo>
                  <a:lnTo>
                    <a:pt x="27957" y="27957"/>
                  </a:lnTo>
                  <a:lnTo>
                    <a:pt x="58297" y="7501"/>
                  </a:lnTo>
                  <a:lnTo>
                    <a:pt x="95451" y="0"/>
                  </a:lnTo>
                  <a:lnTo>
                    <a:pt x="2173147" y="0"/>
                  </a:lnTo>
                  <a:lnTo>
                    <a:pt x="2226105" y="16037"/>
                  </a:lnTo>
                  <a:lnTo>
                    <a:pt x="2261334" y="58923"/>
                  </a:lnTo>
                  <a:lnTo>
                    <a:pt x="2268599" y="95451"/>
                  </a:lnTo>
                  <a:lnTo>
                    <a:pt x="2268599" y="477247"/>
                  </a:lnTo>
                  <a:lnTo>
                    <a:pt x="2261098" y="514402"/>
                  </a:lnTo>
                  <a:lnTo>
                    <a:pt x="2240642" y="544742"/>
                  </a:lnTo>
                  <a:lnTo>
                    <a:pt x="2210302" y="565198"/>
                  </a:lnTo>
                  <a:lnTo>
                    <a:pt x="2173147" y="572699"/>
                  </a:lnTo>
                  <a:lnTo>
                    <a:pt x="95451" y="572699"/>
                  </a:lnTo>
                  <a:lnTo>
                    <a:pt x="58297" y="565198"/>
                  </a:lnTo>
                  <a:lnTo>
                    <a:pt x="27957" y="544742"/>
                  </a:lnTo>
                  <a:lnTo>
                    <a:pt x="7501" y="514402"/>
                  </a:lnTo>
                  <a:lnTo>
                    <a:pt x="0" y="477247"/>
                  </a:lnTo>
                  <a:lnTo>
                    <a:pt x="0" y="9545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22802" y="4134213"/>
            <a:ext cx="13246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C</a:t>
            </a:r>
            <a:r>
              <a:rPr lang="en-US" sz="1400" b="1" dirty="0">
                <a:latin typeface="Times New Roman"/>
                <a:cs typeface="Times New Roman"/>
              </a:rPr>
              <a:t>as</a:t>
            </a:r>
            <a:r>
              <a:rPr sz="1400" b="1" dirty="0">
                <a:latin typeface="Times New Roman"/>
                <a:cs typeface="Times New Roman"/>
              </a:rPr>
              <a:t>9 </a:t>
            </a:r>
            <a:r>
              <a:rPr sz="1400" b="1" spc="-10" dirty="0">
                <a:latin typeface="Times New Roman"/>
                <a:cs typeface="Times New Roman"/>
              </a:rPr>
              <a:t>PROTEIN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68712" y="4046412"/>
            <a:ext cx="2278380" cy="582295"/>
            <a:chOff x="5068712" y="4046412"/>
            <a:chExt cx="2278380" cy="582295"/>
          </a:xfrm>
        </p:grpSpPr>
        <p:sp>
          <p:nvSpPr>
            <p:cNvPr id="14" name="object 14"/>
            <p:cNvSpPr/>
            <p:nvPr/>
          </p:nvSpPr>
          <p:spPr>
            <a:xfrm>
              <a:off x="5073474" y="4051174"/>
              <a:ext cx="2268855" cy="572770"/>
            </a:xfrm>
            <a:custGeom>
              <a:avLst/>
              <a:gdLst/>
              <a:ahLst/>
              <a:cxnLst/>
              <a:rect l="l" t="t" r="r" b="b"/>
              <a:pathLst>
                <a:path w="2268854" h="572770">
                  <a:moveTo>
                    <a:pt x="2173148" y="572699"/>
                  </a:moveTo>
                  <a:lnTo>
                    <a:pt x="95451" y="572699"/>
                  </a:lnTo>
                  <a:lnTo>
                    <a:pt x="58297" y="565198"/>
                  </a:lnTo>
                  <a:lnTo>
                    <a:pt x="27957" y="544742"/>
                  </a:lnTo>
                  <a:lnTo>
                    <a:pt x="7501" y="514402"/>
                  </a:lnTo>
                  <a:lnTo>
                    <a:pt x="0" y="477247"/>
                  </a:lnTo>
                  <a:lnTo>
                    <a:pt x="0" y="95451"/>
                  </a:lnTo>
                  <a:lnTo>
                    <a:pt x="7501" y="58297"/>
                  </a:lnTo>
                  <a:lnTo>
                    <a:pt x="27957" y="27957"/>
                  </a:lnTo>
                  <a:lnTo>
                    <a:pt x="58297" y="7501"/>
                  </a:lnTo>
                  <a:lnTo>
                    <a:pt x="95451" y="0"/>
                  </a:lnTo>
                  <a:lnTo>
                    <a:pt x="2173148" y="0"/>
                  </a:lnTo>
                  <a:lnTo>
                    <a:pt x="2226105" y="16037"/>
                  </a:lnTo>
                  <a:lnTo>
                    <a:pt x="2261334" y="58923"/>
                  </a:lnTo>
                  <a:lnTo>
                    <a:pt x="2268599" y="95451"/>
                  </a:lnTo>
                  <a:lnTo>
                    <a:pt x="2268599" y="477247"/>
                  </a:lnTo>
                  <a:lnTo>
                    <a:pt x="2261098" y="514402"/>
                  </a:lnTo>
                  <a:lnTo>
                    <a:pt x="2240642" y="544742"/>
                  </a:lnTo>
                  <a:lnTo>
                    <a:pt x="2210302" y="565198"/>
                  </a:lnTo>
                  <a:lnTo>
                    <a:pt x="2173148" y="5726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73474" y="4051174"/>
              <a:ext cx="2268855" cy="572770"/>
            </a:xfrm>
            <a:custGeom>
              <a:avLst/>
              <a:gdLst/>
              <a:ahLst/>
              <a:cxnLst/>
              <a:rect l="l" t="t" r="r" b="b"/>
              <a:pathLst>
                <a:path w="2268854" h="572770">
                  <a:moveTo>
                    <a:pt x="0" y="95451"/>
                  </a:moveTo>
                  <a:lnTo>
                    <a:pt x="7501" y="58297"/>
                  </a:lnTo>
                  <a:lnTo>
                    <a:pt x="27957" y="27957"/>
                  </a:lnTo>
                  <a:lnTo>
                    <a:pt x="58297" y="7501"/>
                  </a:lnTo>
                  <a:lnTo>
                    <a:pt x="95451" y="0"/>
                  </a:lnTo>
                  <a:lnTo>
                    <a:pt x="2173148" y="0"/>
                  </a:lnTo>
                  <a:lnTo>
                    <a:pt x="2226105" y="16037"/>
                  </a:lnTo>
                  <a:lnTo>
                    <a:pt x="2261334" y="58923"/>
                  </a:lnTo>
                  <a:lnTo>
                    <a:pt x="2268599" y="95451"/>
                  </a:lnTo>
                  <a:lnTo>
                    <a:pt x="2268599" y="477247"/>
                  </a:lnTo>
                  <a:lnTo>
                    <a:pt x="2261098" y="514402"/>
                  </a:lnTo>
                  <a:lnTo>
                    <a:pt x="2240642" y="544742"/>
                  </a:lnTo>
                  <a:lnTo>
                    <a:pt x="2210302" y="565198"/>
                  </a:lnTo>
                  <a:lnTo>
                    <a:pt x="2173148" y="572699"/>
                  </a:lnTo>
                  <a:lnTo>
                    <a:pt x="95451" y="572699"/>
                  </a:lnTo>
                  <a:lnTo>
                    <a:pt x="58297" y="565198"/>
                  </a:lnTo>
                  <a:lnTo>
                    <a:pt x="27957" y="544742"/>
                  </a:lnTo>
                  <a:lnTo>
                    <a:pt x="7501" y="514402"/>
                  </a:lnTo>
                  <a:lnTo>
                    <a:pt x="0" y="477247"/>
                  </a:lnTo>
                  <a:lnTo>
                    <a:pt x="0" y="9545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89087" y="4122863"/>
            <a:ext cx="10375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GUIDE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25" dirty="0">
                <a:latin typeface="Times New Roman"/>
                <a:cs typeface="Times New Roman"/>
              </a:rPr>
              <a:t>RNA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9" name="Picture 18" descr="An icon of a map with a location arrow on top">
            <a:extLst>
              <a:ext uri="{FF2B5EF4-FFF2-40B4-BE49-F238E27FC236}">
                <a16:creationId xmlns:a16="http://schemas.microsoft.com/office/drawing/2014/main" id="{9A5BFD13-CC3C-FB77-8BB1-606AAC16B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03" y="2183732"/>
            <a:ext cx="3492948" cy="232863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n icon of a map with a location arrow on top">
            <a:extLst>
              <a:ext uri="{FF2B5EF4-FFF2-40B4-BE49-F238E27FC236}">
                <a16:creationId xmlns:a16="http://schemas.microsoft.com/office/drawing/2014/main" id="{ADB8C0DC-93CC-4DEE-4C50-7CDF5A17C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47650"/>
            <a:ext cx="5486400" cy="36576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/>
              <a:t>CRISPR’s</a:t>
            </a:r>
            <a:r>
              <a:rPr lang="en-US" spc="15"/>
              <a:t> </a:t>
            </a:r>
            <a:r>
              <a:rPr lang="en-US" spc="-10"/>
              <a:t>Helpers</a:t>
            </a:r>
            <a:endParaRPr lang="en-US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84725" y="1218388"/>
            <a:ext cx="11023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Cas9</a:t>
            </a:r>
            <a:r>
              <a:rPr lang="en-US" sz="14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595959"/>
                </a:solidFill>
                <a:latin typeface="Arial"/>
                <a:cs typeface="Arial"/>
              </a:rPr>
              <a:t>Protein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5" y="2466544"/>
            <a:ext cx="3778250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en-US" sz="1400">
                <a:solidFill>
                  <a:srgbClr val="595959"/>
                </a:solidFill>
                <a:latin typeface="Arial"/>
                <a:cs typeface="Arial"/>
              </a:rPr>
              <a:t>This</a:t>
            </a:r>
            <a:r>
              <a:rPr lang="en-US" sz="1400" spc="-3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>
                <a:solidFill>
                  <a:srgbClr val="595959"/>
                </a:solidFill>
                <a:latin typeface="Arial"/>
                <a:cs typeface="Arial"/>
              </a:rPr>
              <a:t>special</a:t>
            </a:r>
            <a:r>
              <a:rPr lang="en-US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>
                <a:solidFill>
                  <a:srgbClr val="595959"/>
                </a:solidFill>
                <a:latin typeface="Arial"/>
                <a:cs typeface="Arial"/>
              </a:rPr>
              <a:t>protein</a:t>
            </a:r>
            <a:r>
              <a:rPr lang="en-US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>
                <a:solidFill>
                  <a:srgbClr val="595959"/>
                </a:solidFill>
                <a:latin typeface="Arial"/>
                <a:cs typeface="Arial"/>
              </a:rPr>
              <a:t>does</a:t>
            </a:r>
            <a:r>
              <a:rPr lang="en-US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n-US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>
                <a:solidFill>
                  <a:srgbClr val="595959"/>
                </a:solidFill>
                <a:latin typeface="Arial"/>
                <a:cs typeface="Arial"/>
              </a:rPr>
              <a:t>cutting</a:t>
            </a:r>
            <a:r>
              <a:rPr lang="en-US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>
                <a:solidFill>
                  <a:srgbClr val="595959"/>
                </a:solidFill>
                <a:latin typeface="Arial"/>
                <a:cs typeface="Arial"/>
              </a:rPr>
              <a:t>of</a:t>
            </a:r>
            <a:r>
              <a:rPr lang="en-US" sz="1400" spc="-2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n-US" sz="1400" spc="-1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 spc="-25">
                <a:solidFill>
                  <a:srgbClr val="595959"/>
                </a:solidFill>
                <a:latin typeface="Arial"/>
                <a:cs typeface="Arial"/>
              </a:rPr>
              <a:t>DNA </a:t>
            </a:r>
            <a:r>
              <a:rPr lang="en-US" sz="1400" spc="-10">
                <a:solidFill>
                  <a:srgbClr val="595959"/>
                </a:solidFill>
                <a:latin typeface="Arial"/>
                <a:cs typeface="Arial"/>
              </a:rPr>
              <a:t>sequence!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5425" y="1218388"/>
            <a:ext cx="9239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>
                <a:solidFill>
                  <a:srgbClr val="595959"/>
                </a:solidFill>
                <a:latin typeface="Arial"/>
                <a:cs typeface="Arial"/>
              </a:rPr>
              <a:t>Guide</a:t>
            </a:r>
            <a:r>
              <a:rPr lang="en-US" sz="1400" spc="-25">
                <a:solidFill>
                  <a:srgbClr val="595959"/>
                </a:solidFill>
                <a:latin typeface="Arial"/>
                <a:cs typeface="Arial"/>
              </a:rPr>
              <a:t> RNA</a:t>
            </a:r>
            <a:endParaRPr lang="en-US"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5425" y="2466544"/>
            <a:ext cx="3848735" cy="487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lang="en-US" sz="14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guide</a:t>
            </a:r>
            <a:r>
              <a:rPr lang="en-US" sz="1400" spc="-20" dirty="0">
                <a:solidFill>
                  <a:srgbClr val="595959"/>
                </a:solidFill>
                <a:latin typeface="Arial"/>
                <a:cs typeface="Arial"/>
              </a:rPr>
              <a:t> RNA</a:t>
            </a:r>
            <a:r>
              <a:rPr lang="en-US" sz="1400" spc="-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tells</a:t>
            </a:r>
            <a:r>
              <a:rPr lang="en-US" sz="14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Cas9</a:t>
            </a:r>
            <a:r>
              <a:rPr lang="en-US" sz="14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which</a:t>
            </a:r>
            <a:r>
              <a:rPr lang="en-US" sz="14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595959"/>
                </a:solidFill>
                <a:latin typeface="Arial"/>
                <a:cs typeface="Arial"/>
              </a:rPr>
              <a:t>DNA</a:t>
            </a:r>
            <a:r>
              <a:rPr lang="en-US" sz="14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 spc="-10" dirty="0">
                <a:solidFill>
                  <a:srgbClr val="595959"/>
                </a:solidFill>
                <a:latin typeface="Arial"/>
                <a:cs typeface="Arial"/>
              </a:rPr>
              <a:t>sequence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lang="en-US" sz="14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specifically</a:t>
            </a:r>
            <a:r>
              <a:rPr lang="en-US" sz="14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cut.</a:t>
            </a:r>
            <a:r>
              <a:rPr lang="en-US" sz="14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It</a:t>
            </a:r>
            <a:r>
              <a:rPr lang="en-US" sz="14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lang="en-US" sz="14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like</a:t>
            </a:r>
            <a:r>
              <a:rPr lang="en-US" sz="1400" spc="-20" dirty="0">
                <a:solidFill>
                  <a:srgbClr val="595959"/>
                </a:solidFill>
                <a:latin typeface="Arial"/>
                <a:cs typeface="Arial"/>
              </a:rPr>
              <a:t> a </a:t>
            </a:r>
            <a:r>
              <a:rPr lang="en-US" sz="1400" dirty="0">
                <a:solidFill>
                  <a:srgbClr val="595959"/>
                </a:solidFill>
                <a:latin typeface="Arial"/>
                <a:cs typeface="Arial"/>
              </a:rPr>
              <a:t>CRISPR</a:t>
            </a:r>
            <a:r>
              <a:rPr lang="en-US" sz="14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400" spc="-20" dirty="0">
                <a:solidFill>
                  <a:srgbClr val="595959"/>
                </a:solidFill>
                <a:latin typeface="Arial"/>
                <a:cs typeface="Arial"/>
              </a:rPr>
              <a:t>map!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0" name="Picture 9" descr="An illustration of blue circle with a hole in it and the words &quot;RNA targeting device&quot; pointing to a purple strand and &quot;Cas9 cutting device&quot; pointing to the blue circle.">
            <a:extLst>
              <a:ext uri="{FF2B5EF4-FFF2-40B4-BE49-F238E27FC236}">
                <a16:creationId xmlns:a16="http://schemas.microsoft.com/office/drawing/2014/main" id="{863D35F2-06FB-D677-172A-A8AD7149E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30" y="3064176"/>
            <a:ext cx="1856038" cy="1856038"/>
          </a:xfrm>
          <a:prstGeom prst="rect">
            <a:avLst/>
          </a:prstGeom>
        </p:spPr>
      </p:pic>
      <p:pic>
        <p:nvPicPr>
          <p:cNvPr id="12" name="Picture 11" descr="A diagram of a blue circle with the label &quot;Cas9&quot; with a DNA helix moving through the circle. Underneath the blue circles are the words &quot;CRISPR's RNA recognizes and binds to the target DNA.&quot;">
            <a:extLst>
              <a:ext uri="{FF2B5EF4-FFF2-40B4-BE49-F238E27FC236}">
                <a16:creationId xmlns:a16="http://schemas.microsoft.com/office/drawing/2014/main" id="{A2DAF9A6-2DDA-E552-4B65-010B21446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18" y="3064176"/>
            <a:ext cx="1856037" cy="1856037"/>
          </a:xfrm>
          <a:prstGeom prst="rect">
            <a:avLst/>
          </a:prstGeom>
        </p:spPr>
      </p:pic>
      <p:pic>
        <p:nvPicPr>
          <p:cNvPr id="20" name="Picture 19" descr="An icon of scissors">
            <a:extLst>
              <a:ext uri="{FF2B5EF4-FFF2-40B4-BE49-F238E27FC236}">
                <a16:creationId xmlns:a16="http://schemas.microsoft.com/office/drawing/2014/main" id="{E66A15DB-8864-EA67-9C37-40CEC07B1B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1" y="223286"/>
            <a:ext cx="4172851" cy="278190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titled &quot;CRISPR-Cas9&quot; and the process of a DNA helix moving through a gray blob, separating, being cut. There are labels describing what is happening: &#10;1. Cas9 enzyme scans DNA for the protospacer adjacent motif (PAM)&#10;2. Cas9 checks the sequence for a match. If there is not a match, it moves to another PAM&#10;3. Cas9 gRNA hybridizes to matching DNA once identified&#10;4. Cas9 cuts DNA">
            <a:extLst>
              <a:ext uri="{FF2B5EF4-FFF2-40B4-BE49-F238E27FC236}">
                <a16:creationId xmlns:a16="http://schemas.microsoft.com/office/drawing/2014/main" id="{F1A368EA-0E92-96C1-1C50-13097A2D9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45" y="0"/>
            <a:ext cx="9175145" cy="51631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1163" y="2266442"/>
            <a:ext cx="5917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Slides</a:t>
            </a:r>
            <a:r>
              <a:rPr sz="3600" spc="-25" dirty="0"/>
              <a:t> </a:t>
            </a:r>
            <a:r>
              <a:rPr sz="3600" dirty="0"/>
              <a:t>to</a:t>
            </a:r>
            <a:r>
              <a:rPr sz="3600" spc="-15" dirty="0"/>
              <a:t> </a:t>
            </a:r>
            <a:r>
              <a:rPr sz="3600" dirty="0"/>
              <a:t>Present</a:t>
            </a:r>
            <a:r>
              <a:rPr sz="3600" spc="-20" dirty="0"/>
              <a:t> </a:t>
            </a:r>
            <a:r>
              <a:rPr sz="3600" dirty="0"/>
              <a:t>to</a:t>
            </a:r>
            <a:r>
              <a:rPr sz="3600" spc="-15" dirty="0"/>
              <a:t> </a:t>
            </a:r>
            <a:r>
              <a:rPr sz="3600" spc="-10" dirty="0"/>
              <a:t>Students</a:t>
            </a:r>
            <a:endParaRPr sz="3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CASE</a:t>
            </a:r>
            <a:r>
              <a:rPr spc="-5" dirty="0"/>
              <a:t> </a:t>
            </a:r>
            <a:r>
              <a:rPr dirty="0"/>
              <a:t>STUDY:</a:t>
            </a:r>
            <a:r>
              <a:rPr spc="-5" dirty="0"/>
              <a:t> </a:t>
            </a:r>
            <a:r>
              <a:rPr dirty="0"/>
              <a:t>CRISPR for</a:t>
            </a:r>
            <a:r>
              <a:rPr spc="-50" dirty="0"/>
              <a:t> </a:t>
            </a:r>
            <a:r>
              <a:rPr dirty="0"/>
              <a:t>Treating Sickle</a:t>
            </a:r>
            <a:r>
              <a:rPr spc="-5" dirty="0"/>
              <a:t> </a:t>
            </a:r>
            <a:r>
              <a:rPr dirty="0"/>
              <a:t>Cell</a:t>
            </a:r>
            <a:r>
              <a:rPr spc="-140" dirty="0"/>
              <a:t> </a:t>
            </a:r>
            <a:r>
              <a:rPr spc="-10" dirty="0"/>
              <a:t>Anemia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43408"/>
            <a:ext cx="4187275" cy="2386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640">
              <a:lnSpc>
                <a:spcPct val="114999"/>
              </a:lnSpc>
              <a:spcBef>
                <a:spcPts val="100"/>
              </a:spcBef>
            </a:pP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Red</a:t>
            </a:r>
            <a:r>
              <a:rPr sz="1800" b="1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blood</a:t>
            </a:r>
            <a:r>
              <a:rPr sz="1800" b="1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95959"/>
                </a:solidFill>
                <a:latin typeface="Arial"/>
                <a:cs typeface="Arial"/>
              </a:rPr>
              <a:t>cells</a:t>
            </a:r>
            <a:r>
              <a:rPr sz="1800" b="1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carry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oxygen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all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parts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our 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bodies.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But</a:t>
            </a:r>
            <a:r>
              <a:rPr sz="18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for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people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that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have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sickle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cell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anemia,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their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red</a:t>
            </a:r>
            <a:r>
              <a:rPr sz="18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blood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cells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are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shape</a:t>
            </a:r>
            <a:r>
              <a:rPr lang="en-US" sz="1800" dirty="0">
                <a:solidFill>
                  <a:srgbClr val="595959"/>
                </a:solidFill>
                <a:latin typeface="Arial"/>
                <a:cs typeface="Arial"/>
              </a:rPr>
              <a:t>d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differently,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almost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like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8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banana.</a:t>
            </a:r>
            <a:r>
              <a:rPr sz="1800" spc="-4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This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cause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them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pain,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discomfort,</a:t>
            </a:r>
            <a:r>
              <a:rPr sz="18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tiredness,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other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serious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health problems.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Picture 5" descr="Normal circle-shaped red blood cells under a microscope and one long, crescent-shaped red blood cell">
            <a:extLst>
              <a:ext uri="{FF2B5EF4-FFF2-40B4-BE49-F238E27FC236}">
                <a16:creationId xmlns:a16="http://schemas.microsoft.com/office/drawing/2014/main" id="{804FE88A-B1EC-A975-293B-2F05BF141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243408"/>
            <a:ext cx="4056457" cy="308094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Why</a:t>
            </a:r>
            <a:r>
              <a:rPr spc="5" dirty="0"/>
              <a:t> </a:t>
            </a:r>
            <a:r>
              <a:rPr dirty="0"/>
              <a:t>does</a:t>
            </a:r>
            <a:r>
              <a:rPr spc="10" dirty="0"/>
              <a:t> </a:t>
            </a:r>
            <a:r>
              <a:rPr dirty="0"/>
              <a:t>Sickle</a:t>
            </a:r>
            <a:r>
              <a:rPr spc="10" dirty="0"/>
              <a:t> </a:t>
            </a:r>
            <a:r>
              <a:rPr dirty="0"/>
              <a:t>Cell</a:t>
            </a:r>
            <a:r>
              <a:rPr spc="-130" dirty="0"/>
              <a:t> </a:t>
            </a:r>
            <a:r>
              <a:rPr dirty="0"/>
              <a:t>Anemia</a:t>
            </a:r>
            <a:r>
              <a:rPr spc="5" dirty="0"/>
              <a:t> </a:t>
            </a:r>
            <a:r>
              <a:rPr spc="-10" dirty="0"/>
              <a:t>happen?</a:t>
            </a:r>
          </a:p>
        </p:txBody>
      </p:sp>
      <p:pic>
        <p:nvPicPr>
          <p:cNvPr id="6" name="Picture 5" descr="A black icon of a DNA helix with a broken section">
            <a:extLst>
              <a:ext uri="{FF2B5EF4-FFF2-40B4-BE49-F238E27FC236}">
                <a16:creationId xmlns:a16="http://schemas.microsoft.com/office/drawing/2014/main" id="{3D205DC5-A1AE-A22C-3B9A-77D5025BB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6" t="25160" r="34861" b="25658"/>
          <a:stretch/>
        </p:blipFill>
        <p:spPr>
          <a:xfrm rot="1778479">
            <a:off x="4854089" y="2336814"/>
            <a:ext cx="2305517" cy="2457373"/>
          </a:xfrm>
          <a:prstGeom prst="rect">
            <a:avLst/>
          </a:prstGeom>
        </p:spPr>
      </p:pic>
      <p:pic>
        <p:nvPicPr>
          <p:cNvPr id="8" name="Picture 7" descr="A black icon of a triangle with an exclamation mark inside">
            <a:extLst>
              <a:ext uri="{FF2B5EF4-FFF2-40B4-BE49-F238E27FC236}">
                <a16:creationId xmlns:a16="http://schemas.microsoft.com/office/drawing/2014/main" id="{CFF2037B-E91A-0187-F656-8F9ECF70B1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8" t="23664" r="33706" b="22607"/>
          <a:stretch/>
        </p:blipFill>
        <p:spPr>
          <a:xfrm>
            <a:off x="6934200" y="3105150"/>
            <a:ext cx="1600200" cy="16880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4725" y="1138022"/>
            <a:ext cx="5997575" cy="1451333"/>
          </a:xfrm>
          <a:prstGeom prst="rect">
            <a:avLst/>
          </a:prstGeom>
        </p:spPr>
        <p:txBody>
          <a:bodyPr vert="horz" wrap="square" lIns="0" tIns="910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It</a:t>
            </a:r>
            <a:r>
              <a:rPr spc="-30" dirty="0"/>
              <a:t> </a:t>
            </a:r>
            <a:r>
              <a:rPr dirty="0"/>
              <a:t>can</a:t>
            </a:r>
            <a:r>
              <a:rPr spc="-15" dirty="0"/>
              <a:t> </a:t>
            </a:r>
            <a:r>
              <a:rPr dirty="0"/>
              <a:t>happen</a:t>
            </a:r>
            <a:r>
              <a:rPr spc="-15" dirty="0"/>
              <a:t> </a:t>
            </a:r>
            <a:r>
              <a:rPr dirty="0"/>
              <a:t>because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“typo”</a:t>
            </a:r>
            <a:r>
              <a:rPr spc="-1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DNA</a:t>
            </a:r>
            <a:r>
              <a:rPr spc="-110" dirty="0"/>
              <a:t> </a:t>
            </a:r>
            <a:r>
              <a:rPr spc="-10" dirty="0"/>
              <a:t>sequence.</a:t>
            </a:r>
          </a:p>
          <a:p>
            <a:pPr marL="12700" marR="208915">
              <a:lnSpc>
                <a:spcPct val="114999"/>
              </a:lnSpc>
              <a:spcBef>
                <a:spcPts val="1200"/>
              </a:spcBef>
            </a:pPr>
            <a:r>
              <a:rPr lang="en-US" spc="-10" dirty="0"/>
              <a:t>The U.S. Food &amp; Drug Administration </a:t>
            </a:r>
            <a:r>
              <a:rPr lang="en-US" spc="-10" dirty="0">
                <a:hlinkClick r:id="rId4"/>
              </a:rPr>
              <a:t>approved the first gene therapies </a:t>
            </a:r>
            <a:r>
              <a:rPr lang="en-US" spc="-10" dirty="0"/>
              <a:t>to treat Sickle Cell disease in December 2023.</a:t>
            </a:r>
            <a:endParaRPr spc="-1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How</a:t>
            </a:r>
            <a:r>
              <a:rPr spc="15" dirty="0"/>
              <a:t> </a:t>
            </a:r>
            <a:r>
              <a:rPr dirty="0"/>
              <a:t>else</a:t>
            </a:r>
            <a:r>
              <a:rPr spc="15" dirty="0"/>
              <a:t> </a:t>
            </a:r>
            <a:r>
              <a:rPr dirty="0"/>
              <a:t>can</a:t>
            </a:r>
            <a:r>
              <a:rPr spc="15" dirty="0"/>
              <a:t> </a:t>
            </a:r>
            <a:r>
              <a:rPr dirty="0"/>
              <a:t>we</a:t>
            </a:r>
            <a:r>
              <a:rPr spc="15" dirty="0"/>
              <a:t> </a:t>
            </a:r>
            <a:r>
              <a:rPr dirty="0"/>
              <a:t>use</a:t>
            </a:r>
            <a:r>
              <a:rPr spc="15" dirty="0"/>
              <a:t> </a:t>
            </a:r>
            <a:r>
              <a:rPr spc="-10" dirty="0"/>
              <a:t>CRISPR?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5208"/>
            <a:ext cx="823912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Every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living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thing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has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genes,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including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plants!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If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there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mutation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that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vital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for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life,</a:t>
            </a:r>
            <a:r>
              <a:rPr sz="18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we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can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use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CRISPR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to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help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fix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improve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situation.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2975" y="4399688"/>
            <a:ext cx="657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980000"/>
                </a:solidFill>
                <a:latin typeface="Arial"/>
                <a:cs typeface="Arial"/>
              </a:rPr>
              <a:t>CROPS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6850" y="4399688"/>
            <a:ext cx="21412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980000"/>
                </a:solidFill>
                <a:latin typeface="Arial"/>
                <a:cs typeface="Arial"/>
              </a:rPr>
              <a:t>ENDANGERED</a:t>
            </a:r>
            <a:r>
              <a:rPr sz="1400" b="1" dirty="0">
                <a:solidFill>
                  <a:srgbClr val="98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980000"/>
                </a:solidFill>
                <a:latin typeface="Arial"/>
                <a:cs typeface="Arial"/>
              </a:rPr>
              <a:t>ANIMALS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2400" y="4399688"/>
            <a:ext cx="89344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980000"/>
                </a:solidFill>
                <a:latin typeface="Arial"/>
                <a:cs typeface="Arial"/>
              </a:rPr>
              <a:t>MEDICINE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Picture 10" descr="A black icon of a medicine bottle with pills">
            <a:extLst>
              <a:ext uri="{FF2B5EF4-FFF2-40B4-BE49-F238E27FC236}">
                <a16:creationId xmlns:a16="http://schemas.microsoft.com/office/drawing/2014/main" id="{FFD32FD3-606F-FB6A-AD0C-F4E17253B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5" t="24008" r="31944" b="23909"/>
          <a:stretch/>
        </p:blipFill>
        <p:spPr>
          <a:xfrm>
            <a:off x="6400799" y="2343150"/>
            <a:ext cx="1981202" cy="1905000"/>
          </a:xfrm>
          <a:prstGeom prst="rect">
            <a:avLst/>
          </a:prstGeom>
        </p:spPr>
      </p:pic>
      <p:pic>
        <p:nvPicPr>
          <p:cNvPr id="13" name="Picture 12" descr="A black and white sketch of a tiger">
            <a:extLst>
              <a:ext uri="{FF2B5EF4-FFF2-40B4-BE49-F238E27FC236}">
                <a16:creationId xmlns:a16="http://schemas.microsoft.com/office/drawing/2014/main" id="{2C6061A6-0B8D-FE3C-A532-A33E599B55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3" t="23711" r="31115" b="28373"/>
          <a:stretch/>
        </p:blipFill>
        <p:spPr>
          <a:xfrm>
            <a:off x="3626868" y="2343150"/>
            <a:ext cx="1981202" cy="1752600"/>
          </a:xfrm>
          <a:prstGeom prst="rect">
            <a:avLst/>
          </a:prstGeom>
        </p:spPr>
      </p:pic>
      <p:pic>
        <p:nvPicPr>
          <p:cNvPr id="15" name="Picture 14" descr="A black icon of crops">
            <a:extLst>
              <a:ext uri="{FF2B5EF4-FFF2-40B4-BE49-F238E27FC236}">
                <a16:creationId xmlns:a16="http://schemas.microsoft.com/office/drawing/2014/main" id="{E11D312C-09BC-AB3F-A8EE-25EC87B933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4" t="24910" r="33025" b="23007"/>
          <a:stretch/>
        </p:blipFill>
        <p:spPr>
          <a:xfrm>
            <a:off x="761999" y="2343150"/>
            <a:ext cx="1981201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A666D4-7B8D-A8FC-2906-9C697EDA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30" y="258367"/>
            <a:ext cx="5289551" cy="384849"/>
          </a:xfrm>
        </p:spPr>
        <p:txBody>
          <a:bodyPr/>
          <a:lstStyle/>
          <a:p>
            <a:r>
              <a:rPr lang="en-US" dirty="0"/>
              <a:t>Image Credits: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1639FDE-FC8F-4E3D-2976-71E62663B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003" y="756035"/>
            <a:ext cx="2789197" cy="26776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5: </a:t>
            </a:r>
            <a:r>
              <a:rPr lang="en-US" sz="1200" dirty="0" err="1">
                <a:latin typeface="+mn-lt"/>
              </a:rPr>
              <a:t>canva.com</a:t>
            </a:r>
            <a:endParaRPr lang="en-U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6: NIH/NHGRI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7: </a:t>
            </a:r>
            <a:r>
              <a:rPr lang="en-US" sz="1200" dirty="0" err="1">
                <a:latin typeface="+mn-lt"/>
              </a:rPr>
              <a:t>canva.com</a:t>
            </a:r>
            <a:endParaRPr lang="en-U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8: </a:t>
            </a:r>
            <a:r>
              <a:rPr lang="en-US" sz="1200" dirty="0" err="1">
                <a:latin typeface="+mn-lt"/>
              </a:rPr>
              <a:t>canva.com</a:t>
            </a:r>
            <a:endParaRPr lang="en-U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9: </a:t>
            </a:r>
            <a:r>
              <a:rPr lang="en-US" sz="1200" dirty="0" err="1">
                <a:latin typeface="+mn-lt"/>
              </a:rPr>
              <a:t>canva.com</a:t>
            </a:r>
            <a:r>
              <a:rPr lang="en-US" sz="1200" dirty="0">
                <a:latin typeface="+mn-lt"/>
              </a:rPr>
              <a:t>, NIH/NIGMS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10: NIH/NHGRI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11: NIH/NHLBI 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12: </a:t>
            </a:r>
            <a:r>
              <a:rPr lang="en-US" sz="1200" dirty="0" err="1">
                <a:latin typeface="+mn-lt"/>
              </a:rPr>
              <a:t>canva.com</a:t>
            </a:r>
            <a:endParaRPr lang="en-US" sz="12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+mn-lt"/>
              </a:rPr>
              <a:t>Slide 13: </a:t>
            </a:r>
            <a:r>
              <a:rPr lang="en-US" sz="1200" dirty="0" err="1">
                <a:latin typeface="+mn-lt"/>
              </a:rPr>
              <a:t>canva.com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674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836" y="1801927"/>
            <a:ext cx="7103745" cy="15068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3200" b="1" dirty="0">
                <a:latin typeface="Arial"/>
                <a:cs typeface="Arial"/>
              </a:rPr>
              <a:t>What</a:t>
            </a:r>
            <a:r>
              <a:rPr sz="3200" b="1" spc="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are</a:t>
            </a:r>
            <a:r>
              <a:rPr sz="3200" b="1" spc="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you?</a:t>
            </a:r>
            <a:r>
              <a:rPr sz="3200" b="1" spc="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How</a:t>
            </a:r>
            <a:r>
              <a:rPr sz="3200" b="1" spc="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do</a:t>
            </a:r>
            <a:r>
              <a:rPr sz="3200" b="1" spc="5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you</a:t>
            </a:r>
            <a:r>
              <a:rPr sz="3200" b="1" spc="6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change?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32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Genes</a:t>
            </a:r>
            <a:r>
              <a:rPr sz="3200" b="1" spc="6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and</a:t>
            </a:r>
            <a:r>
              <a:rPr sz="3200" b="1" spc="6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Mutations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dirty="0">
                <a:latin typeface="Arial"/>
                <a:cs typeface="Arial"/>
              </a:rPr>
              <a:t>Who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are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you?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1156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Personality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5" y="2152092"/>
            <a:ext cx="92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Behavior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25" y="3087827"/>
            <a:ext cx="762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Culture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725" y="4023563"/>
            <a:ext cx="1498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Physical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6426" y="2040202"/>
            <a:ext cx="126936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Arial"/>
                <a:cs typeface="Arial"/>
              </a:rPr>
              <a:t>Some</a:t>
            </a:r>
            <a:r>
              <a:rPr sz="2100" b="1" spc="-20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of </a:t>
            </a:r>
            <a:r>
              <a:rPr sz="2100" b="1" dirty="0">
                <a:latin typeface="Arial"/>
                <a:cs typeface="Arial"/>
              </a:rPr>
              <a:t>these</a:t>
            </a:r>
            <a:r>
              <a:rPr sz="2100" b="1" spc="-25" dirty="0">
                <a:latin typeface="Arial"/>
                <a:cs typeface="Arial"/>
              </a:rPr>
              <a:t> you </a:t>
            </a:r>
            <a:r>
              <a:rPr sz="2100" b="1" spc="-10" dirty="0">
                <a:latin typeface="Arial"/>
                <a:cs typeface="Arial"/>
              </a:rPr>
              <a:t>cannot control!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11" name="Picture 10" descr="An icon of a woman with a yellow circle behind her and a pink smiley face, a purple sad face, and a green neutral face above her head">
            <a:extLst>
              <a:ext uri="{FF2B5EF4-FFF2-40B4-BE49-F238E27FC236}">
                <a16:creationId xmlns:a16="http://schemas.microsoft.com/office/drawing/2014/main" id="{7C8BC8AF-1CEC-2430-0178-E01511DA9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-400050"/>
            <a:ext cx="9648263" cy="54271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dirty="0">
                <a:latin typeface="Arial"/>
                <a:cs typeface="Arial"/>
              </a:rPr>
              <a:t>What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determines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the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things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you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cannot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control?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1199" y="1230850"/>
            <a:ext cx="110236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595959"/>
                </a:solidFill>
                <a:latin typeface="Arial"/>
                <a:cs typeface="Arial"/>
              </a:rPr>
              <a:t>Genes!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125" y="2041072"/>
            <a:ext cx="401066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034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Genes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molecules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every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cell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act </a:t>
            </a:r>
            <a:r>
              <a:rPr sz="1600" dirty="0">
                <a:latin typeface="Arial"/>
                <a:cs typeface="Arial"/>
              </a:rPr>
              <a:t>like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recipes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They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tell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cells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how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behave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coding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proteins.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2540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Genes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determine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how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look,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move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spc="-20" dirty="0">
                <a:latin typeface="Arial"/>
                <a:cs typeface="Arial"/>
              </a:rPr>
              <a:t>grow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You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genes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parents.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Picture 8" descr="An illustration of an orange silhouette of a head with a white DNA icon on it. Above the head there is a sketch of a face, two silhouettes of a man and woman walking, and a small green plant growing">
            <a:extLst>
              <a:ext uri="{FF2B5EF4-FFF2-40B4-BE49-F238E27FC236}">
                <a16:creationId xmlns:a16="http://schemas.microsoft.com/office/drawing/2014/main" id="{D29B2CD2-A5FA-CC94-C24D-41D9B0062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52219"/>
            <a:ext cx="7772400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dirty="0">
                <a:latin typeface="Arial"/>
                <a:cs typeface="Arial"/>
              </a:rPr>
              <a:t>What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are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your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genes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made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of?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4659630" cy="296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DNA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(Deoxyribonucleic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Acid)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DNA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holds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specific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every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body</a:t>
            </a:r>
            <a:endParaRPr sz="1800" dirty="0">
              <a:latin typeface="Arial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1520"/>
              </a:spcBef>
              <a:buChar char="●"/>
              <a:tabLst>
                <a:tab pos="469265" algn="l"/>
              </a:tabLst>
            </a:pPr>
            <a:r>
              <a:rPr sz="1800" dirty="0">
                <a:latin typeface="Arial"/>
                <a:cs typeface="Arial"/>
              </a:rPr>
              <a:t>It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collection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recipe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books</a:t>
            </a:r>
            <a:endParaRPr sz="1800" dirty="0">
              <a:latin typeface="Arial"/>
              <a:cs typeface="Arial"/>
            </a:endParaRPr>
          </a:p>
          <a:p>
            <a:pPr marL="469265" indent="-366395">
              <a:lnSpc>
                <a:spcPct val="100000"/>
              </a:lnSpc>
              <a:spcBef>
                <a:spcPts val="325"/>
              </a:spcBef>
              <a:buChar char="●"/>
              <a:tabLst>
                <a:tab pos="469265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made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DNA</a:t>
            </a:r>
            <a:endParaRPr sz="1800" dirty="0">
              <a:latin typeface="Arial"/>
              <a:cs typeface="Arial"/>
            </a:endParaRPr>
          </a:p>
          <a:p>
            <a:pPr marL="469900" marR="358775" indent="-367030">
              <a:lnSpc>
                <a:spcPct val="114999"/>
              </a:lnSpc>
              <a:buChar char="●"/>
              <a:tabLst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There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about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lang="en-US" sz="1800" spc="-15" dirty="0">
                <a:latin typeface="Arial"/>
                <a:cs typeface="Arial"/>
              </a:rPr>
              <a:t>2</a:t>
            </a:r>
            <a:r>
              <a:rPr lang="en-US" spc="-15" dirty="0">
                <a:latin typeface="Arial"/>
                <a:cs typeface="Arial"/>
              </a:rPr>
              <a:t>5</a:t>
            </a:r>
            <a:r>
              <a:rPr sz="1800" dirty="0">
                <a:latin typeface="Arial"/>
                <a:cs typeface="Arial"/>
              </a:rPr>
              <a:t>,000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genes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your DNA.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8" name="Picture 7" descr="An illustration of DNA with one blue strand and one red strand and yellow lines between the two">
            <a:extLst>
              <a:ext uri="{FF2B5EF4-FFF2-40B4-BE49-F238E27FC236}">
                <a16:creationId xmlns:a16="http://schemas.microsoft.com/office/drawing/2014/main" id="{AE14A500-7F72-586D-B877-E93F27099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6513"/>
            <a:ext cx="7772400" cy="4371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b="1" dirty="0">
                <a:latin typeface="Arial"/>
                <a:cs typeface="Arial"/>
              </a:rPr>
              <a:t>What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is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DNA</a:t>
            </a:r>
            <a:r>
              <a:rPr b="1" spc="-9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made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of?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05774"/>
            <a:ext cx="1257300" cy="294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spc="-10" dirty="0">
                <a:latin typeface="Arial"/>
                <a:cs typeface="Arial"/>
              </a:rPr>
              <a:t>Nucleotides!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5" y="2290634"/>
            <a:ext cx="4720590" cy="1760855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1750" b="1" dirty="0">
                <a:latin typeface="Arial"/>
                <a:cs typeface="Arial"/>
              </a:rPr>
              <a:t>What</a:t>
            </a:r>
            <a:r>
              <a:rPr sz="1750" b="1" spc="-20" dirty="0">
                <a:latin typeface="Arial"/>
                <a:cs typeface="Arial"/>
              </a:rPr>
              <a:t> </a:t>
            </a:r>
            <a:r>
              <a:rPr sz="1750" b="1" dirty="0">
                <a:latin typeface="Arial"/>
                <a:cs typeface="Arial"/>
              </a:rPr>
              <a:t>they</a:t>
            </a:r>
            <a:r>
              <a:rPr sz="1750" b="1" spc="-5" dirty="0">
                <a:latin typeface="Arial"/>
                <a:cs typeface="Arial"/>
              </a:rPr>
              <a:t> </a:t>
            </a:r>
            <a:r>
              <a:rPr sz="1750" b="1" spc="-25" dirty="0">
                <a:latin typeface="Arial"/>
                <a:cs typeface="Arial"/>
              </a:rPr>
              <a:t>do?</a:t>
            </a:r>
            <a:endParaRPr sz="1750" dirty="0">
              <a:latin typeface="Arial"/>
              <a:cs typeface="Arial"/>
            </a:endParaRPr>
          </a:p>
          <a:p>
            <a:pPr marL="12700" marR="5080">
              <a:lnSpc>
                <a:spcPts val="2010"/>
              </a:lnSpc>
              <a:spcBef>
                <a:spcPts val="1250"/>
              </a:spcBef>
            </a:pPr>
            <a:r>
              <a:rPr sz="1750" dirty="0">
                <a:latin typeface="Arial"/>
                <a:cs typeface="Arial"/>
              </a:rPr>
              <a:t>They</a:t>
            </a:r>
            <a:r>
              <a:rPr sz="1750" spc="-1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code</a:t>
            </a:r>
            <a:r>
              <a:rPr sz="1750" spc="-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for</a:t>
            </a:r>
            <a:r>
              <a:rPr sz="1750" spc="-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your</a:t>
            </a:r>
            <a:r>
              <a:rPr sz="1750" spc="-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proteins</a:t>
            </a:r>
            <a:r>
              <a:rPr sz="1750" spc="-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that</a:t>
            </a:r>
            <a:r>
              <a:rPr sz="1750" spc="-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help</a:t>
            </a:r>
            <a:r>
              <a:rPr sz="1750" spc="-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your</a:t>
            </a:r>
            <a:r>
              <a:rPr sz="1750" spc="-5" dirty="0">
                <a:latin typeface="Arial"/>
                <a:cs typeface="Arial"/>
              </a:rPr>
              <a:t> </a:t>
            </a:r>
            <a:r>
              <a:rPr sz="1750" spc="-20" dirty="0">
                <a:latin typeface="Arial"/>
                <a:cs typeface="Arial"/>
              </a:rPr>
              <a:t>body </a:t>
            </a:r>
            <a:r>
              <a:rPr sz="1750" dirty="0">
                <a:latin typeface="Arial"/>
                <a:cs typeface="Arial"/>
              </a:rPr>
              <a:t>do</a:t>
            </a:r>
            <a:r>
              <a:rPr sz="1750" spc="-5" dirty="0">
                <a:latin typeface="Arial"/>
                <a:cs typeface="Arial"/>
              </a:rPr>
              <a:t> </a:t>
            </a:r>
            <a:r>
              <a:rPr sz="1750" spc="-10" dirty="0">
                <a:latin typeface="Arial"/>
                <a:cs typeface="Arial"/>
              </a:rPr>
              <a:t>things.</a:t>
            </a:r>
            <a:endParaRPr sz="1750" dirty="0">
              <a:latin typeface="Arial"/>
              <a:cs typeface="Arial"/>
            </a:endParaRPr>
          </a:p>
          <a:p>
            <a:pPr marL="12700" marR="227965">
              <a:lnSpc>
                <a:spcPts val="2010"/>
              </a:lnSpc>
              <a:spcBef>
                <a:spcPts val="1205"/>
              </a:spcBef>
            </a:pPr>
            <a:r>
              <a:rPr sz="1750" dirty="0">
                <a:latin typeface="Arial"/>
                <a:cs typeface="Arial"/>
              </a:rPr>
              <a:t>Even</a:t>
            </a:r>
            <a:r>
              <a:rPr sz="1750" spc="-1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small</a:t>
            </a:r>
            <a:r>
              <a:rPr sz="1750" spc="-1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changes</a:t>
            </a:r>
            <a:r>
              <a:rPr sz="1750" spc="-1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in</a:t>
            </a:r>
            <a:r>
              <a:rPr sz="1750" spc="-10" dirty="0">
                <a:latin typeface="Arial"/>
                <a:cs typeface="Arial"/>
              </a:rPr>
              <a:t> </a:t>
            </a:r>
            <a:r>
              <a:rPr lang="en-US" sz="1750" spc="-10" dirty="0">
                <a:latin typeface="Arial"/>
                <a:cs typeface="Arial"/>
              </a:rPr>
              <a:t>the order of </a:t>
            </a:r>
            <a:r>
              <a:rPr sz="1750" dirty="0">
                <a:latin typeface="Arial"/>
                <a:cs typeface="Arial"/>
              </a:rPr>
              <a:t>these</a:t>
            </a:r>
            <a:r>
              <a:rPr sz="1750" spc="-1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nucleotides</a:t>
            </a:r>
            <a:r>
              <a:rPr sz="1750" spc="-10" dirty="0">
                <a:latin typeface="Arial"/>
                <a:cs typeface="Arial"/>
              </a:rPr>
              <a:t> </a:t>
            </a:r>
            <a:r>
              <a:rPr sz="1750" spc="-25" dirty="0">
                <a:latin typeface="Arial"/>
                <a:cs typeface="Arial"/>
              </a:rPr>
              <a:t>can </a:t>
            </a:r>
            <a:r>
              <a:rPr sz="1750" dirty="0">
                <a:latin typeface="Arial"/>
                <a:cs typeface="Arial"/>
              </a:rPr>
              <a:t>make</a:t>
            </a:r>
            <a:r>
              <a:rPr sz="1750" spc="-2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some</a:t>
            </a:r>
            <a:r>
              <a:rPr sz="1750" spc="-1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big</a:t>
            </a:r>
            <a:r>
              <a:rPr sz="1750" spc="-10" dirty="0">
                <a:latin typeface="Arial"/>
                <a:cs typeface="Arial"/>
              </a:rPr>
              <a:t> changes!</a:t>
            </a:r>
            <a:endParaRPr sz="1750" dirty="0">
              <a:latin typeface="Arial"/>
              <a:cs typeface="Arial"/>
            </a:endParaRPr>
          </a:p>
        </p:txBody>
      </p:sp>
      <p:pic>
        <p:nvPicPr>
          <p:cNvPr id="15" name="Picture 14" descr="The chemical structures of Adenine, Guanine, Cytosine, and Thymine">
            <a:extLst>
              <a:ext uri="{FF2B5EF4-FFF2-40B4-BE49-F238E27FC236}">
                <a16:creationId xmlns:a16="http://schemas.microsoft.com/office/drawing/2014/main" id="{19A1B1AB-071F-8065-84F0-083E896D5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29" y="632573"/>
            <a:ext cx="4334932" cy="2438400"/>
          </a:xfrm>
          <a:prstGeom prst="rect">
            <a:avLst/>
          </a:prstGeom>
        </p:spPr>
      </p:pic>
      <p:pic>
        <p:nvPicPr>
          <p:cNvPr id="20" name="Picture 19" descr="A diagram of DNA strands showing how the base pairs match up, A and T, C and G.">
            <a:extLst>
              <a:ext uri="{FF2B5EF4-FFF2-40B4-BE49-F238E27FC236}">
                <a16:creationId xmlns:a16="http://schemas.microsoft.com/office/drawing/2014/main" id="{48D6AFC8-2486-7BD8-F6F8-18E3EF0B1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61" y="1270836"/>
            <a:ext cx="3053169" cy="37677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26769">
              <a:lnSpc>
                <a:spcPct val="100000"/>
              </a:lnSpc>
              <a:spcBef>
                <a:spcPts val="120"/>
              </a:spcBef>
            </a:pPr>
            <a:r>
              <a:rPr b="1" dirty="0">
                <a:latin typeface="Arial"/>
                <a:cs typeface="Arial"/>
              </a:rPr>
              <a:t>What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do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these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proteins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do?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They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make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you!</a:t>
            </a:r>
          </a:p>
        </p:txBody>
      </p:sp>
      <p:pic>
        <p:nvPicPr>
          <p:cNvPr id="5" name="Picture 4" descr="A blue diagram with a series of health benefits: &quot;Break down food&quot; and a shopping basket; &quot;Grow and repair body tissue&quot; and a small green plant; &quot;Make hormones and brain chemicals&quot; and a pink icon of a brain; &quot;Provide an energy source&quot; and an icon of fire, &quot;Maintain healthy skin, hair, and nails&quot; and an icon of a mirror; &quot;Build muscle&quot; and an icon of a woman lifting weights; &quot;Boost your immune system&quot; and an icon of a person with a medical cross on its chest and viruses around it; &quot;Sustain normal digestive system&quot; and an icon of a stomach.">
            <a:extLst>
              <a:ext uri="{FF2B5EF4-FFF2-40B4-BE49-F238E27FC236}">
                <a16:creationId xmlns:a16="http://schemas.microsoft.com/office/drawing/2014/main" id="{6724076E-F739-588F-1E90-F20FEED10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35577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559E1B0E4BB8498EB525461DDF4905" ma:contentTypeVersion="16" ma:contentTypeDescription="Create a new document." ma:contentTypeScope="" ma:versionID="7d726708d5f92718c4ea995bb40dc501">
  <xsd:schema xmlns:xsd="http://www.w3.org/2001/XMLSchema" xmlns:xs="http://www.w3.org/2001/XMLSchema" xmlns:p="http://schemas.microsoft.com/office/2006/metadata/properties" xmlns:ns2="6b8669b0-6574-4d07-86da-697da7026110" xmlns:ns3="8e46f0e9-fe00-406f-ac91-4fe5157d77a6" targetNamespace="http://schemas.microsoft.com/office/2006/metadata/properties" ma:root="true" ma:fieldsID="9fcfb4ca237e0f0bec15ce9d796235d1" ns2:_="" ns3:_="">
    <xsd:import namespace="6b8669b0-6574-4d07-86da-697da7026110"/>
    <xsd:import namespace="8e46f0e9-fe00-406f-ac91-4fe5157d77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669b0-6574-4d07-86da-697da7026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6f0e9-fe00-406f-ac91-4fe5157d77a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cc7cfb9-d276-4c1e-8e66-074a7b26a814}" ma:internalName="TaxCatchAll" ma:showField="CatchAllData" ma:web="8e46f0e9-fe00-406f-ac91-4fe5157d77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6f0e9-fe00-406f-ac91-4fe5157d77a6" xsi:nil="true"/>
    <lcf76f155ced4ddcb4097134ff3c332f xmlns="6b8669b0-6574-4d07-86da-697da702611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1A790D-A9DE-4670-95BF-682184A4B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669b0-6574-4d07-86da-697da7026110"/>
    <ds:schemaRef ds:uri="8e46f0e9-fe00-406f-ac91-4fe5157d77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29D83A-E32B-48FB-A115-A7AAFE054320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8e46f0e9-fe00-406f-ac91-4fe5157d77a6"/>
    <ds:schemaRef ds:uri="6b8669b0-6574-4d07-86da-697da702611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D97AEF-B6BB-4DA9-AF2A-D42BCFC29C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940</Words>
  <Application>Microsoft Macintosh PowerPoint</Application>
  <PresentationFormat>On-screen Show (16:9)</PresentationFormat>
  <Paragraphs>166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Times New Roman</vt:lpstr>
      <vt:lpstr>Office Theme</vt:lpstr>
      <vt:lpstr>Lesson Plan 1</vt:lpstr>
      <vt:lpstr>Teacher’s Notes</vt:lpstr>
      <vt:lpstr>Slides to Present to Students</vt:lpstr>
      <vt:lpstr>PowerPoint Presentation</vt:lpstr>
      <vt:lpstr>Who are you?</vt:lpstr>
      <vt:lpstr>What determines the things you cannot control?</vt:lpstr>
      <vt:lpstr>What are your genes made of?</vt:lpstr>
      <vt:lpstr>What is DNA made of?</vt:lpstr>
      <vt:lpstr>What do these proteins do? They make you!</vt:lpstr>
      <vt:lpstr>PowerPoint Presentation</vt:lpstr>
      <vt:lpstr>Changes to our DNA - MUTATIONS</vt:lpstr>
      <vt:lpstr>What can mutations do?</vt:lpstr>
      <vt:lpstr>What do mutations look like?</vt:lpstr>
      <vt:lpstr>When do mutations happen?</vt:lpstr>
      <vt:lpstr>Cystic Fibrosis</vt:lpstr>
      <vt:lpstr>Sickle Cell Anemia</vt:lpstr>
      <vt:lpstr>Huntington's Disease</vt:lpstr>
      <vt:lpstr>Cancer</vt:lpstr>
      <vt:lpstr>Image Credits:</vt:lpstr>
      <vt:lpstr>Lesson Plan 2: CRISPR</vt:lpstr>
      <vt:lpstr>Teacher’s Notes</vt:lpstr>
      <vt:lpstr>Slides to Present to Students</vt:lpstr>
      <vt:lpstr>Let’s Review! What do you remember about DNA, genes, and mutations?</vt:lpstr>
      <vt:lpstr>Now, let’s talk about one important tool scientists use: CRISPR</vt:lpstr>
      <vt:lpstr>What does CRISPR stand for?</vt:lpstr>
      <vt:lpstr>What is CRISPR used for?</vt:lpstr>
      <vt:lpstr>Let’s go more in depth!</vt:lpstr>
      <vt:lpstr>CRISPR’s Helpers</vt:lpstr>
      <vt:lpstr>PowerPoint Presentation</vt:lpstr>
      <vt:lpstr>CASE STUDY: CRISPR for Treating Sickle Cell Anemia</vt:lpstr>
      <vt:lpstr>Why does Sickle Cell Anemia happen?</vt:lpstr>
      <vt:lpstr>How else can we use CRISPR?</vt:lpstr>
      <vt:lpstr>Image Credits: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 1</dc:title>
  <cp:lastModifiedBy>Meade, Jessica (NIH/NIBIB) [E]</cp:lastModifiedBy>
  <cp:revision>10</cp:revision>
  <dcterms:created xsi:type="dcterms:W3CDTF">2024-02-12T15:00:16Z</dcterms:created>
  <dcterms:modified xsi:type="dcterms:W3CDTF">2024-03-15T19:58:56Z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2023-12-15T00:00:00Z</vt:filetime>
  </property>
  <property fmtid="{D5CDD505-2E9C-101B-9397-08002B2CF9AE}" pid="3" name="Creator">
    <vt:lpwstr>Acrobat Pro 23.6.20320</vt:lpwstr>
  </property>
  <property fmtid="{D5CDD505-2E9C-101B-9397-08002B2CF9AE}" pid="4" name="LastSaved">
    <vt:filetime>2024-02-12T00:00:00Z</vt:filetime>
  </property>
  <property fmtid="{D5CDD505-2E9C-101B-9397-08002B2CF9AE}" pid="5" name="Producer">
    <vt:lpwstr>Acrobat Pro 23.6.20320</vt:lpwstr>
  </property>
  <property fmtid="{D5CDD505-2E9C-101B-9397-08002B2CF9AE}" pid="6" name="ContentTypeId">
    <vt:lpwstr>0x01010009559E1B0E4BB8498EB525461DDF4905</vt:lpwstr>
  </property>
  <property fmtid="{D5CDD505-2E9C-101B-9397-08002B2CF9AE}" pid="7" name="MediaServiceImageTags">
    <vt:lpwstr/>
  </property>
</Properties>
</file>