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media/image9.jpg" ContentType="image/jpg"/>
  <Override PartName="/ppt/media/image14.jpg" ContentType="image/jp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71"/>
  </p:notesMasterIdLst>
  <p:sldIdLst>
    <p:sldId id="278"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619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928"/>
    <p:restoredTop sz="94626"/>
  </p:normalViewPr>
  <p:slideViewPr>
    <p:cSldViewPr>
      <p:cViewPr varScale="1">
        <p:scale>
          <a:sx n="114" d="100"/>
          <a:sy n="114" d="100"/>
        </p:scale>
        <p:origin x="192" y="224"/>
      </p:cViewPr>
      <p:guideLst>
        <p:guide orient="horz" pos="2880"/>
        <p:guide pos="6192"/>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D4F1C177-4795-5D4B-9386-1E7DCAE19BB5}" type="datetimeFigureOut">
              <a:rPr lang="en-US" smtClean="0"/>
              <a:t>3/15/24</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FD78B7E0-132B-7948-9EF5-925288C43E55}" type="slidenum">
              <a:rPr lang="en-US" smtClean="0"/>
              <a:t>‹#›</a:t>
            </a:fld>
            <a:endParaRPr lang="en-US"/>
          </a:p>
        </p:txBody>
      </p:sp>
    </p:spTree>
    <p:extLst>
      <p:ext uri="{BB962C8B-B14F-4D97-AF65-F5344CB8AC3E}">
        <p14:creationId xmlns:p14="http://schemas.microsoft.com/office/powerpoint/2010/main" val="4133737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264038-6044-9D40-9F26-212E6DB36129}" type="slidenum">
              <a:rPr lang="en-US" smtClean="0"/>
              <a:t>24</a:t>
            </a:fld>
            <a:endParaRPr lang="en-US"/>
          </a:p>
        </p:txBody>
      </p:sp>
    </p:spTree>
    <p:extLst>
      <p:ext uri="{BB962C8B-B14F-4D97-AF65-F5344CB8AC3E}">
        <p14:creationId xmlns:p14="http://schemas.microsoft.com/office/powerpoint/2010/main" val="20977478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264038-6044-9D40-9F26-212E6DB36129}" type="slidenum">
              <a:rPr lang="en-US" smtClean="0"/>
              <a:t>36</a:t>
            </a:fld>
            <a:endParaRPr lang="en-US"/>
          </a:p>
        </p:txBody>
      </p:sp>
    </p:spTree>
    <p:extLst>
      <p:ext uri="{BB962C8B-B14F-4D97-AF65-F5344CB8AC3E}">
        <p14:creationId xmlns:p14="http://schemas.microsoft.com/office/powerpoint/2010/main" val="32506065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59780A-80DD-244C-AD01-598768ACFA89}" type="slidenum">
              <a:rPr lang="en-US" smtClean="0"/>
              <a:t>41</a:t>
            </a:fld>
            <a:endParaRPr lang="en-US"/>
          </a:p>
        </p:txBody>
      </p:sp>
    </p:spTree>
    <p:extLst>
      <p:ext uri="{BB962C8B-B14F-4D97-AF65-F5344CB8AC3E}">
        <p14:creationId xmlns:p14="http://schemas.microsoft.com/office/powerpoint/2010/main" val="1902267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59780A-80DD-244C-AD01-598768ACFA89}" type="slidenum">
              <a:rPr lang="en-US" smtClean="0"/>
              <a:t>42</a:t>
            </a:fld>
            <a:endParaRPr lang="en-US"/>
          </a:p>
        </p:txBody>
      </p:sp>
    </p:spTree>
    <p:extLst>
      <p:ext uri="{BB962C8B-B14F-4D97-AF65-F5344CB8AC3E}">
        <p14:creationId xmlns:p14="http://schemas.microsoft.com/office/powerpoint/2010/main" val="6564010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59780A-80DD-244C-AD01-598768ACFA89}" type="slidenum">
              <a:rPr lang="en-US" smtClean="0"/>
              <a:t>43</a:t>
            </a:fld>
            <a:endParaRPr lang="en-US"/>
          </a:p>
        </p:txBody>
      </p:sp>
    </p:spTree>
    <p:extLst>
      <p:ext uri="{BB962C8B-B14F-4D97-AF65-F5344CB8AC3E}">
        <p14:creationId xmlns:p14="http://schemas.microsoft.com/office/powerpoint/2010/main" val="303254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264038-6044-9D40-9F26-212E6DB36129}" type="slidenum">
              <a:rPr lang="en-US" smtClean="0"/>
              <a:t>25</a:t>
            </a:fld>
            <a:endParaRPr lang="en-US"/>
          </a:p>
        </p:txBody>
      </p:sp>
    </p:spTree>
    <p:extLst>
      <p:ext uri="{BB962C8B-B14F-4D97-AF65-F5344CB8AC3E}">
        <p14:creationId xmlns:p14="http://schemas.microsoft.com/office/powerpoint/2010/main" val="2958875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264038-6044-9D40-9F26-212E6DB36129}" type="slidenum">
              <a:rPr lang="en-US" smtClean="0"/>
              <a:t>26</a:t>
            </a:fld>
            <a:endParaRPr lang="en-US"/>
          </a:p>
        </p:txBody>
      </p:sp>
    </p:spTree>
    <p:extLst>
      <p:ext uri="{BB962C8B-B14F-4D97-AF65-F5344CB8AC3E}">
        <p14:creationId xmlns:p14="http://schemas.microsoft.com/office/powerpoint/2010/main" val="3193398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264038-6044-9D40-9F26-212E6DB36129}" type="slidenum">
              <a:rPr lang="en-US" smtClean="0"/>
              <a:t>27</a:t>
            </a:fld>
            <a:endParaRPr lang="en-US"/>
          </a:p>
        </p:txBody>
      </p:sp>
    </p:spTree>
    <p:extLst>
      <p:ext uri="{BB962C8B-B14F-4D97-AF65-F5344CB8AC3E}">
        <p14:creationId xmlns:p14="http://schemas.microsoft.com/office/powerpoint/2010/main" val="2253118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264038-6044-9D40-9F26-212E6DB36129}" type="slidenum">
              <a:rPr lang="en-US" smtClean="0"/>
              <a:t>28</a:t>
            </a:fld>
            <a:endParaRPr lang="en-US"/>
          </a:p>
        </p:txBody>
      </p:sp>
    </p:spTree>
    <p:extLst>
      <p:ext uri="{BB962C8B-B14F-4D97-AF65-F5344CB8AC3E}">
        <p14:creationId xmlns:p14="http://schemas.microsoft.com/office/powerpoint/2010/main" val="1548533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264038-6044-9D40-9F26-212E6DB36129}" type="slidenum">
              <a:rPr lang="en-US" smtClean="0"/>
              <a:t>29</a:t>
            </a:fld>
            <a:endParaRPr lang="en-US"/>
          </a:p>
        </p:txBody>
      </p:sp>
    </p:spTree>
    <p:extLst>
      <p:ext uri="{BB962C8B-B14F-4D97-AF65-F5344CB8AC3E}">
        <p14:creationId xmlns:p14="http://schemas.microsoft.com/office/powerpoint/2010/main" val="4058313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264038-6044-9D40-9F26-212E6DB36129}" type="slidenum">
              <a:rPr lang="en-US" smtClean="0"/>
              <a:t>30</a:t>
            </a:fld>
            <a:endParaRPr lang="en-US"/>
          </a:p>
        </p:txBody>
      </p:sp>
    </p:spTree>
    <p:extLst>
      <p:ext uri="{BB962C8B-B14F-4D97-AF65-F5344CB8AC3E}">
        <p14:creationId xmlns:p14="http://schemas.microsoft.com/office/powerpoint/2010/main" val="714567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264038-6044-9D40-9F26-212E6DB36129}" type="slidenum">
              <a:rPr lang="en-US" smtClean="0"/>
              <a:t>31</a:t>
            </a:fld>
            <a:endParaRPr lang="en-US"/>
          </a:p>
        </p:txBody>
      </p:sp>
    </p:spTree>
    <p:extLst>
      <p:ext uri="{BB962C8B-B14F-4D97-AF65-F5344CB8AC3E}">
        <p14:creationId xmlns:p14="http://schemas.microsoft.com/office/powerpoint/2010/main" val="3216702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264038-6044-9D40-9F26-212E6DB36129}" type="slidenum">
              <a:rPr lang="en-US" smtClean="0"/>
              <a:t>32</a:t>
            </a:fld>
            <a:endParaRPr lang="en-US"/>
          </a:p>
        </p:txBody>
      </p:sp>
    </p:spTree>
    <p:extLst>
      <p:ext uri="{BB962C8B-B14F-4D97-AF65-F5344CB8AC3E}">
        <p14:creationId xmlns:p14="http://schemas.microsoft.com/office/powerpoint/2010/main" val="2704456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074200" y="1843797"/>
            <a:ext cx="9629775" cy="985519"/>
          </a:xfrm>
          <a:prstGeom prst="rect">
            <a:avLst/>
          </a:prstGeom>
        </p:spPr>
        <p:txBody>
          <a:bodyPr wrap="square" lIns="0" tIns="0" rIns="0" bIns="0">
            <a:spAutoFit/>
          </a:bodyPr>
          <a:lstStyle>
            <a:lvl1pPr>
              <a:defRPr sz="3150" b="1" i="0">
                <a:solidFill>
                  <a:srgbClr val="1A1A1A"/>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160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3/15/24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150" b="1" i="0">
                <a:solidFill>
                  <a:srgbClr val="1A1A1A"/>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60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3/15/24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150" b="1" i="0">
                <a:solidFill>
                  <a:srgbClr val="1A1A1A"/>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3/15/24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150" b="1" i="0">
                <a:solidFill>
                  <a:srgbClr val="1A1A1A"/>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3/15/24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3/15/24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50875"/>
          </a:xfrm>
          <a:custGeom>
            <a:avLst/>
            <a:gdLst/>
            <a:ahLst/>
            <a:cxnLst/>
            <a:rect l="l" t="t" r="r" b="b"/>
            <a:pathLst>
              <a:path w="12192000" h="650875">
                <a:moveTo>
                  <a:pt x="12191999" y="650399"/>
                </a:moveTo>
                <a:lnTo>
                  <a:pt x="0" y="650399"/>
                </a:lnTo>
                <a:lnTo>
                  <a:pt x="0" y="0"/>
                </a:lnTo>
                <a:lnTo>
                  <a:pt x="12191999" y="0"/>
                </a:lnTo>
                <a:lnTo>
                  <a:pt x="12191999" y="650399"/>
                </a:lnTo>
                <a:close/>
              </a:path>
            </a:pathLst>
          </a:custGeom>
          <a:solidFill>
            <a:srgbClr val="E9EDEE"/>
          </a:solidFill>
        </p:spPr>
        <p:txBody>
          <a:bodyPr wrap="square" lIns="0" tIns="0" rIns="0" bIns="0" rtlCol="0"/>
          <a:lstStyle/>
          <a:p>
            <a:endParaRPr/>
          </a:p>
        </p:txBody>
      </p:sp>
      <p:sp>
        <p:nvSpPr>
          <p:cNvPr id="17" name="bg object 17"/>
          <p:cNvSpPr/>
          <p:nvPr/>
        </p:nvSpPr>
        <p:spPr>
          <a:xfrm>
            <a:off x="1604223" y="1588426"/>
            <a:ext cx="497205" cy="61594"/>
          </a:xfrm>
          <a:custGeom>
            <a:avLst/>
            <a:gdLst/>
            <a:ahLst/>
            <a:cxnLst/>
            <a:rect l="l" t="t" r="r" b="b"/>
            <a:pathLst>
              <a:path w="497205" h="61594">
                <a:moveTo>
                  <a:pt x="497128" y="61101"/>
                </a:moveTo>
                <a:lnTo>
                  <a:pt x="0" y="61101"/>
                </a:lnTo>
                <a:lnTo>
                  <a:pt x="0" y="0"/>
                </a:lnTo>
                <a:lnTo>
                  <a:pt x="497128" y="0"/>
                </a:lnTo>
                <a:lnTo>
                  <a:pt x="497128" y="61101"/>
                </a:lnTo>
                <a:close/>
              </a:path>
            </a:pathLst>
          </a:custGeom>
          <a:solidFill>
            <a:srgbClr val="EB5500"/>
          </a:solidFill>
        </p:spPr>
        <p:txBody>
          <a:bodyPr wrap="square" lIns="0" tIns="0" rIns="0" bIns="0" rtlCol="0"/>
          <a:lstStyle/>
          <a:p>
            <a:endParaRPr/>
          </a:p>
        </p:txBody>
      </p:sp>
      <p:sp>
        <p:nvSpPr>
          <p:cNvPr id="18" name="bg object 18"/>
          <p:cNvSpPr/>
          <p:nvPr/>
        </p:nvSpPr>
        <p:spPr>
          <a:xfrm>
            <a:off x="1107036" y="1588426"/>
            <a:ext cx="501650" cy="61594"/>
          </a:xfrm>
          <a:custGeom>
            <a:avLst/>
            <a:gdLst/>
            <a:ahLst/>
            <a:cxnLst/>
            <a:rect l="l" t="t" r="r" b="b"/>
            <a:pathLst>
              <a:path w="501650" h="61594">
                <a:moveTo>
                  <a:pt x="501331" y="61101"/>
                </a:moveTo>
                <a:lnTo>
                  <a:pt x="0" y="61101"/>
                </a:lnTo>
                <a:lnTo>
                  <a:pt x="0" y="0"/>
                </a:lnTo>
                <a:lnTo>
                  <a:pt x="501331" y="0"/>
                </a:lnTo>
                <a:lnTo>
                  <a:pt x="501331" y="61101"/>
                </a:lnTo>
                <a:close/>
              </a:path>
            </a:pathLst>
          </a:custGeom>
          <a:solidFill>
            <a:srgbClr val="1A9988"/>
          </a:solidFill>
        </p:spPr>
        <p:txBody>
          <a:bodyPr wrap="square" lIns="0" tIns="0" rIns="0" bIns="0" rtlCol="0"/>
          <a:lstStyle/>
          <a:p>
            <a:endParaRPr/>
          </a:p>
        </p:txBody>
      </p:sp>
      <p:sp>
        <p:nvSpPr>
          <p:cNvPr id="2" name="Holder 2"/>
          <p:cNvSpPr>
            <a:spLocks noGrp="1"/>
          </p:cNvSpPr>
          <p:nvPr>
            <p:ph type="title"/>
          </p:nvPr>
        </p:nvSpPr>
        <p:spPr>
          <a:xfrm>
            <a:off x="1074200" y="1843797"/>
            <a:ext cx="8939530" cy="1901825"/>
          </a:xfrm>
          <a:prstGeom prst="rect">
            <a:avLst/>
          </a:prstGeom>
        </p:spPr>
        <p:txBody>
          <a:bodyPr wrap="square" lIns="0" tIns="0" rIns="0" bIns="0">
            <a:spAutoFit/>
          </a:bodyPr>
          <a:lstStyle>
            <a:lvl1pPr>
              <a:defRPr sz="3150" b="1" i="0">
                <a:solidFill>
                  <a:srgbClr val="1A1A1A"/>
                </a:solidFill>
                <a:latin typeface="Arial"/>
                <a:cs typeface="Arial"/>
              </a:defRPr>
            </a:lvl1pPr>
          </a:lstStyle>
          <a:p>
            <a:endParaRPr/>
          </a:p>
        </p:txBody>
      </p:sp>
      <p:sp>
        <p:nvSpPr>
          <p:cNvPr id="3" name="Holder 3"/>
          <p:cNvSpPr>
            <a:spLocks noGrp="1"/>
          </p:cNvSpPr>
          <p:nvPr>
            <p:ph type="body" idx="1"/>
          </p:nvPr>
        </p:nvSpPr>
        <p:spPr>
          <a:xfrm>
            <a:off x="997575" y="2676772"/>
            <a:ext cx="9204960" cy="1671320"/>
          </a:xfrm>
          <a:prstGeom prst="rect">
            <a:avLst/>
          </a:prstGeom>
        </p:spPr>
        <p:txBody>
          <a:bodyPr wrap="square" lIns="0" tIns="0" rIns="0" bIns="0">
            <a:spAutoFit/>
          </a:bodyPr>
          <a:lstStyle>
            <a:lvl1pPr>
              <a:defRPr sz="1600" b="0" i="0">
                <a:solidFill>
                  <a:schemeClr val="tx1"/>
                </a:solidFill>
                <a:latin typeface="Arial"/>
                <a:cs typeface="Aria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3/15/24</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hyperlink" Target="http://www.youtube.com/watch?v=kdX2IRLxO3g"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hyperlink" Target="http://www.youtube.com/watch?v=kdX2IRLxO3g" TargetMode="Externa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www.nibib.nih.gov/news-events/newsroom/packaging-mrna-pancreas" TargetMode="External"/><Relationship Id="rId2" Type="http://schemas.openxmlformats.org/officeDocument/2006/relationships/hyperlink" Target="https://www.cdc.gov/coronavirus/2019-ncov/downloads/vaccines/COVID-19-mRNA-infographic_G_508.pdf" TargetMode="External"/><Relationship Id="rId1" Type="http://schemas.openxmlformats.org/officeDocument/2006/relationships/slideLayout" Target="../slideLayouts/slideLayout4.xml"/><Relationship Id="rId5" Type="http://schemas.openxmlformats.org/officeDocument/2006/relationships/hyperlink" Target="https://www.nibib.nih.gov/news-events/newsroom/directing-vaccines-dendritic-cells" TargetMode="External"/><Relationship Id="rId4" Type="http://schemas.openxmlformats.org/officeDocument/2006/relationships/hyperlink" Target="https://www.nibib.nih.gov/news-events/newsroom/finger-pulse-drug-delivery"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hyperlink" Target="http://www.youtube.com/watch?v=f7hMhL_N4k8" TargetMode="Externa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08A61-D498-7FBF-17FE-6FB878D1EE0B}"/>
              </a:ext>
            </a:extLst>
          </p:cNvPr>
          <p:cNvSpPr>
            <a:spLocks noGrp="1"/>
          </p:cNvSpPr>
          <p:nvPr>
            <p:ph type="ctrTitle"/>
          </p:nvPr>
        </p:nvSpPr>
        <p:spPr>
          <a:xfrm>
            <a:off x="1143000" y="2567225"/>
            <a:ext cx="9629775" cy="1723549"/>
          </a:xfrm>
        </p:spPr>
        <p:txBody>
          <a:bodyPr/>
          <a:lstStyle/>
          <a:p>
            <a:pPr algn="ctr"/>
            <a:r>
              <a:rPr lang="en-US" sz="5600" dirty="0"/>
              <a:t>Nanoparticles</a:t>
            </a:r>
            <a:r>
              <a:rPr lang="en-US" sz="5600" spc="-35" dirty="0"/>
              <a:t> </a:t>
            </a:r>
            <a:r>
              <a:rPr lang="en-US" sz="5600" spc="-30" dirty="0"/>
              <a:t>in</a:t>
            </a:r>
            <a:r>
              <a:rPr lang="en-US" sz="5600" spc="-35" dirty="0"/>
              <a:t> </a:t>
            </a:r>
            <a:r>
              <a:rPr lang="en-US" sz="5600" spc="40" dirty="0"/>
              <a:t>drug </a:t>
            </a:r>
            <a:r>
              <a:rPr lang="en-US" sz="5600" spc="45" dirty="0"/>
              <a:t>delivery</a:t>
            </a:r>
            <a:endParaRPr lang="en-US" sz="5600" dirty="0"/>
          </a:p>
        </p:txBody>
      </p:sp>
    </p:spTree>
    <p:extLst>
      <p:ext uri="{BB962C8B-B14F-4D97-AF65-F5344CB8AC3E}">
        <p14:creationId xmlns:p14="http://schemas.microsoft.com/office/powerpoint/2010/main" val="13293660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marR="5080">
              <a:lnSpc>
                <a:spcPct val="100000"/>
              </a:lnSpc>
              <a:spcBef>
                <a:spcPts val="100"/>
              </a:spcBef>
            </a:pPr>
            <a:r>
              <a:rPr spc="80" dirty="0"/>
              <a:t>Why</a:t>
            </a:r>
            <a:r>
              <a:rPr spc="-140" dirty="0"/>
              <a:t> </a:t>
            </a:r>
            <a:r>
              <a:rPr dirty="0"/>
              <a:t>are</a:t>
            </a:r>
            <a:r>
              <a:rPr spc="-55" dirty="0"/>
              <a:t> </a:t>
            </a:r>
            <a:r>
              <a:rPr dirty="0"/>
              <a:t>nanoparticles</a:t>
            </a:r>
            <a:r>
              <a:rPr spc="-55" dirty="0"/>
              <a:t> </a:t>
            </a:r>
            <a:r>
              <a:rPr spc="90" dirty="0"/>
              <a:t>needed</a:t>
            </a:r>
            <a:r>
              <a:rPr spc="-50" dirty="0"/>
              <a:t> </a:t>
            </a:r>
            <a:r>
              <a:rPr dirty="0"/>
              <a:t>over</a:t>
            </a:r>
            <a:r>
              <a:rPr spc="-130" dirty="0"/>
              <a:t> </a:t>
            </a:r>
            <a:r>
              <a:rPr spc="-10" dirty="0"/>
              <a:t>traditional medicine?</a:t>
            </a:r>
          </a:p>
          <a:p>
            <a:pPr marL="12700" marR="5356860">
              <a:lnSpc>
                <a:spcPct val="114999"/>
              </a:lnSpc>
              <a:spcBef>
                <a:spcPts val="170"/>
              </a:spcBef>
            </a:pPr>
            <a:r>
              <a:rPr sz="1700" b="0" spc="-40" dirty="0">
                <a:solidFill>
                  <a:srgbClr val="595959"/>
                </a:solidFill>
                <a:latin typeface="Arial"/>
                <a:cs typeface="Arial"/>
              </a:rPr>
              <a:t>They</a:t>
            </a:r>
            <a:r>
              <a:rPr sz="1700" b="0" spc="-114" dirty="0">
                <a:solidFill>
                  <a:srgbClr val="595959"/>
                </a:solidFill>
                <a:latin typeface="Arial"/>
                <a:cs typeface="Arial"/>
              </a:rPr>
              <a:t> </a:t>
            </a:r>
            <a:r>
              <a:rPr sz="1700" b="0" spc="-55" dirty="0">
                <a:solidFill>
                  <a:srgbClr val="595959"/>
                </a:solidFill>
                <a:latin typeface="Arial"/>
                <a:cs typeface="Arial"/>
              </a:rPr>
              <a:t>can</a:t>
            </a:r>
            <a:r>
              <a:rPr sz="1700" b="0" spc="-114" dirty="0">
                <a:solidFill>
                  <a:srgbClr val="595959"/>
                </a:solidFill>
                <a:latin typeface="Arial"/>
                <a:cs typeface="Arial"/>
              </a:rPr>
              <a:t> </a:t>
            </a:r>
            <a:r>
              <a:rPr sz="1700" b="0" spc="-40" dirty="0">
                <a:solidFill>
                  <a:srgbClr val="595959"/>
                </a:solidFill>
                <a:latin typeface="Arial"/>
                <a:cs typeface="Arial"/>
              </a:rPr>
              <a:t>release</a:t>
            </a:r>
            <a:r>
              <a:rPr sz="1700" b="0" spc="-114" dirty="0">
                <a:solidFill>
                  <a:srgbClr val="595959"/>
                </a:solidFill>
                <a:latin typeface="Arial"/>
                <a:cs typeface="Arial"/>
              </a:rPr>
              <a:t> </a:t>
            </a:r>
            <a:r>
              <a:rPr sz="1700" b="0" spc="-10" dirty="0">
                <a:solidFill>
                  <a:srgbClr val="595959"/>
                </a:solidFill>
                <a:latin typeface="Arial"/>
                <a:cs typeface="Arial"/>
              </a:rPr>
              <a:t>contained </a:t>
            </a:r>
            <a:r>
              <a:rPr sz="1700" b="0" spc="-25" dirty="0">
                <a:solidFill>
                  <a:srgbClr val="595959"/>
                </a:solidFill>
                <a:latin typeface="Arial"/>
                <a:cs typeface="Arial"/>
              </a:rPr>
              <a:t>medicine/drugs,</a:t>
            </a:r>
            <a:r>
              <a:rPr sz="1700" b="0" spc="-100" dirty="0">
                <a:solidFill>
                  <a:srgbClr val="595959"/>
                </a:solidFill>
                <a:latin typeface="Arial"/>
                <a:cs typeface="Arial"/>
              </a:rPr>
              <a:t> </a:t>
            </a:r>
            <a:r>
              <a:rPr sz="1700" b="0" dirty="0">
                <a:solidFill>
                  <a:srgbClr val="595959"/>
                </a:solidFill>
                <a:latin typeface="Arial"/>
                <a:cs typeface="Arial"/>
              </a:rPr>
              <a:t>thus</a:t>
            </a:r>
            <a:r>
              <a:rPr sz="1700" b="0" spc="-95" dirty="0">
                <a:solidFill>
                  <a:srgbClr val="595959"/>
                </a:solidFill>
                <a:latin typeface="Arial"/>
                <a:cs typeface="Arial"/>
              </a:rPr>
              <a:t> </a:t>
            </a:r>
            <a:r>
              <a:rPr sz="1700" b="0" spc="-30" dirty="0">
                <a:solidFill>
                  <a:srgbClr val="595959"/>
                </a:solidFill>
                <a:latin typeface="Arial"/>
                <a:cs typeface="Arial"/>
              </a:rPr>
              <a:t>leading</a:t>
            </a:r>
            <a:r>
              <a:rPr sz="1700" b="0" spc="-100" dirty="0">
                <a:solidFill>
                  <a:srgbClr val="595959"/>
                </a:solidFill>
                <a:latin typeface="Arial"/>
                <a:cs typeface="Arial"/>
              </a:rPr>
              <a:t> </a:t>
            </a:r>
            <a:r>
              <a:rPr sz="1700" b="0" spc="70" dirty="0">
                <a:solidFill>
                  <a:srgbClr val="595959"/>
                </a:solidFill>
                <a:latin typeface="Arial"/>
                <a:cs typeface="Arial"/>
              </a:rPr>
              <a:t>to</a:t>
            </a:r>
            <a:r>
              <a:rPr sz="1700" b="0" spc="-95" dirty="0">
                <a:solidFill>
                  <a:srgbClr val="595959"/>
                </a:solidFill>
                <a:latin typeface="Arial"/>
                <a:cs typeface="Arial"/>
              </a:rPr>
              <a:t> </a:t>
            </a:r>
            <a:r>
              <a:rPr sz="1700" b="0" spc="40" dirty="0">
                <a:solidFill>
                  <a:srgbClr val="595959"/>
                </a:solidFill>
                <a:latin typeface="Arial"/>
                <a:cs typeface="Arial"/>
              </a:rPr>
              <a:t>better </a:t>
            </a:r>
            <a:r>
              <a:rPr sz="1700" b="0" spc="-75" dirty="0">
                <a:solidFill>
                  <a:srgbClr val="595959"/>
                </a:solidFill>
                <a:latin typeface="Arial"/>
                <a:cs typeface="Arial"/>
              </a:rPr>
              <a:t>dosage</a:t>
            </a:r>
            <a:r>
              <a:rPr sz="1700" b="0" spc="-95" dirty="0">
                <a:solidFill>
                  <a:srgbClr val="595959"/>
                </a:solidFill>
                <a:latin typeface="Arial"/>
                <a:cs typeface="Arial"/>
              </a:rPr>
              <a:t> </a:t>
            </a:r>
            <a:r>
              <a:rPr sz="1700" b="0" spc="65" dirty="0">
                <a:solidFill>
                  <a:srgbClr val="595959"/>
                </a:solidFill>
                <a:latin typeface="Arial"/>
                <a:cs typeface="Arial"/>
              </a:rPr>
              <a:t>for</a:t>
            </a:r>
            <a:r>
              <a:rPr sz="1700" b="0" spc="-95" dirty="0">
                <a:solidFill>
                  <a:srgbClr val="595959"/>
                </a:solidFill>
                <a:latin typeface="Arial"/>
                <a:cs typeface="Arial"/>
              </a:rPr>
              <a:t> </a:t>
            </a:r>
            <a:r>
              <a:rPr sz="1700" b="0" dirty="0">
                <a:solidFill>
                  <a:srgbClr val="595959"/>
                </a:solidFill>
                <a:latin typeface="Arial"/>
                <a:cs typeface="Arial"/>
              </a:rPr>
              <a:t>the</a:t>
            </a:r>
            <a:r>
              <a:rPr sz="1700" b="0" spc="-90" dirty="0">
                <a:solidFill>
                  <a:srgbClr val="595959"/>
                </a:solidFill>
                <a:latin typeface="Arial"/>
                <a:cs typeface="Arial"/>
              </a:rPr>
              <a:t> </a:t>
            </a:r>
            <a:r>
              <a:rPr sz="1700" b="0" spc="-10" dirty="0">
                <a:solidFill>
                  <a:srgbClr val="595959"/>
                </a:solidFill>
                <a:latin typeface="Arial"/>
                <a:cs typeface="Arial"/>
              </a:rPr>
              <a:t>disease!</a:t>
            </a:r>
            <a:endParaRPr sz="1700">
              <a:latin typeface="Arial"/>
              <a:cs typeface="Arial"/>
            </a:endParaRPr>
          </a:p>
        </p:txBody>
      </p:sp>
      <p:pic>
        <p:nvPicPr>
          <p:cNvPr id="6" name="Picture 5" descr="A graphic of a blue nanoparticle with empty holes in the surface with an arrow pointing to the right to the same nanoparticle with holes filled with yellow dots and the words &quot;Nanoparticle with medicine&quot; underneath and finally the nanoparticle with the gold dots hovering around it with the words &quot;Nanoparticle releasing medicine&quot; underneath">
            <a:extLst>
              <a:ext uri="{FF2B5EF4-FFF2-40B4-BE49-F238E27FC236}">
                <a16:creationId xmlns:a16="http://schemas.microsoft.com/office/drawing/2014/main" id="{3F75B318-43FF-E693-63E3-2436F824A9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762000"/>
            <a:ext cx="7772400" cy="544068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marR="5080">
              <a:lnSpc>
                <a:spcPct val="100000"/>
              </a:lnSpc>
              <a:spcBef>
                <a:spcPts val="100"/>
              </a:spcBef>
            </a:pPr>
            <a:r>
              <a:rPr spc="80" dirty="0"/>
              <a:t>Why</a:t>
            </a:r>
            <a:r>
              <a:rPr spc="-140" dirty="0"/>
              <a:t> </a:t>
            </a:r>
            <a:r>
              <a:rPr dirty="0"/>
              <a:t>are</a:t>
            </a:r>
            <a:r>
              <a:rPr spc="-55" dirty="0"/>
              <a:t> </a:t>
            </a:r>
            <a:r>
              <a:rPr dirty="0"/>
              <a:t>nanoparticles</a:t>
            </a:r>
            <a:r>
              <a:rPr spc="-55" dirty="0"/>
              <a:t> </a:t>
            </a:r>
            <a:r>
              <a:rPr spc="90" dirty="0"/>
              <a:t>needed</a:t>
            </a:r>
            <a:r>
              <a:rPr spc="-50" dirty="0"/>
              <a:t> </a:t>
            </a:r>
            <a:r>
              <a:rPr dirty="0"/>
              <a:t>over</a:t>
            </a:r>
            <a:r>
              <a:rPr spc="-130" dirty="0"/>
              <a:t> </a:t>
            </a:r>
            <a:r>
              <a:rPr spc="-10" dirty="0"/>
              <a:t>traditional medicine?</a:t>
            </a:r>
          </a:p>
          <a:p>
            <a:pPr marL="12700" marR="5202555" algn="just">
              <a:lnSpc>
                <a:spcPct val="114999"/>
              </a:lnSpc>
              <a:spcBef>
                <a:spcPts val="170"/>
              </a:spcBef>
            </a:pPr>
            <a:r>
              <a:rPr sz="1700" b="0" spc="-55" dirty="0">
                <a:solidFill>
                  <a:srgbClr val="595959"/>
                </a:solidFill>
                <a:latin typeface="Arial"/>
                <a:cs typeface="Arial"/>
              </a:rPr>
              <a:t>They</a:t>
            </a:r>
            <a:r>
              <a:rPr sz="1700" b="0" spc="-65" dirty="0">
                <a:solidFill>
                  <a:srgbClr val="595959"/>
                </a:solidFill>
                <a:latin typeface="Arial"/>
                <a:cs typeface="Arial"/>
              </a:rPr>
              <a:t> </a:t>
            </a:r>
            <a:r>
              <a:rPr sz="1700" b="0" spc="-100" dirty="0">
                <a:solidFill>
                  <a:srgbClr val="595959"/>
                </a:solidFill>
                <a:latin typeface="Arial"/>
                <a:cs typeface="Arial"/>
              </a:rPr>
              <a:t>can</a:t>
            </a:r>
            <a:r>
              <a:rPr sz="1700" b="0" spc="-20" dirty="0">
                <a:solidFill>
                  <a:srgbClr val="595959"/>
                </a:solidFill>
                <a:latin typeface="Arial"/>
                <a:cs typeface="Arial"/>
              </a:rPr>
              <a:t> </a:t>
            </a:r>
            <a:r>
              <a:rPr sz="1700" b="0" dirty="0">
                <a:solidFill>
                  <a:srgbClr val="595959"/>
                </a:solidFill>
                <a:latin typeface="Arial"/>
                <a:cs typeface="Arial"/>
              </a:rPr>
              <a:t>prevent</a:t>
            </a:r>
            <a:r>
              <a:rPr sz="1700" b="0" spc="-55" dirty="0">
                <a:solidFill>
                  <a:srgbClr val="595959"/>
                </a:solidFill>
                <a:latin typeface="Arial"/>
                <a:cs typeface="Arial"/>
              </a:rPr>
              <a:t> </a:t>
            </a:r>
            <a:r>
              <a:rPr sz="1700" b="0" spc="-10" dirty="0">
                <a:solidFill>
                  <a:srgbClr val="595959"/>
                </a:solidFill>
                <a:latin typeface="Arial"/>
                <a:cs typeface="Arial"/>
              </a:rPr>
              <a:t>contained</a:t>
            </a:r>
            <a:r>
              <a:rPr sz="1700" b="0" spc="-45" dirty="0">
                <a:solidFill>
                  <a:srgbClr val="595959"/>
                </a:solidFill>
                <a:latin typeface="Arial"/>
                <a:cs typeface="Arial"/>
              </a:rPr>
              <a:t> </a:t>
            </a:r>
            <a:r>
              <a:rPr sz="1700" b="0" spc="-30" dirty="0">
                <a:solidFill>
                  <a:srgbClr val="595959"/>
                </a:solidFill>
                <a:latin typeface="Arial"/>
                <a:cs typeface="Arial"/>
              </a:rPr>
              <a:t>drugs</a:t>
            </a:r>
            <a:r>
              <a:rPr sz="1700" b="0" spc="-45" dirty="0">
                <a:solidFill>
                  <a:srgbClr val="595959"/>
                </a:solidFill>
                <a:latin typeface="Arial"/>
                <a:cs typeface="Arial"/>
              </a:rPr>
              <a:t> </a:t>
            </a:r>
            <a:r>
              <a:rPr sz="1700" b="0" spc="-20" dirty="0">
                <a:solidFill>
                  <a:srgbClr val="595959"/>
                </a:solidFill>
                <a:latin typeface="Arial"/>
                <a:cs typeface="Arial"/>
              </a:rPr>
              <a:t>from </a:t>
            </a:r>
            <a:r>
              <a:rPr sz="1700" b="0" dirty="0">
                <a:solidFill>
                  <a:srgbClr val="595959"/>
                </a:solidFill>
                <a:latin typeface="Arial"/>
                <a:cs typeface="Arial"/>
              </a:rPr>
              <a:t>the</a:t>
            </a:r>
            <a:r>
              <a:rPr sz="1700" b="0" spc="-70" dirty="0">
                <a:solidFill>
                  <a:srgbClr val="595959"/>
                </a:solidFill>
                <a:latin typeface="Arial"/>
                <a:cs typeface="Arial"/>
              </a:rPr>
              <a:t> </a:t>
            </a:r>
            <a:r>
              <a:rPr sz="1700" b="0" dirty="0">
                <a:solidFill>
                  <a:srgbClr val="595959"/>
                </a:solidFill>
                <a:latin typeface="Arial"/>
                <a:cs typeface="Arial"/>
              </a:rPr>
              <a:t>rest</a:t>
            </a:r>
            <a:r>
              <a:rPr sz="1700" b="0" spc="-70" dirty="0">
                <a:solidFill>
                  <a:srgbClr val="595959"/>
                </a:solidFill>
                <a:latin typeface="Arial"/>
                <a:cs typeface="Arial"/>
              </a:rPr>
              <a:t> </a:t>
            </a:r>
            <a:r>
              <a:rPr sz="1700" b="0" dirty="0">
                <a:solidFill>
                  <a:srgbClr val="595959"/>
                </a:solidFill>
                <a:latin typeface="Arial"/>
                <a:cs typeface="Arial"/>
              </a:rPr>
              <a:t>of</a:t>
            </a:r>
            <a:r>
              <a:rPr sz="1700" b="0" spc="-70" dirty="0">
                <a:solidFill>
                  <a:srgbClr val="595959"/>
                </a:solidFill>
                <a:latin typeface="Arial"/>
                <a:cs typeface="Arial"/>
              </a:rPr>
              <a:t> </a:t>
            </a:r>
            <a:r>
              <a:rPr sz="1700" b="0" dirty="0">
                <a:solidFill>
                  <a:srgbClr val="595959"/>
                </a:solidFill>
                <a:latin typeface="Arial"/>
                <a:cs typeface="Arial"/>
              </a:rPr>
              <a:t>the</a:t>
            </a:r>
            <a:r>
              <a:rPr sz="1700" b="0" spc="-70" dirty="0">
                <a:solidFill>
                  <a:srgbClr val="595959"/>
                </a:solidFill>
                <a:latin typeface="Arial"/>
                <a:cs typeface="Arial"/>
              </a:rPr>
              <a:t> </a:t>
            </a:r>
            <a:r>
              <a:rPr sz="1700" b="0" spc="-10" dirty="0">
                <a:solidFill>
                  <a:srgbClr val="595959"/>
                </a:solidFill>
                <a:latin typeface="Arial"/>
                <a:cs typeface="Arial"/>
              </a:rPr>
              <a:t>body</a:t>
            </a:r>
            <a:r>
              <a:rPr sz="1700" b="0" spc="-65" dirty="0">
                <a:solidFill>
                  <a:srgbClr val="595959"/>
                </a:solidFill>
                <a:latin typeface="Arial"/>
                <a:cs typeface="Arial"/>
              </a:rPr>
              <a:t> </a:t>
            </a:r>
            <a:r>
              <a:rPr sz="1700" b="0" dirty="0">
                <a:solidFill>
                  <a:srgbClr val="595959"/>
                </a:solidFill>
                <a:latin typeface="Arial"/>
                <a:cs typeface="Arial"/>
              </a:rPr>
              <a:t>before</a:t>
            </a:r>
            <a:r>
              <a:rPr sz="1700" b="0" spc="-70" dirty="0">
                <a:solidFill>
                  <a:srgbClr val="595959"/>
                </a:solidFill>
                <a:latin typeface="Arial"/>
                <a:cs typeface="Arial"/>
              </a:rPr>
              <a:t> </a:t>
            </a:r>
            <a:r>
              <a:rPr sz="1700" b="0" spc="85" dirty="0">
                <a:solidFill>
                  <a:srgbClr val="595959"/>
                </a:solidFill>
                <a:latin typeface="Arial"/>
                <a:cs typeface="Arial"/>
              </a:rPr>
              <a:t>it</a:t>
            </a:r>
            <a:r>
              <a:rPr sz="1700" b="0" spc="-70" dirty="0">
                <a:solidFill>
                  <a:srgbClr val="595959"/>
                </a:solidFill>
                <a:latin typeface="Arial"/>
                <a:cs typeface="Arial"/>
              </a:rPr>
              <a:t> </a:t>
            </a:r>
            <a:r>
              <a:rPr sz="1700" b="0" spc="-50" dirty="0">
                <a:solidFill>
                  <a:srgbClr val="595959"/>
                </a:solidFill>
                <a:latin typeface="Arial"/>
                <a:cs typeface="Arial"/>
              </a:rPr>
              <a:t>gets</a:t>
            </a:r>
            <a:r>
              <a:rPr sz="1700" b="0" spc="-70" dirty="0">
                <a:solidFill>
                  <a:srgbClr val="595959"/>
                </a:solidFill>
                <a:latin typeface="Arial"/>
                <a:cs typeface="Arial"/>
              </a:rPr>
              <a:t> </a:t>
            </a:r>
            <a:r>
              <a:rPr sz="1700" b="0" spc="50" dirty="0">
                <a:solidFill>
                  <a:srgbClr val="595959"/>
                </a:solidFill>
                <a:latin typeface="Arial"/>
                <a:cs typeface="Arial"/>
              </a:rPr>
              <a:t>to</a:t>
            </a:r>
            <a:r>
              <a:rPr sz="1700" b="0" spc="-65" dirty="0">
                <a:solidFill>
                  <a:srgbClr val="595959"/>
                </a:solidFill>
                <a:latin typeface="Arial"/>
                <a:cs typeface="Arial"/>
              </a:rPr>
              <a:t> </a:t>
            </a:r>
            <a:r>
              <a:rPr sz="1700" b="0" spc="-25" dirty="0">
                <a:solidFill>
                  <a:srgbClr val="595959"/>
                </a:solidFill>
                <a:latin typeface="Arial"/>
                <a:cs typeface="Arial"/>
              </a:rPr>
              <a:t>the </a:t>
            </a:r>
            <a:r>
              <a:rPr sz="1700" b="0" spc="-60" dirty="0">
                <a:solidFill>
                  <a:srgbClr val="595959"/>
                </a:solidFill>
                <a:latin typeface="Arial"/>
                <a:cs typeface="Arial"/>
              </a:rPr>
              <a:t>diseased</a:t>
            </a:r>
            <a:r>
              <a:rPr sz="1700" b="0" spc="-110" dirty="0">
                <a:solidFill>
                  <a:srgbClr val="595959"/>
                </a:solidFill>
                <a:latin typeface="Arial"/>
                <a:cs typeface="Arial"/>
              </a:rPr>
              <a:t> </a:t>
            </a:r>
            <a:r>
              <a:rPr sz="1700" b="0" spc="-40" dirty="0">
                <a:solidFill>
                  <a:srgbClr val="595959"/>
                </a:solidFill>
                <a:latin typeface="Arial"/>
                <a:cs typeface="Arial"/>
              </a:rPr>
              <a:t>area</a:t>
            </a:r>
            <a:r>
              <a:rPr sz="1700" b="0" spc="-105" dirty="0">
                <a:solidFill>
                  <a:srgbClr val="595959"/>
                </a:solidFill>
                <a:latin typeface="Arial"/>
                <a:cs typeface="Arial"/>
              </a:rPr>
              <a:t> </a:t>
            </a:r>
            <a:r>
              <a:rPr sz="1700" b="0" spc="70" dirty="0">
                <a:solidFill>
                  <a:srgbClr val="595959"/>
                </a:solidFill>
                <a:latin typeface="Arial"/>
                <a:cs typeface="Arial"/>
              </a:rPr>
              <a:t>to</a:t>
            </a:r>
            <a:r>
              <a:rPr sz="1700" b="0" spc="-110" dirty="0">
                <a:solidFill>
                  <a:srgbClr val="595959"/>
                </a:solidFill>
                <a:latin typeface="Arial"/>
                <a:cs typeface="Arial"/>
              </a:rPr>
              <a:t> </a:t>
            </a:r>
            <a:r>
              <a:rPr sz="1700" b="0" spc="-40" dirty="0">
                <a:solidFill>
                  <a:srgbClr val="595959"/>
                </a:solidFill>
                <a:latin typeface="Arial"/>
                <a:cs typeface="Arial"/>
              </a:rPr>
              <a:t>release</a:t>
            </a:r>
            <a:r>
              <a:rPr sz="1700" b="0" spc="-105" dirty="0">
                <a:solidFill>
                  <a:srgbClr val="595959"/>
                </a:solidFill>
                <a:latin typeface="Arial"/>
                <a:cs typeface="Arial"/>
              </a:rPr>
              <a:t> </a:t>
            </a:r>
            <a:r>
              <a:rPr sz="1700" b="0" spc="-10" dirty="0">
                <a:solidFill>
                  <a:srgbClr val="595959"/>
                </a:solidFill>
                <a:latin typeface="Arial"/>
                <a:cs typeface="Arial"/>
              </a:rPr>
              <a:t>medicine.</a:t>
            </a:r>
            <a:endParaRPr sz="1700">
              <a:latin typeface="Arial"/>
              <a:cs typeface="Arial"/>
            </a:endParaRPr>
          </a:p>
        </p:txBody>
      </p:sp>
      <p:sp>
        <p:nvSpPr>
          <p:cNvPr id="3" name="TextBox 2">
            <a:extLst>
              <a:ext uri="{FF2B5EF4-FFF2-40B4-BE49-F238E27FC236}">
                <a16:creationId xmlns:a16="http://schemas.microsoft.com/office/drawing/2014/main" id="{30F08581-D8FB-A1C3-71E3-A08B77B4264F}"/>
              </a:ext>
            </a:extLst>
          </p:cNvPr>
          <p:cNvSpPr txBox="1"/>
          <p:nvPr/>
        </p:nvSpPr>
        <p:spPr>
          <a:xfrm>
            <a:off x="4064073" y="4465113"/>
            <a:ext cx="1479892" cy="646331"/>
          </a:xfrm>
          <a:prstGeom prst="rect">
            <a:avLst/>
          </a:prstGeom>
          <a:noFill/>
        </p:spPr>
        <p:txBody>
          <a:bodyPr wrap="none" rtlCol="0">
            <a:spAutoFit/>
          </a:bodyPr>
          <a:lstStyle/>
          <a:p>
            <a:r>
              <a:rPr lang="en-US" dirty="0"/>
              <a:t>Liposome </a:t>
            </a:r>
          </a:p>
          <a:p>
            <a:r>
              <a:rPr lang="en-US" dirty="0"/>
              <a:t>Nanoparticle</a:t>
            </a:r>
          </a:p>
        </p:txBody>
      </p:sp>
      <p:pic>
        <p:nvPicPr>
          <p:cNvPr id="6" name="Picture 5" descr="A green circle with purple stars inside labeled &quot;drugs to be delivered to targeted cells or locations in the body.&quot; On the outside of the nanoparticle are antibodies and proteins with words saying that the can target specific cells or molecules">
            <a:extLst>
              <a:ext uri="{FF2B5EF4-FFF2-40B4-BE49-F238E27FC236}">
                <a16:creationId xmlns:a16="http://schemas.microsoft.com/office/drawing/2014/main" id="{A8F455E1-E4E7-92AB-087E-B34A6FF896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2133600"/>
            <a:ext cx="7086600" cy="496062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74200" y="1843797"/>
            <a:ext cx="8510270" cy="505459"/>
          </a:xfrm>
          <a:prstGeom prst="rect">
            <a:avLst/>
          </a:prstGeom>
        </p:spPr>
        <p:txBody>
          <a:bodyPr vert="horz" wrap="square" lIns="0" tIns="12700" rIns="0" bIns="0" rtlCol="0">
            <a:spAutoFit/>
          </a:bodyPr>
          <a:lstStyle/>
          <a:p>
            <a:pPr marL="12700">
              <a:lnSpc>
                <a:spcPct val="100000"/>
              </a:lnSpc>
              <a:spcBef>
                <a:spcPts val="100"/>
              </a:spcBef>
            </a:pPr>
            <a:r>
              <a:rPr spc="-10" dirty="0"/>
              <a:t>Another</a:t>
            </a:r>
            <a:r>
              <a:rPr spc="-125" dirty="0"/>
              <a:t> </a:t>
            </a:r>
            <a:r>
              <a:rPr spc="55" dirty="0"/>
              <a:t>example</a:t>
            </a:r>
            <a:r>
              <a:rPr spc="-40" dirty="0"/>
              <a:t> </a:t>
            </a:r>
            <a:r>
              <a:rPr dirty="0"/>
              <a:t>of</a:t>
            </a:r>
            <a:r>
              <a:rPr spc="-120" dirty="0"/>
              <a:t> </a:t>
            </a:r>
            <a:r>
              <a:rPr spc="50" dirty="0"/>
              <a:t>a</a:t>
            </a:r>
            <a:r>
              <a:rPr spc="-45" dirty="0"/>
              <a:t> </a:t>
            </a:r>
            <a:r>
              <a:rPr dirty="0"/>
              <a:t>nanoparticle</a:t>
            </a:r>
            <a:r>
              <a:rPr spc="-45" dirty="0"/>
              <a:t> </a:t>
            </a:r>
            <a:r>
              <a:rPr spc="-20" dirty="0"/>
              <a:t>in</a:t>
            </a:r>
            <a:r>
              <a:rPr spc="-45" dirty="0"/>
              <a:t> </a:t>
            </a:r>
            <a:r>
              <a:rPr spc="-10" dirty="0"/>
              <a:t>action!</a:t>
            </a:r>
          </a:p>
        </p:txBody>
      </p:sp>
      <p:sp>
        <p:nvSpPr>
          <p:cNvPr id="3" name="object 3"/>
          <p:cNvSpPr txBox="1"/>
          <p:nvPr/>
        </p:nvSpPr>
        <p:spPr>
          <a:xfrm>
            <a:off x="1074200" y="2825927"/>
            <a:ext cx="3333115" cy="919480"/>
          </a:xfrm>
          <a:prstGeom prst="rect">
            <a:avLst/>
          </a:prstGeom>
        </p:spPr>
        <p:txBody>
          <a:bodyPr vert="horz" wrap="square" lIns="0" tIns="12700" rIns="0" bIns="0" rtlCol="0">
            <a:spAutoFit/>
          </a:bodyPr>
          <a:lstStyle/>
          <a:p>
            <a:pPr marL="12700" marR="5080">
              <a:lnSpc>
                <a:spcPct val="114999"/>
              </a:lnSpc>
              <a:spcBef>
                <a:spcPts val="100"/>
              </a:spcBef>
            </a:pPr>
            <a:r>
              <a:rPr sz="1700" spc="-30" dirty="0">
                <a:solidFill>
                  <a:srgbClr val="595959"/>
                </a:solidFill>
                <a:latin typeface="Arial"/>
                <a:cs typeface="Arial"/>
              </a:rPr>
              <a:t>This</a:t>
            </a:r>
            <a:r>
              <a:rPr sz="1700" spc="-114" dirty="0">
                <a:solidFill>
                  <a:srgbClr val="595959"/>
                </a:solidFill>
                <a:latin typeface="Arial"/>
                <a:cs typeface="Arial"/>
              </a:rPr>
              <a:t> </a:t>
            </a:r>
            <a:r>
              <a:rPr sz="1700" spc="-40" dirty="0">
                <a:solidFill>
                  <a:srgbClr val="595959"/>
                </a:solidFill>
                <a:latin typeface="Arial"/>
                <a:cs typeface="Arial"/>
              </a:rPr>
              <a:t>is</a:t>
            </a:r>
            <a:r>
              <a:rPr sz="1700" spc="-110" dirty="0">
                <a:solidFill>
                  <a:srgbClr val="595959"/>
                </a:solidFill>
                <a:latin typeface="Arial"/>
                <a:cs typeface="Arial"/>
              </a:rPr>
              <a:t> </a:t>
            </a:r>
            <a:r>
              <a:rPr sz="1700" spc="-55" dirty="0">
                <a:solidFill>
                  <a:srgbClr val="595959"/>
                </a:solidFill>
                <a:latin typeface="Arial"/>
                <a:cs typeface="Arial"/>
              </a:rPr>
              <a:t>an</a:t>
            </a:r>
            <a:r>
              <a:rPr sz="1700" spc="-114" dirty="0">
                <a:solidFill>
                  <a:srgbClr val="595959"/>
                </a:solidFill>
                <a:latin typeface="Arial"/>
                <a:cs typeface="Arial"/>
              </a:rPr>
              <a:t> </a:t>
            </a:r>
            <a:r>
              <a:rPr sz="1700" spc="-40" dirty="0">
                <a:solidFill>
                  <a:srgbClr val="595959"/>
                </a:solidFill>
                <a:latin typeface="Arial"/>
                <a:cs typeface="Arial"/>
              </a:rPr>
              <a:t>example</a:t>
            </a:r>
            <a:r>
              <a:rPr sz="1700" spc="-110" dirty="0">
                <a:solidFill>
                  <a:srgbClr val="595959"/>
                </a:solidFill>
                <a:latin typeface="Arial"/>
                <a:cs typeface="Arial"/>
              </a:rPr>
              <a:t> </a:t>
            </a:r>
            <a:r>
              <a:rPr sz="1700" dirty="0">
                <a:solidFill>
                  <a:srgbClr val="595959"/>
                </a:solidFill>
                <a:latin typeface="Arial"/>
                <a:cs typeface="Arial"/>
              </a:rPr>
              <a:t>of</a:t>
            </a:r>
            <a:r>
              <a:rPr sz="1700" spc="-114" dirty="0">
                <a:solidFill>
                  <a:srgbClr val="595959"/>
                </a:solidFill>
                <a:latin typeface="Arial"/>
                <a:cs typeface="Arial"/>
              </a:rPr>
              <a:t> </a:t>
            </a:r>
            <a:r>
              <a:rPr sz="1700" spc="-95" dirty="0">
                <a:solidFill>
                  <a:srgbClr val="595959"/>
                </a:solidFill>
                <a:latin typeface="Arial"/>
                <a:cs typeface="Arial"/>
              </a:rPr>
              <a:t>a</a:t>
            </a:r>
            <a:r>
              <a:rPr sz="1700" spc="-110" dirty="0">
                <a:solidFill>
                  <a:srgbClr val="595959"/>
                </a:solidFill>
                <a:latin typeface="Arial"/>
                <a:cs typeface="Arial"/>
              </a:rPr>
              <a:t> </a:t>
            </a:r>
            <a:r>
              <a:rPr sz="1700" spc="-10" dirty="0">
                <a:solidFill>
                  <a:srgbClr val="595959"/>
                </a:solidFill>
                <a:latin typeface="Arial"/>
                <a:cs typeface="Arial"/>
              </a:rPr>
              <a:t>nanoparticle </a:t>
            </a:r>
            <a:r>
              <a:rPr sz="1700" dirty="0">
                <a:solidFill>
                  <a:srgbClr val="595959"/>
                </a:solidFill>
                <a:latin typeface="Arial"/>
                <a:cs typeface="Arial"/>
              </a:rPr>
              <a:t>carrying</a:t>
            </a:r>
            <a:r>
              <a:rPr sz="1700" spc="-114" dirty="0">
                <a:solidFill>
                  <a:srgbClr val="595959"/>
                </a:solidFill>
                <a:latin typeface="Arial"/>
                <a:cs typeface="Arial"/>
              </a:rPr>
              <a:t> </a:t>
            </a:r>
            <a:r>
              <a:rPr sz="1700" spc="-50" dirty="0">
                <a:solidFill>
                  <a:srgbClr val="595959"/>
                </a:solidFill>
                <a:latin typeface="Arial"/>
                <a:cs typeface="Arial"/>
              </a:rPr>
              <a:t>mRNA.</a:t>
            </a:r>
            <a:r>
              <a:rPr sz="1700" spc="-110" dirty="0">
                <a:solidFill>
                  <a:srgbClr val="595959"/>
                </a:solidFill>
                <a:latin typeface="Arial"/>
                <a:cs typeface="Arial"/>
              </a:rPr>
              <a:t> </a:t>
            </a:r>
            <a:r>
              <a:rPr sz="1700" spc="-30" dirty="0">
                <a:solidFill>
                  <a:srgbClr val="595959"/>
                </a:solidFill>
                <a:latin typeface="Arial"/>
                <a:cs typeface="Arial"/>
              </a:rPr>
              <a:t>This</a:t>
            </a:r>
            <a:r>
              <a:rPr sz="1700" spc="-110" dirty="0">
                <a:solidFill>
                  <a:srgbClr val="595959"/>
                </a:solidFill>
                <a:latin typeface="Arial"/>
                <a:cs typeface="Arial"/>
              </a:rPr>
              <a:t> </a:t>
            </a:r>
            <a:r>
              <a:rPr sz="1700" spc="-40" dirty="0">
                <a:solidFill>
                  <a:srgbClr val="595959"/>
                </a:solidFill>
                <a:latin typeface="Arial"/>
                <a:cs typeface="Arial"/>
              </a:rPr>
              <a:t>is</a:t>
            </a:r>
            <a:r>
              <a:rPr sz="1700" spc="-114" dirty="0">
                <a:solidFill>
                  <a:srgbClr val="595959"/>
                </a:solidFill>
                <a:latin typeface="Arial"/>
                <a:cs typeface="Arial"/>
              </a:rPr>
              <a:t> </a:t>
            </a:r>
            <a:r>
              <a:rPr sz="1700" spc="-25" dirty="0">
                <a:solidFill>
                  <a:srgbClr val="595959"/>
                </a:solidFill>
                <a:latin typeface="Arial"/>
                <a:cs typeface="Arial"/>
              </a:rPr>
              <a:t>how</a:t>
            </a:r>
            <a:endParaRPr sz="1700">
              <a:latin typeface="Arial"/>
              <a:cs typeface="Arial"/>
            </a:endParaRPr>
          </a:p>
          <a:p>
            <a:pPr marL="12700">
              <a:lnSpc>
                <a:spcPct val="100000"/>
              </a:lnSpc>
              <a:spcBef>
                <a:spcPts val="305"/>
              </a:spcBef>
            </a:pPr>
            <a:r>
              <a:rPr sz="1700" dirty="0">
                <a:solidFill>
                  <a:srgbClr val="595959"/>
                </a:solidFill>
                <a:latin typeface="Arial"/>
                <a:cs typeface="Arial"/>
              </a:rPr>
              <a:t>COVID-19</a:t>
            </a:r>
            <a:r>
              <a:rPr sz="1700" spc="-55" dirty="0">
                <a:solidFill>
                  <a:srgbClr val="595959"/>
                </a:solidFill>
                <a:latin typeface="Arial"/>
                <a:cs typeface="Arial"/>
              </a:rPr>
              <a:t> </a:t>
            </a:r>
            <a:r>
              <a:rPr sz="1700" spc="-50" dirty="0">
                <a:solidFill>
                  <a:srgbClr val="595959"/>
                </a:solidFill>
                <a:latin typeface="Arial"/>
                <a:cs typeface="Arial"/>
              </a:rPr>
              <a:t>vaccines</a:t>
            </a:r>
            <a:r>
              <a:rPr sz="1700" spc="-55" dirty="0">
                <a:solidFill>
                  <a:srgbClr val="595959"/>
                </a:solidFill>
                <a:latin typeface="Arial"/>
                <a:cs typeface="Arial"/>
              </a:rPr>
              <a:t> </a:t>
            </a:r>
            <a:r>
              <a:rPr sz="1700" spc="55" dirty="0">
                <a:solidFill>
                  <a:srgbClr val="595959"/>
                </a:solidFill>
                <a:latin typeface="Arial"/>
                <a:cs typeface="Arial"/>
              </a:rPr>
              <a:t>work!</a:t>
            </a:r>
            <a:endParaRPr sz="1700">
              <a:latin typeface="Arial"/>
              <a:cs typeface="Arial"/>
            </a:endParaRPr>
          </a:p>
        </p:txBody>
      </p:sp>
      <p:pic>
        <p:nvPicPr>
          <p:cNvPr id="4" name="object 4" descr="A screenshot of the video the image is linked to. There are white and blue circles on a blue background.">
            <a:hlinkClick r:id="rId2"/>
          </p:cNvPr>
          <p:cNvPicPr/>
          <p:nvPr/>
        </p:nvPicPr>
        <p:blipFill>
          <a:blip r:embed="rId3" cstate="print"/>
          <a:stretch>
            <a:fillRect/>
          </a:stretch>
        </p:blipFill>
        <p:spPr>
          <a:xfrm>
            <a:off x="6276650" y="2739262"/>
            <a:ext cx="5475250" cy="3079825"/>
          </a:xfrm>
          <a:prstGeom prst="rect">
            <a:avLst/>
          </a:prstGeom>
        </p:spPr>
      </p:pic>
      <p:sp>
        <p:nvSpPr>
          <p:cNvPr id="5" name="TextBox 4">
            <a:extLst>
              <a:ext uri="{FF2B5EF4-FFF2-40B4-BE49-F238E27FC236}">
                <a16:creationId xmlns:a16="http://schemas.microsoft.com/office/drawing/2014/main" id="{3C033839-B7F6-97D2-F29F-883D9F196A7B}"/>
              </a:ext>
            </a:extLst>
          </p:cNvPr>
          <p:cNvSpPr txBox="1"/>
          <p:nvPr/>
        </p:nvSpPr>
        <p:spPr>
          <a:xfrm>
            <a:off x="304800" y="6295758"/>
            <a:ext cx="6096000" cy="276999"/>
          </a:xfrm>
          <a:prstGeom prst="rect">
            <a:avLst/>
          </a:prstGeom>
          <a:noFill/>
        </p:spPr>
        <p:txBody>
          <a:bodyPr wrap="square" rtlCol="0">
            <a:spAutoFit/>
          </a:bodyPr>
          <a:lstStyle/>
          <a:p>
            <a:r>
              <a:rPr lang="en-US" sz="1200" dirty="0"/>
              <a:t>Video: http://</a:t>
            </a:r>
            <a:r>
              <a:rPr lang="en-US" sz="1200" dirty="0" err="1"/>
              <a:t>www.youtube.com</a:t>
            </a:r>
            <a:r>
              <a:rPr lang="en-US" sz="1200" dirty="0"/>
              <a:t>/</a:t>
            </a:r>
            <a:r>
              <a:rPr lang="en-US" sz="1200" dirty="0" err="1"/>
              <a:t>watch?v</a:t>
            </a:r>
            <a:r>
              <a:rPr lang="en-US" sz="1200" dirty="0"/>
              <a:t>=kdX2IRLxO3g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prstGeom prst="rect">
            <a:avLst/>
          </a:prstGeom>
        </p:spPr>
        <p:txBody>
          <a:bodyPr vert="horz" wrap="square" lIns="0" tIns="12700" rIns="0" bIns="0" rtlCol="0">
            <a:spAutoFit/>
          </a:bodyPr>
          <a:lstStyle/>
          <a:p>
            <a:pPr marL="12700">
              <a:lnSpc>
                <a:spcPct val="100000"/>
              </a:lnSpc>
              <a:spcBef>
                <a:spcPts val="100"/>
              </a:spcBef>
            </a:pPr>
            <a:r>
              <a:rPr dirty="0"/>
              <a:t>Teacher</a:t>
            </a:r>
            <a:r>
              <a:rPr spc="-185" dirty="0"/>
              <a:t> </a:t>
            </a:r>
            <a:r>
              <a:rPr spc="-10" dirty="0"/>
              <a:t>demonstration:</a:t>
            </a:r>
          </a:p>
        </p:txBody>
      </p:sp>
      <p:sp>
        <p:nvSpPr>
          <p:cNvPr id="3" name="object 3"/>
          <p:cNvSpPr txBox="1"/>
          <p:nvPr/>
        </p:nvSpPr>
        <p:spPr>
          <a:xfrm>
            <a:off x="1074200" y="2864797"/>
            <a:ext cx="7675245" cy="284480"/>
          </a:xfrm>
          <a:prstGeom prst="rect">
            <a:avLst/>
          </a:prstGeom>
        </p:spPr>
        <p:txBody>
          <a:bodyPr vert="horz" wrap="square" lIns="0" tIns="12700" rIns="0" bIns="0" rtlCol="0">
            <a:spAutoFit/>
          </a:bodyPr>
          <a:lstStyle/>
          <a:p>
            <a:pPr marL="12700">
              <a:lnSpc>
                <a:spcPct val="100000"/>
              </a:lnSpc>
              <a:spcBef>
                <a:spcPts val="100"/>
              </a:spcBef>
            </a:pPr>
            <a:r>
              <a:rPr sz="1700" spc="-45" dirty="0">
                <a:solidFill>
                  <a:srgbClr val="595959"/>
                </a:solidFill>
                <a:latin typeface="Arial"/>
                <a:cs typeface="Arial"/>
              </a:rPr>
              <a:t>The</a:t>
            </a:r>
            <a:r>
              <a:rPr sz="1700" spc="-125" dirty="0">
                <a:solidFill>
                  <a:srgbClr val="595959"/>
                </a:solidFill>
                <a:latin typeface="Arial"/>
                <a:cs typeface="Arial"/>
              </a:rPr>
              <a:t> </a:t>
            </a:r>
            <a:r>
              <a:rPr sz="1700" dirty="0">
                <a:solidFill>
                  <a:srgbClr val="595959"/>
                </a:solidFill>
                <a:latin typeface="Arial"/>
                <a:cs typeface="Arial"/>
              </a:rPr>
              <a:t>teacher</a:t>
            </a:r>
            <a:r>
              <a:rPr sz="1700" spc="-125" dirty="0">
                <a:solidFill>
                  <a:srgbClr val="595959"/>
                </a:solidFill>
                <a:latin typeface="Arial"/>
                <a:cs typeface="Arial"/>
              </a:rPr>
              <a:t> </a:t>
            </a:r>
            <a:r>
              <a:rPr sz="1700" spc="55" dirty="0">
                <a:solidFill>
                  <a:srgbClr val="595959"/>
                </a:solidFill>
                <a:latin typeface="Arial"/>
                <a:cs typeface="Arial"/>
              </a:rPr>
              <a:t>will</a:t>
            </a:r>
            <a:r>
              <a:rPr sz="1700" spc="-125" dirty="0">
                <a:solidFill>
                  <a:srgbClr val="595959"/>
                </a:solidFill>
                <a:latin typeface="Arial"/>
                <a:cs typeface="Arial"/>
              </a:rPr>
              <a:t> </a:t>
            </a:r>
            <a:r>
              <a:rPr sz="1700" dirty="0">
                <a:solidFill>
                  <a:srgbClr val="595959"/>
                </a:solidFill>
                <a:latin typeface="Arial"/>
                <a:cs typeface="Arial"/>
              </a:rPr>
              <a:t>demonstrate</a:t>
            </a:r>
            <a:r>
              <a:rPr sz="1700" spc="-120" dirty="0">
                <a:solidFill>
                  <a:srgbClr val="595959"/>
                </a:solidFill>
                <a:latin typeface="Arial"/>
                <a:cs typeface="Arial"/>
              </a:rPr>
              <a:t> </a:t>
            </a:r>
            <a:r>
              <a:rPr sz="1700" spc="-55" dirty="0">
                <a:solidFill>
                  <a:srgbClr val="595959"/>
                </a:solidFill>
                <a:latin typeface="Arial"/>
                <a:cs typeface="Arial"/>
              </a:rPr>
              <a:t>an</a:t>
            </a:r>
            <a:r>
              <a:rPr sz="1700" spc="-125" dirty="0">
                <a:solidFill>
                  <a:srgbClr val="595959"/>
                </a:solidFill>
                <a:latin typeface="Arial"/>
                <a:cs typeface="Arial"/>
              </a:rPr>
              <a:t> </a:t>
            </a:r>
            <a:r>
              <a:rPr sz="1700" spc="-40" dirty="0">
                <a:solidFill>
                  <a:srgbClr val="595959"/>
                </a:solidFill>
                <a:latin typeface="Arial"/>
                <a:cs typeface="Arial"/>
              </a:rPr>
              <a:t>example</a:t>
            </a:r>
            <a:r>
              <a:rPr sz="1700" spc="-125" dirty="0">
                <a:solidFill>
                  <a:srgbClr val="595959"/>
                </a:solidFill>
                <a:latin typeface="Arial"/>
                <a:cs typeface="Arial"/>
              </a:rPr>
              <a:t> </a:t>
            </a:r>
            <a:r>
              <a:rPr sz="1700" dirty="0">
                <a:solidFill>
                  <a:srgbClr val="595959"/>
                </a:solidFill>
                <a:latin typeface="Arial"/>
                <a:cs typeface="Arial"/>
              </a:rPr>
              <a:t>of</a:t>
            </a:r>
            <a:r>
              <a:rPr sz="1700" spc="-120" dirty="0">
                <a:solidFill>
                  <a:srgbClr val="595959"/>
                </a:solidFill>
                <a:latin typeface="Arial"/>
                <a:cs typeface="Arial"/>
              </a:rPr>
              <a:t> </a:t>
            </a:r>
            <a:r>
              <a:rPr sz="1700" spc="-95" dirty="0">
                <a:solidFill>
                  <a:srgbClr val="595959"/>
                </a:solidFill>
                <a:latin typeface="Arial"/>
                <a:cs typeface="Arial"/>
              </a:rPr>
              <a:t>a</a:t>
            </a:r>
            <a:r>
              <a:rPr sz="1700" spc="-125" dirty="0">
                <a:solidFill>
                  <a:srgbClr val="595959"/>
                </a:solidFill>
                <a:latin typeface="Arial"/>
                <a:cs typeface="Arial"/>
              </a:rPr>
              <a:t> </a:t>
            </a:r>
            <a:r>
              <a:rPr sz="1700" dirty="0">
                <a:solidFill>
                  <a:srgbClr val="595959"/>
                </a:solidFill>
                <a:latin typeface="Arial"/>
                <a:cs typeface="Arial"/>
              </a:rPr>
              <a:t>nanoparticle</a:t>
            </a:r>
            <a:r>
              <a:rPr sz="1700" spc="-125" dirty="0">
                <a:solidFill>
                  <a:srgbClr val="595959"/>
                </a:solidFill>
                <a:latin typeface="Arial"/>
                <a:cs typeface="Arial"/>
              </a:rPr>
              <a:t> </a:t>
            </a:r>
            <a:r>
              <a:rPr sz="1700" spc="-40" dirty="0">
                <a:solidFill>
                  <a:srgbClr val="595959"/>
                </a:solidFill>
                <a:latin typeface="Arial"/>
                <a:cs typeface="Arial"/>
              </a:rPr>
              <a:t>using</a:t>
            </a:r>
            <a:r>
              <a:rPr sz="1700" spc="-120" dirty="0">
                <a:solidFill>
                  <a:srgbClr val="595959"/>
                </a:solidFill>
                <a:latin typeface="Arial"/>
                <a:cs typeface="Arial"/>
              </a:rPr>
              <a:t> </a:t>
            </a:r>
            <a:r>
              <a:rPr sz="1700" spc="-95" dirty="0">
                <a:solidFill>
                  <a:srgbClr val="595959"/>
                </a:solidFill>
                <a:latin typeface="Arial"/>
                <a:cs typeface="Arial"/>
              </a:rPr>
              <a:t>a</a:t>
            </a:r>
            <a:r>
              <a:rPr sz="1700" spc="-125" dirty="0">
                <a:solidFill>
                  <a:srgbClr val="595959"/>
                </a:solidFill>
                <a:latin typeface="Arial"/>
                <a:cs typeface="Arial"/>
              </a:rPr>
              <a:t> </a:t>
            </a:r>
            <a:r>
              <a:rPr sz="1700" dirty="0">
                <a:solidFill>
                  <a:srgbClr val="595959"/>
                </a:solidFill>
                <a:latin typeface="Arial"/>
                <a:cs typeface="Arial"/>
              </a:rPr>
              <a:t>gelatin</a:t>
            </a:r>
            <a:r>
              <a:rPr sz="1700" spc="-125" dirty="0">
                <a:solidFill>
                  <a:srgbClr val="595959"/>
                </a:solidFill>
                <a:latin typeface="Arial"/>
                <a:cs typeface="Arial"/>
              </a:rPr>
              <a:t> </a:t>
            </a:r>
            <a:r>
              <a:rPr sz="1700" spc="-20" dirty="0">
                <a:solidFill>
                  <a:srgbClr val="595959"/>
                </a:solidFill>
                <a:latin typeface="Arial"/>
                <a:cs typeface="Arial"/>
              </a:rPr>
              <a:t>capsule.</a:t>
            </a:r>
            <a:endParaRPr sz="1700">
              <a:latin typeface="Arial"/>
              <a:cs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prstGeom prst="rect">
            <a:avLst/>
          </a:prstGeom>
        </p:spPr>
        <p:txBody>
          <a:bodyPr vert="horz" wrap="square" lIns="0" tIns="12700" rIns="0" bIns="0" rtlCol="0">
            <a:spAutoFit/>
          </a:bodyPr>
          <a:lstStyle/>
          <a:p>
            <a:pPr marL="12700">
              <a:lnSpc>
                <a:spcPct val="100000"/>
              </a:lnSpc>
              <a:spcBef>
                <a:spcPts val="100"/>
              </a:spcBef>
            </a:pPr>
            <a:r>
              <a:rPr spc="-65" dirty="0"/>
              <a:t>Class</a:t>
            </a:r>
            <a:r>
              <a:rPr spc="-135" dirty="0"/>
              <a:t> </a:t>
            </a:r>
            <a:r>
              <a:rPr spc="-60" dirty="0"/>
              <a:t>discussion</a:t>
            </a:r>
          </a:p>
        </p:txBody>
      </p:sp>
      <p:sp>
        <p:nvSpPr>
          <p:cNvPr id="3" name="object 3"/>
          <p:cNvSpPr txBox="1"/>
          <p:nvPr/>
        </p:nvSpPr>
        <p:spPr>
          <a:xfrm>
            <a:off x="1074200" y="2864797"/>
            <a:ext cx="9951085" cy="284480"/>
          </a:xfrm>
          <a:prstGeom prst="rect">
            <a:avLst/>
          </a:prstGeom>
        </p:spPr>
        <p:txBody>
          <a:bodyPr vert="horz" wrap="square" lIns="0" tIns="12700" rIns="0" bIns="0" rtlCol="0">
            <a:spAutoFit/>
          </a:bodyPr>
          <a:lstStyle/>
          <a:p>
            <a:pPr marL="12700">
              <a:lnSpc>
                <a:spcPct val="100000"/>
              </a:lnSpc>
              <a:spcBef>
                <a:spcPts val="100"/>
              </a:spcBef>
            </a:pPr>
            <a:r>
              <a:rPr sz="1700" spc="-40" dirty="0">
                <a:solidFill>
                  <a:srgbClr val="595959"/>
                </a:solidFill>
                <a:latin typeface="Arial"/>
                <a:cs typeface="Arial"/>
              </a:rPr>
              <a:t>Let’s</a:t>
            </a:r>
            <a:r>
              <a:rPr sz="1700" spc="-105" dirty="0">
                <a:solidFill>
                  <a:srgbClr val="595959"/>
                </a:solidFill>
                <a:latin typeface="Arial"/>
                <a:cs typeface="Arial"/>
              </a:rPr>
              <a:t> </a:t>
            </a:r>
            <a:r>
              <a:rPr sz="1700" spc="-55" dirty="0">
                <a:solidFill>
                  <a:srgbClr val="595959"/>
                </a:solidFill>
                <a:latin typeface="Arial"/>
                <a:cs typeface="Arial"/>
              </a:rPr>
              <a:t>discuss</a:t>
            </a:r>
            <a:r>
              <a:rPr sz="1700" spc="-100" dirty="0">
                <a:solidFill>
                  <a:srgbClr val="595959"/>
                </a:solidFill>
                <a:latin typeface="Arial"/>
                <a:cs typeface="Arial"/>
              </a:rPr>
              <a:t> </a:t>
            </a:r>
            <a:r>
              <a:rPr sz="1700" dirty="0">
                <a:solidFill>
                  <a:srgbClr val="595959"/>
                </a:solidFill>
                <a:latin typeface="Arial"/>
                <a:cs typeface="Arial"/>
              </a:rPr>
              <a:t>what</a:t>
            </a:r>
            <a:r>
              <a:rPr sz="1700" spc="-100" dirty="0">
                <a:solidFill>
                  <a:srgbClr val="595959"/>
                </a:solidFill>
                <a:latin typeface="Arial"/>
                <a:cs typeface="Arial"/>
              </a:rPr>
              <a:t> </a:t>
            </a:r>
            <a:r>
              <a:rPr sz="1700" spc="-10" dirty="0">
                <a:solidFill>
                  <a:srgbClr val="595959"/>
                </a:solidFill>
                <a:latin typeface="Arial"/>
                <a:cs typeface="Arial"/>
              </a:rPr>
              <a:t>you</a:t>
            </a:r>
            <a:r>
              <a:rPr sz="1700" spc="-100" dirty="0">
                <a:solidFill>
                  <a:srgbClr val="595959"/>
                </a:solidFill>
                <a:latin typeface="Arial"/>
                <a:cs typeface="Arial"/>
              </a:rPr>
              <a:t> </a:t>
            </a:r>
            <a:r>
              <a:rPr sz="1700" spc="-10" dirty="0">
                <a:solidFill>
                  <a:srgbClr val="595959"/>
                </a:solidFill>
                <a:latin typeface="Arial"/>
                <a:cs typeface="Arial"/>
              </a:rPr>
              <a:t>learned</a:t>
            </a:r>
            <a:r>
              <a:rPr sz="1700" spc="-100" dirty="0">
                <a:solidFill>
                  <a:srgbClr val="595959"/>
                </a:solidFill>
                <a:latin typeface="Arial"/>
                <a:cs typeface="Arial"/>
              </a:rPr>
              <a:t> </a:t>
            </a:r>
            <a:r>
              <a:rPr sz="1700" dirty="0">
                <a:solidFill>
                  <a:srgbClr val="595959"/>
                </a:solidFill>
                <a:latin typeface="Arial"/>
                <a:cs typeface="Arial"/>
              </a:rPr>
              <a:t>about</a:t>
            </a:r>
            <a:r>
              <a:rPr sz="1700" spc="-100" dirty="0">
                <a:solidFill>
                  <a:srgbClr val="595959"/>
                </a:solidFill>
                <a:latin typeface="Arial"/>
                <a:cs typeface="Arial"/>
              </a:rPr>
              <a:t> </a:t>
            </a:r>
            <a:r>
              <a:rPr sz="1700" dirty="0">
                <a:solidFill>
                  <a:srgbClr val="595959"/>
                </a:solidFill>
                <a:latin typeface="Arial"/>
                <a:cs typeface="Arial"/>
              </a:rPr>
              <a:t>drug</a:t>
            </a:r>
            <a:r>
              <a:rPr sz="1700" spc="-100" dirty="0">
                <a:solidFill>
                  <a:srgbClr val="595959"/>
                </a:solidFill>
                <a:latin typeface="Arial"/>
                <a:cs typeface="Arial"/>
              </a:rPr>
              <a:t> </a:t>
            </a:r>
            <a:r>
              <a:rPr sz="1700" spc="-20" dirty="0">
                <a:solidFill>
                  <a:srgbClr val="595959"/>
                </a:solidFill>
                <a:latin typeface="Arial"/>
                <a:cs typeface="Arial"/>
              </a:rPr>
              <a:t>delivery,</a:t>
            </a:r>
            <a:r>
              <a:rPr sz="1700" spc="-100" dirty="0">
                <a:solidFill>
                  <a:srgbClr val="595959"/>
                </a:solidFill>
                <a:latin typeface="Arial"/>
                <a:cs typeface="Arial"/>
              </a:rPr>
              <a:t> </a:t>
            </a:r>
            <a:r>
              <a:rPr sz="1700" spc="-25" dirty="0">
                <a:solidFill>
                  <a:srgbClr val="595959"/>
                </a:solidFill>
                <a:latin typeface="Arial"/>
                <a:cs typeface="Arial"/>
              </a:rPr>
              <a:t>nanoparticles,</a:t>
            </a:r>
            <a:r>
              <a:rPr sz="1700" spc="-100" dirty="0">
                <a:solidFill>
                  <a:srgbClr val="595959"/>
                </a:solidFill>
                <a:latin typeface="Arial"/>
                <a:cs typeface="Arial"/>
              </a:rPr>
              <a:t> </a:t>
            </a:r>
            <a:r>
              <a:rPr sz="1700" spc="-45" dirty="0">
                <a:solidFill>
                  <a:srgbClr val="595959"/>
                </a:solidFill>
                <a:latin typeface="Arial"/>
                <a:cs typeface="Arial"/>
              </a:rPr>
              <a:t>and</a:t>
            </a:r>
            <a:r>
              <a:rPr sz="1700" spc="-100" dirty="0">
                <a:solidFill>
                  <a:srgbClr val="595959"/>
                </a:solidFill>
                <a:latin typeface="Arial"/>
                <a:cs typeface="Arial"/>
              </a:rPr>
              <a:t> </a:t>
            </a:r>
            <a:r>
              <a:rPr sz="1700" spc="-25" dirty="0">
                <a:solidFill>
                  <a:srgbClr val="595959"/>
                </a:solidFill>
                <a:latin typeface="Arial"/>
                <a:cs typeface="Arial"/>
              </a:rPr>
              <a:t>answer</a:t>
            </a:r>
            <a:r>
              <a:rPr sz="1700" spc="-105" dirty="0">
                <a:solidFill>
                  <a:srgbClr val="595959"/>
                </a:solidFill>
                <a:latin typeface="Arial"/>
                <a:cs typeface="Arial"/>
              </a:rPr>
              <a:t> </a:t>
            </a:r>
            <a:r>
              <a:rPr sz="1700" spc="-45" dirty="0">
                <a:solidFill>
                  <a:srgbClr val="595959"/>
                </a:solidFill>
                <a:latin typeface="Arial"/>
                <a:cs typeface="Arial"/>
              </a:rPr>
              <a:t>any</a:t>
            </a:r>
            <a:r>
              <a:rPr sz="1700" spc="-100" dirty="0">
                <a:solidFill>
                  <a:srgbClr val="595959"/>
                </a:solidFill>
                <a:latin typeface="Arial"/>
                <a:cs typeface="Arial"/>
              </a:rPr>
              <a:t> </a:t>
            </a:r>
            <a:r>
              <a:rPr sz="1700" spc="-25" dirty="0">
                <a:solidFill>
                  <a:srgbClr val="595959"/>
                </a:solidFill>
                <a:latin typeface="Arial"/>
                <a:cs typeface="Arial"/>
              </a:rPr>
              <a:t>questions</a:t>
            </a:r>
            <a:r>
              <a:rPr sz="1700" spc="-100" dirty="0">
                <a:solidFill>
                  <a:srgbClr val="595959"/>
                </a:solidFill>
                <a:latin typeface="Arial"/>
                <a:cs typeface="Arial"/>
              </a:rPr>
              <a:t> </a:t>
            </a:r>
            <a:r>
              <a:rPr sz="1700" spc="-10" dirty="0">
                <a:solidFill>
                  <a:srgbClr val="595959"/>
                </a:solidFill>
                <a:latin typeface="Arial"/>
                <a:cs typeface="Arial"/>
              </a:rPr>
              <a:t>you</a:t>
            </a:r>
            <a:r>
              <a:rPr sz="1700" spc="-100" dirty="0">
                <a:solidFill>
                  <a:srgbClr val="595959"/>
                </a:solidFill>
                <a:latin typeface="Arial"/>
                <a:cs typeface="Arial"/>
              </a:rPr>
              <a:t> </a:t>
            </a:r>
            <a:r>
              <a:rPr sz="1700" spc="-50" dirty="0">
                <a:solidFill>
                  <a:srgbClr val="595959"/>
                </a:solidFill>
                <a:latin typeface="Arial"/>
                <a:cs typeface="Arial"/>
              </a:rPr>
              <a:t>may</a:t>
            </a:r>
            <a:r>
              <a:rPr sz="1700" spc="-100" dirty="0">
                <a:solidFill>
                  <a:srgbClr val="595959"/>
                </a:solidFill>
                <a:latin typeface="Arial"/>
                <a:cs typeface="Arial"/>
              </a:rPr>
              <a:t> </a:t>
            </a:r>
            <a:r>
              <a:rPr sz="1700" spc="-10" dirty="0">
                <a:solidFill>
                  <a:srgbClr val="595959"/>
                </a:solidFill>
                <a:latin typeface="Arial"/>
                <a:cs typeface="Arial"/>
              </a:rPr>
              <a:t>have.</a:t>
            </a:r>
            <a:endParaRPr sz="1700">
              <a:latin typeface="Arial"/>
              <a:cs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74200" y="1843797"/>
            <a:ext cx="972819" cy="505459"/>
          </a:xfrm>
          <a:prstGeom prst="rect">
            <a:avLst/>
          </a:prstGeom>
        </p:spPr>
        <p:txBody>
          <a:bodyPr vert="horz" wrap="square" lIns="0" tIns="12700" rIns="0" bIns="0" rtlCol="0">
            <a:spAutoFit/>
          </a:bodyPr>
          <a:lstStyle/>
          <a:p>
            <a:pPr marL="12700">
              <a:lnSpc>
                <a:spcPct val="100000"/>
              </a:lnSpc>
              <a:spcBef>
                <a:spcPts val="100"/>
              </a:spcBef>
            </a:pPr>
            <a:r>
              <a:rPr spc="-80" dirty="0"/>
              <a:t>Quiz:</a:t>
            </a:r>
          </a:p>
        </p:txBody>
      </p:sp>
      <p:sp>
        <p:nvSpPr>
          <p:cNvPr id="3" name="object 3"/>
          <p:cNvSpPr txBox="1"/>
          <p:nvPr/>
        </p:nvSpPr>
        <p:spPr>
          <a:xfrm>
            <a:off x="997575" y="2676772"/>
            <a:ext cx="3637279" cy="1671320"/>
          </a:xfrm>
          <a:prstGeom prst="rect">
            <a:avLst/>
          </a:prstGeom>
        </p:spPr>
        <p:txBody>
          <a:bodyPr vert="horz" wrap="square" lIns="0" tIns="12700" rIns="0" bIns="0" rtlCol="0">
            <a:spAutoFit/>
          </a:bodyPr>
          <a:lstStyle/>
          <a:p>
            <a:pPr marL="12700">
              <a:lnSpc>
                <a:spcPct val="100000"/>
              </a:lnSpc>
              <a:spcBef>
                <a:spcPts val="100"/>
              </a:spcBef>
            </a:pPr>
            <a:r>
              <a:rPr sz="1600" dirty="0">
                <a:latin typeface="Arial"/>
                <a:cs typeface="Arial"/>
              </a:rPr>
              <a:t>What</a:t>
            </a:r>
            <a:r>
              <a:rPr sz="1600" spc="-30" dirty="0">
                <a:latin typeface="Arial"/>
                <a:cs typeface="Arial"/>
              </a:rPr>
              <a:t> </a:t>
            </a:r>
            <a:r>
              <a:rPr sz="1600" dirty="0">
                <a:latin typeface="Arial"/>
                <a:cs typeface="Arial"/>
              </a:rPr>
              <a:t>is</a:t>
            </a:r>
            <a:r>
              <a:rPr sz="1600" spc="-30" dirty="0">
                <a:latin typeface="Arial"/>
                <a:cs typeface="Arial"/>
              </a:rPr>
              <a:t> </a:t>
            </a:r>
            <a:r>
              <a:rPr sz="1600" dirty="0">
                <a:latin typeface="Arial"/>
                <a:cs typeface="Arial"/>
              </a:rPr>
              <a:t>the</a:t>
            </a:r>
            <a:r>
              <a:rPr sz="1600" spc="-25" dirty="0">
                <a:latin typeface="Arial"/>
                <a:cs typeface="Arial"/>
              </a:rPr>
              <a:t> </a:t>
            </a:r>
            <a:r>
              <a:rPr sz="1600" dirty="0">
                <a:latin typeface="Arial"/>
                <a:cs typeface="Arial"/>
              </a:rPr>
              <a:t>size</a:t>
            </a:r>
            <a:r>
              <a:rPr sz="1600" spc="-30" dirty="0">
                <a:latin typeface="Arial"/>
                <a:cs typeface="Arial"/>
              </a:rPr>
              <a:t> </a:t>
            </a:r>
            <a:r>
              <a:rPr sz="1600" dirty="0">
                <a:latin typeface="Arial"/>
                <a:cs typeface="Arial"/>
              </a:rPr>
              <a:t>range</a:t>
            </a:r>
            <a:r>
              <a:rPr sz="1600" spc="-25" dirty="0">
                <a:latin typeface="Arial"/>
                <a:cs typeface="Arial"/>
              </a:rPr>
              <a:t> </a:t>
            </a:r>
            <a:r>
              <a:rPr sz="1600" dirty="0">
                <a:latin typeface="Arial"/>
                <a:cs typeface="Arial"/>
              </a:rPr>
              <a:t>of</a:t>
            </a:r>
            <a:r>
              <a:rPr sz="1600" spc="-30" dirty="0">
                <a:latin typeface="Arial"/>
                <a:cs typeface="Arial"/>
              </a:rPr>
              <a:t> </a:t>
            </a:r>
            <a:r>
              <a:rPr sz="1600" spc="-10" dirty="0">
                <a:latin typeface="Arial"/>
                <a:cs typeface="Arial"/>
              </a:rPr>
              <a:t>nanoparticles?</a:t>
            </a:r>
            <a:endParaRPr sz="1600">
              <a:latin typeface="Arial"/>
              <a:cs typeface="Arial"/>
            </a:endParaRPr>
          </a:p>
          <a:p>
            <a:pPr>
              <a:lnSpc>
                <a:spcPct val="100000"/>
              </a:lnSpc>
              <a:spcBef>
                <a:spcPts val="655"/>
              </a:spcBef>
            </a:pPr>
            <a:endParaRPr sz="1600">
              <a:latin typeface="Arial"/>
              <a:cs typeface="Arial"/>
            </a:endParaRPr>
          </a:p>
          <a:p>
            <a:pPr marL="272415" indent="-259715">
              <a:lnSpc>
                <a:spcPct val="100000"/>
              </a:lnSpc>
              <a:buAutoNum type="alphaUcParenR"/>
              <a:tabLst>
                <a:tab pos="272415" algn="l"/>
              </a:tabLst>
            </a:pPr>
            <a:r>
              <a:rPr sz="1600" dirty="0">
                <a:latin typeface="Arial"/>
                <a:cs typeface="Arial"/>
              </a:rPr>
              <a:t>1</a:t>
            </a:r>
            <a:r>
              <a:rPr sz="1600" spc="-15" dirty="0">
                <a:latin typeface="Arial"/>
                <a:cs typeface="Arial"/>
              </a:rPr>
              <a:t> </a:t>
            </a:r>
            <a:r>
              <a:rPr sz="1600" dirty="0">
                <a:latin typeface="Arial"/>
                <a:cs typeface="Arial"/>
              </a:rPr>
              <a:t>to</a:t>
            </a:r>
            <a:r>
              <a:rPr sz="1600" spc="-15" dirty="0">
                <a:latin typeface="Arial"/>
                <a:cs typeface="Arial"/>
              </a:rPr>
              <a:t> </a:t>
            </a:r>
            <a:r>
              <a:rPr sz="1600" dirty="0">
                <a:latin typeface="Arial"/>
                <a:cs typeface="Arial"/>
              </a:rPr>
              <a:t>100</a:t>
            </a:r>
            <a:r>
              <a:rPr sz="1600" spc="-15" dirty="0">
                <a:latin typeface="Arial"/>
                <a:cs typeface="Arial"/>
              </a:rPr>
              <a:t> </a:t>
            </a:r>
            <a:r>
              <a:rPr sz="1600" spc="-10" dirty="0">
                <a:latin typeface="Arial"/>
                <a:cs typeface="Arial"/>
              </a:rPr>
              <a:t>millimeters</a:t>
            </a:r>
            <a:endParaRPr sz="1600">
              <a:latin typeface="Arial"/>
              <a:cs typeface="Arial"/>
            </a:endParaRPr>
          </a:p>
          <a:p>
            <a:pPr marL="272415" indent="-259715">
              <a:lnSpc>
                <a:spcPct val="100000"/>
              </a:lnSpc>
              <a:spcBef>
                <a:spcPts val="290"/>
              </a:spcBef>
              <a:buAutoNum type="alphaUcParenR"/>
              <a:tabLst>
                <a:tab pos="272415" algn="l"/>
              </a:tabLst>
            </a:pPr>
            <a:r>
              <a:rPr sz="1600" dirty="0">
                <a:latin typeface="Arial"/>
                <a:cs typeface="Arial"/>
              </a:rPr>
              <a:t>1</a:t>
            </a:r>
            <a:r>
              <a:rPr sz="1600" spc="-15" dirty="0">
                <a:latin typeface="Arial"/>
                <a:cs typeface="Arial"/>
              </a:rPr>
              <a:t> </a:t>
            </a:r>
            <a:r>
              <a:rPr sz="1600" dirty="0">
                <a:latin typeface="Arial"/>
                <a:cs typeface="Arial"/>
              </a:rPr>
              <a:t>to</a:t>
            </a:r>
            <a:r>
              <a:rPr sz="1600" spc="-15" dirty="0">
                <a:latin typeface="Arial"/>
                <a:cs typeface="Arial"/>
              </a:rPr>
              <a:t> </a:t>
            </a:r>
            <a:r>
              <a:rPr sz="1600" dirty="0">
                <a:latin typeface="Arial"/>
                <a:cs typeface="Arial"/>
              </a:rPr>
              <a:t>100</a:t>
            </a:r>
            <a:r>
              <a:rPr sz="1600" spc="-15" dirty="0">
                <a:latin typeface="Arial"/>
                <a:cs typeface="Arial"/>
              </a:rPr>
              <a:t> </a:t>
            </a:r>
            <a:r>
              <a:rPr sz="1600" spc="-10" dirty="0">
                <a:latin typeface="Arial"/>
                <a:cs typeface="Arial"/>
              </a:rPr>
              <a:t>micrometers</a:t>
            </a:r>
            <a:endParaRPr sz="1600">
              <a:latin typeface="Arial"/>
              <a:cs typeface="Arial"/>
            </a:endParaRPr>
          </a:p>
          <a:p>
            <a:pPr marL="283210" indent="-270510">
              <a:lnSpc>
                <a:spcPct val="100000"/>
              </a:lnSpc>
              <a:spcBef>
                <a:spcPts val="285"/>
              </a:spcBef>
              <a:buAutoNum type="alphaUcParenR"/>
              <a:tabLst>
                <a:tab pos="283210" algn="l"/>
              </a:tabLst>
            </a:pPr>
            <a:r>
              <a:rPr sz="1600" dirty="0">
                <a:latin typeface="Arial"/>
                <a:cs typeface="Arial"/>
              </a:rPr>
              <a:t>1</a:t>
            </a:r>
            <a:r>
              <a:rPr sz="1600" spc="-15" dirty="0">
                <a:latin typeface="Arial"/>
                <a:cs typeface="Arial"/>
              </a:rPr>
              <a:t> </a:t>
            </a:r>
            <a:r>
              <a:rPr sz="1600" dirty="0">
                <a:latin typeface="Arial"/>
                <a:cs typeface="Arial"/>
              </a:rPr>
              <a:t>to</a:t>
            </a:r>
            <a:r>
              <a:rPr sz="1600" spc="-15" dirty="0">
                <a:latin typeface="Arial"/>
                <a:cs typeface="Arial"/>
              </a:rPr>
              <a:t> </a:t>
            </a:r>
            <a:r>
              <a:rPr sz="1600" dirty="0">
                <a:latin typeface="Arial"/>
                <a:cs typeface="Arial"/>
              </a:rPr>
              <a:t>100</a:t>
            </a:r>
            <a:r>
              <a:rPr sz="1600" spc="-15" dirty="0">
                <a:latin typeface="Arial"/>
                <a:cs typeface="Arial"/>
              </a:rPr>
              <a:t> </a:t>
            </a:r>
            <a:r>
              <a:rPr sz="1600" spc="-10" dirty="0">
                <a:latin typeface="Arial"/>
                <a:cs typeface="Arial"/>
              </a:rPr>
              <a:t>nanometers</a:t>
            </a:r>
            <a:endParaRPr sz="1600">
              <a:latin typeface="Arial"/>
              <a:cs typeface="Arial"/>
            </a:endParaRPr>
          </a:p>
          <a:p>
            <a:pPr marL="283210" indent="-270510">
              <a:lnSpc>
                <a:spcPct val="100000"/>
              </a:lnSpc>
              <a:spcBef>
                <a:spcPts val="290"/>
              </a:spcBef>
              <a:buAutoNum type="alphaUcParenR"/>
              <a:tabLst>
                <a:tab pos="283210" algn="l"/>
              </a:tabLst>
            </a:pPr>
            <a:r>
              <a:rPr sz="1600" dirty="0">
                <a:latin typeface="Arial"/>
                <a:cs typeface="Arial"/>
              </a:rPr>
              <a:t>1</a:t>
            </a:r>
            <a:r>
              <a:rPr sz="1600" spc="-15" dirty="0">
                <a:latin typeface="Arial"/>
                <a:cs typeface="Arial"/>
              </a:rPr>
              <a:t> </a:t>
            </a:r>
            <a:r>
              <a:rPr sz="1600" dirty="0">
                <a:latin typeface="Arial"/>
                <a:cs typeface="Arial"/>
              </a:rPr>
              <a:t>to</a:t>
            </a:r>
            <a:r>
              <a:rPr sz="1600" spc="-15" dirty="0">
                <a:latin typeface="Arial"/>
                <a:cs typeface="Arial"/>
              </a:rPr>
              <a:t> </a:t>
            </a:r>
            <a:r>
              <a:rPr sz="1600" dirty="0">
                <a:latin typeface="Arial"/>
                <a:cs typeface="Arial"/>
              </a:rPr>
              <a:t>100</a:t>
            </a:r>
            <a:r>
              <a:rPr sz="1600" spc="-15" dirty="0">
                <a:latin typeface="Arial"/>
                <a:cs typeface="Arial"/>
              </a:rPr>
              <a:t> </a:t>
            </a:r>
            <a:r>
              <a:rPr sz="1600" spc="-10" dirty="0">
                <a:latin typeface="Arial"/>
                <a:cs typeface="Arial"/>
              </a:rPr>
              <a:t>centimeters</a:t>
            </a:r>
            <a:endParaRPr sz="1600">
              <a:latin typeface="Arial"/>
              <a:cs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74200" y="1843797"/>
            <a:ext cx="972819" cy="505459"/>
          </a:xfrm>
          <a:prstGeom prst="rect">
            <a:avLst/>
          </a:prstGeom>
        </p:spPr>
        <p:txBody>
          <a:bodyPr vert="horz" wrap="square" lIns="0" tIns="12700" rIns="0" bIns="0" rtlCol="0">
            <a:spAutoFit/>
          </a:bodyPr>
          <a:lstStyle/>
          <a:p>
            <a:pPr marL="12700">
              <a:lnSpc>
                <a:spcPct val="100000"/>
              </a:lnSpc>
              <a:spcBef>
                <a:spcPts val="100"/>
              </a:spcBef>
            </a:pPr>
            <a:r>
              <a:rPr spc="-80" dirty="0"/>
              <a:t>Quiz:</a:t>
            </a:r>
          </a:p>
        </p:txBody>
      </p:sp>
      <p:sp>
        <p:nvSpPr>
          <p:cNvPr id="3" name="object 3"/>
          <p:cNvSpPr txBox="1"/>
          <p:nvPr/>
        </p:nvSpPr>
        <p:spPr>
          <a:xfrm>
            <a:off x="997575" y="2676772"/>
            <a:ext cx="4838065" cy="1671320"/>
          </a:xfrm>
          <a:prstGeom prst="rect">
            <a:avLst/>
          </a:prstGeom>
        </p:spPr>
        <p:txBody>
          <a:bodyPr vert="horz" wrap="square" lIns="0" tIns="12700" rIns="0" bIns="0" rtlCol="0">
            <a:spAutoFit/>
          </a:bodyPr>
          <a:lstStyle/>
          <a:p>
            <a:pPr marL="12700">
              <a:lnSpc>
                <a:spcPct val="100000"/>
              </a:lnSpc>
              <a:spcBef>
                <a:spcPts val="100"/>
              </a:spcBef>
            </a:pPr>
            <a:r>
              <a:rPr sz="1600" dirty="0">
                <a:latin typeface="Arial"/>
                <a:cs typeface="Arial"/>
              </a:rPr>
              <a:t>Why</a:t>
            </a:r>
            <a:r>
              <a:rPr sz="1600" spc="-25" dirty="0">
                <a:latin typeface="Arial"/>
                <a:cs typeface="Arial"/>
              </a:rPr>
              <a:t> </a:t>
            </a:r>
            <a:r>
              <a:rPr sz="1600" dirty="0">
                <a:latin typeface="Arial"/>
                <a:cs typeface="Arial"/>
              </a:rPr>
              <a:t>are</a:t>
            </a:r>
            <a:r>
              <a:rPr sz="1600" spc="-15" dirty="0">
                <a:latin typeface="Arial"/>
                <a:cs typeface="Arial"/>
              </a:rPr>
              <a:t> </a:t>
            </a:r>
            <a:r>
              <a:rPr sz="1600" dirty="0">
                <a:latin typeface="Arial"/>
                <a:cs typeface="Arial"/>
              </a:rPr>
              <a:t>nanoparticles</a:t>
            </a:r>
            <a:r>
              <a:rPr sz="1600" spc="-15" dirty="0">
                <a:latin typeface="Arial"/>
                <a:cs typeface="Arial"/>
              </a:rPr>
              <a:t> </a:t>
            </a:r>
            <a:r>
              <a:rPr sz="1600" dirty="0">
                <a:latin typeface="Arial"/>
                <a:cs typeface="Arial"/>
              </a:rPr>
              <a:t>useful</a:t>
            </a:r>
            <a:r>
              <a:rPr sz="1600" spc="-15" dirty="0">
                <a:latin typeface="Arial"/>
                <a:cs typeface="Arial"/>
              </a:rPr>
              <a:t> </a:t>
            </a:r>
            <a:r>
              <a:rPr sz="1600" dirty="0">
                <a:latin typeface="Arial"/>
                <a:cs typeface="Arial"/>
              </a:rPr>
              <a:t>in</a:t>
            </a:r>
            <a:r>
              <a:rPr sz="1600" spc="-15" dirty="0">
                <a:latin typeface="Arial"/>
                <a:cs typeface="Arial"/>
              </a:rPr>
              <a:t> </a:t>
            </a:r>
            <a:r>
              <a:rPr sz="1600" dirty="0">
                <a:latin typeface="Arial"/>
                <a:cs typeface="Arial"/>
              </a:rPr>
              <a:t>drug</a:t>
            </a:r>
            <a:r>
              <a:rPr sz="1600" spc="-10" dirty="0">
                <a:latin typeface="Arial"/>
                <a:cs typeface="Arial"/>
              </a:rPr>
              <a:t> delivery?</a:t>
            </a:r>
            <a:endParaRPr sz="1600">
              <a:latin typeface="Arial"/>
              <a:cs typeface="Arial"/>
            </a:endParaRPr>
          </a:p>
          <a:p>
            <a:pPr>
              <a:lnSpc>
                <a:spcPct val="100000"/>
              </a:lnSpc>
              <a:spcBef>
                <a:spcPts val="655"/>
              </a:spcBef>
            </a:pPr>
            <a:endParaRPr sz="1600">
              <a:latin typeface="Arial"/>
              <a:cs typeface="Arial"/>
            </a:endParaRPr>
          </a:p>
          <a:p>
            <a:pPr marL="268605" indent="-255904">
              <a:lnSpc>
                <a:spcPct val="100000"/>
              </a:lnSpc>
              <a:buAutoNum type="alphaUcParenR"/>
              <a:tabLst>
                <a:tab pos="268605" algn="l"/>
              </a:tabLst>
            </a:pPr>
            <a:r>
              <a:rPr sz="1600" dirty="0">
                <a:latin typeface="Arial"/>
                <a:cs typeface="Arial"/>
              </a:rPr>
              <a:t>They</a:t>
            </a:r>
            <a:r>
              <a:rPr sz="1600" spc="-25" dirty="0">
                <a:latin typeface="Arial"/>
                <a:cs typeface="Arial"/>
              </a:rPr>
              <a:t> </a:t>
            </a:r>
            <a:r>
              <a:rPr sz="1600" dirty="0">
                <a:latin typeface="Arial"/>
                <a:cs typeface="Arial"/>
              </a:rPr>
              <a:t>make</a:t>
            </a:r>
            <a:r>
              <a:rPr sz="1600" spc="-20" dirty="0">
                <a:latin typeface="Arial"/>
                <a:cs typeface="Arial"/>
              </a:rPr>
              <a:t> </a:t>
            </a:r>
            <a:r>
              <a:rPr sz="1600" dirty="0">
                <a:latin typeface="Arial"/>
                <a:cs typeface="Arial"/>
              </a:rPr>
              <a:t>drugs</a:t>
            </a:r>
            <a:r>
              <a:rPr sz="1600" spc="-25" dirty="0">
                <a:latin typeface="Arial"/>
                <a:cs typeface="Arial"/>
              </a:rPr>
              <a:t> </a:t>
            </a:r>
            <a:r>
              <a:rPr sz="1600" dirty="0">
                <a:latin typeface="Arial"/>
                <a:cs typeface="Arial"/>
              </a:rPr>
              <a:t>taste</a:t>
            </a:r>
            <a:r>
              <a:rPr sz="1600" spc="-20" dirty="0">
                <a:latin typeface="Arial"/>
                <a:cs typeface="Arial"/>
              </a:rPr>
              <a:t> </a:t>
            </a:r>
            <a:r>
              <a:rPr sz="1600" spc="-10" dirty="0">
                <a:latin typeface="Arial"/>
                <a:cs typeface="Arial"/>
              </a:rPr>
              <a:t>better.</a:t>
            </a:r>
            <a:endParaRPr sz="1600">
              <a:latin typeface="Arial"/>
              <a:cs typeface="Arial"/>
            </a:endParaRPr>
          </a:p>
          <a:p>
            <a:pPr marL="268605" indent="-255904">
              <a:lnSpc>
                <a:spcPct val="100000"/>
              </a:lnSpc>
              <a:spcBef>
                <a:spcPts val="290"/>
              </a:spcBef>
              <a:buAutoNum type="alphaUcParenR"/>
              <a:tabLst>
                <a:tab pos="268605" algn="l"/>
              </a:tabLst>
            </a:pPr>
            <a:r>
              <a:rPr sz="1600" dirty="0">
                <a:latin typeface="Arial"/>
                <a:cs typeface="Arial"/>
              </a:rPr>
              <a:t>They</a:t>
            </a:r>
            <a:r>
              <a:rPr sz="1600" spc="-25" dirty="0">
                <a:latin typeface="Arial"/>
                <a:cs typeface="Arial"/>
              </a:rPr>
              <a:t> </a:t>
            </a:r>
            <a:r>
              <a:rPr sz="1600" dirty="0">
                <a:latin typeface="Arial"/>
                <a:cs typeface="Arial"/>
              </a:rPr>
              <a:t>can</a:t>
            </a:r>
            <a:r>
              <a:rPr sz="1600" spc="-20" dirty="0">
                <a:latin typeface="Arial"/>
                <a:cs typeface="Arial"/>
              </a:rPr>
              <a:t> </a:t>
            </a:r>
            <a:r>
              <a:rPr sz="1600" dirty="0">
                <a:latin typeface="Arial"/>
                <a:cs typeface="Arial"/>
              </a:rPr>
              <a:t>carry</a:t>
            </a:r>
            <a:r>
              <a:rPr sz="1600" spc="-25" dirty="0">
                <a:latin typeface="Arial"/>
                <a:cs typeface="Arial"/>
              </a:rPr>
              <a:t> </a:t>
            </a:r>
            <a:r>
              <a:rPr sz="1600" dirty="0">
                <a:latin typeface="Arial"/>
                <a:cs typeface="Arial"/>
              </a:rPr>
              <a:t>drugs</a:t>
            </a:r>
            <a:r>
              <a:rPr sz="1600" spc="-20" dirty="0">
                <a:latin typeface="Arial"/>
                <a:cs typeface="Arial"/>
              </a:rPr>
              <a:t> </a:t>
            </a:r>
            <a:r>
              <a:rPr sz="1600" dirty="0">
                <a:latin typeface="Arial"/>
                <a:cs typeface="Arial"/>
              </a:rPr>
              <a:t>to</a:t>
            </a:r>
            <a:r>
              <a:rPr sz="1600" spc="-25" dirty="0">
                <a:latin typeface="Arial"/>
                <a:cs typeface="Arial"/>
              </a:rPr>
              <a:t> </a:t>
            </a:r>
            <a:r>
              <a:rPr sz="1600" dirty="0">
                <a:latin typeface="Arial"/>
                <a:cs typeface="Arial"/>
              </a:rPr>
              <a:t>the</a:t>
            </a:r>
            <a:r>
              <a:rPr sz="1600" spc="-20" dirty="0">
                <a:latin typeface="Arial"/>
                <a:cs typeface="Arial"/>
              </a:rPr>
              <a:t> </a:t>
            </a:r>
            <a:r>
              <a:rPr sz="1600" dirty="0">
                <a:latin typeface="Arial"/>
                <a:cs typeface="Arial"/>
              </a:rPr>
              <a:t>right</a:t>
            </a:r>
            <a:r>
              <a:rPr sz="1600" spc="-25" dirty="0">
                <a:latin typeface="Arial"/>
                <a:cs typeface="Arial"/>
              </a:rPr>
              <a:t> </a:t>
            </a:r>
            <a:r>
              <a:rPr sz="1600" dirty="0">
                <a:latin typeface="Arial"/>
                <a:cs typeface="Arial"/>
              </a:rPr>
              <a:t>place</a:t>
            </a:r>
            <a:r>
              <a:rPr sz="1600" spc="-20" dirty="0">
                <a:latin typeface="Arial"/>
                <a:cs typeface="Arial"/>
              </a:rPr>
              <a:t> </a:t>
            </a:r>
            <a:r>
              <a:rPr sz="1600" dirty="0">
                <a:latin typeface="Arial"/>
                <a:cs typeface="Arial"/>
              </a:rPr>
              <a:t>in</a:t>
            </a:r>
            <a:r>
              <a:rPr sz="1600" spc="-25" dirty="0">
                <a:latin typeface="Arial"/>
                <a:cs typeface="Arial"/>
              </a:rPr>
              <a:t> </a:t>
            </a:r>
            <a:r>
              <a:rPr sz="1600" dirty="0">
                <a:latin typeface="Arial"/>
                <a:cs typeface="Arial"/>
              </a:rPr>
              <a:t>the</a:t>
            </a:r>
            <a:r>
              <a:rPr sz="1600" spc="-20" dirty="0">
                <a:latin typeface="Arial"/>
                <a:cs typeface="Arial"/>
              </a:rPr>
              <a:t> </a:t>
            </a:r>
            <a:r>
              <a:rPr sz="1600" spc="-10" dirty="0">
                <a:latin typeface="Arial"/>
                <a:cs typeface="Arial"/>
              </a:rPr>
              <a:t>body.</a:t>
            </a:r>
            <a:endParaRPr sz="1600">
              <a:latin typeface="Arial"/>
              <a:cs typeface="Arial"/>
            </a:endParaRPr>
          </a:p>
          <a:p>
            <a:pPr marL="279400" indent="-266700">
              <a:lnSpc>
                <a:spcPct val="100000"/>
              </a:lnSpc>
              <a:spcBef>
                <a:spcPts val="285"/>
              </a:spcBef>
              <a:buAutoNum type="alphaUcParenR"/>
              <a:tabLst>
                <a:tab pos="279400" algn="l"/>
              </a:tabLst>
            </a:pPr>
            <a:r>
              <a:rPr sz="1600" dirty="0">
                <a:latin typeface="Arial"/>
                <a:cs typeface="Arial"/>
              </a:rPr>
              <a:t>They</a:t>
            </a:r>
            <a:r>
              <a:rPr sz="1600" spc="-20" dirty="0">
                <a:latin typeface="Arial"/>
                <a:cs typeface="Arial"/>
              </a:rPr>
              <a:t> </a:t>
            </a:r>
            <a:r>
              <a:rPr sz="1600" dirty="0">
                <a:latin typeface="Arial"/>
                <a:cs typeface="Arial"/>
              </a:rPr>
              <a:t>are</a:t>
            </a:r>
            <a:r>
              <a:rPr sz="1600" spc="-20" dirty="0">
                <a:latin typeface="Arial"/>
                <a:cs typeface="Arial"/>
              </a:rPr>
              <a:t> </a:t>
            </a:r>
            <a:r>
              <a:rPr sz="1600" dirty="0">
                <a:latin typeface="Arial"/>
                <a:cs typeface="Arial"/>
              </a:rPr>
              <a:t>larger</a:t>
            </a:r>
            <a:r>
              <a:rPr sz="1600" spc="-20" dirty="0">
                <a:latin typeface="Arial"/>
                <a:cs typeface="Arial"/>
              </a:rPr>
              <a:t> </a:t>
            </a:r>
            <a:r>
              <a:rPr sz="1600" dirty="0">
                <a:latin typeface="Arial"/>
                <a:cs typeface="Arial"/>
              </a:rPr>
              <a:t>than</a:t>
            </a:r>
            <a:r>
              <a:rPr sz="1600" spc="-20" dirty="0">
                <a:latin typeface="Arial"/>
                <a:cs typeface="Arial"/>
              </a:rPr>
              <a:t> </a:t>
            </a:r>
            <a:r>
              <a:rPr sz="1600" dirty="0">
                <a:latin typeface="Arial"/>
                <a:cs typeface="Arial"/>
              </a:rPr>
              <a:t>most</a:t>
            </a:r>
            <a:r>
              <a:rPr sz="1600" spc="-20" dirty="0">
                <a:latin typeface="Arial"/>
                <a:cs typeface="Arial"/>
              </a:rPr>
              <a:t> </a:t>
            </a:r>
            <a:r>
              <a:rPr sz="1600" dirty="0">
                <a:latin typeface="Arial"/>
                <a:cs typeface="Arial"/>
              </a:rPr>
              <a:t>drug</a:t>
            </a:r>
            <a:r>
              <a:rPr sz="1600" spc="-20" dirty="0">
                <a:latin typeface="Arial"/>
                <a:cs typeface="Arial"/>
              </a:rPr>
              <a:t> </a:t>
            </a:r>
            <a:r>
              <a:rPr sz="1600" spc="-10" dirty="0">
                <a:latin typeface="Arial"/>
                <a:cs typeface="Arial"/>
              </a:rPr>
              <a:t>molecules.</a:t>
            </a:r>
            <a:endParaRPr sz="1600">
              <a:latin typeface="Arial"/>
              <a:cs typeface="Arial"/>
            </a:endParaRPr>
          </a:p>
          <a:p>
            <a:pPr marL="279400" indent="-266700">
              <a:lnSpc>
                <a:spcPct val="100000"/>
              </a:lnSpc>
              <a:spcBef>
                <a:spcPts val="290"/>
              </a:spcBef>
              <a:buAutoNum type="alphaUcParenR"/>
              <a:tabLst>
                <a:tab pos="279400" algn="l"/>
              </a:tabLst>
            </a:pPr>
            <a:r>
              <a:rPr sz="1600" dirty="0">
                <a:latin typeface="Arial"/>
                <a:cs typeface="Arial"/>
              </a:rPr>
              <a:t>They</a:t>
            </a:r>
            <a:r>
              <a:rPr sz="1600" spc="-20" dirty="0">
                <a:latin typeface="Arial"/>
                <a:cs typeface="Arial"/>
              </a:rPr>
              <a:t> </a:t>
            </a:r>
            <a:r>
              <a:rPr sz="1600" dirty="0">
                <a:latin typeface="Arial"/>
                <a:cs typeface="Arial"/>
              </a:rPr>
              <a:t>are</a:t>
            </a:r>
            <a:r>
              <a:rPr sz="1600" spc="-20" dirty="0">
                <a:latin typeface="Arial"/>
                <a:cs typeface="Arial"/>
              </a:rPr>
              <a:t> </a:t>
            </a:r>
            <a:r>
              <a:rPr sz="1600" dirty="0">
                <a:latin typeface="Arial"/>
                <a:cs typeface="Arial"/>
              </a:rPr>
              <a:t>easy</a:t>
            </a:r>
            <a:r>
              <a:rPr sz="1600" spc="-15" dirty="0">
                <a:latin typeface="Arial"/>
                <a:cs typeface="Arial"/>
              </a:rPr>
              <a:t> </a:t>
            </a:r>
            <a:r>
              <a:rPr sz="1600" dirty="0">
                <a:latin typeface="Arial"/>
                <a:cs typeface="Arial"/>
              </a:rPr>
              <a:t>to</a:t>
            </a:r>
            <a:r>
              <a:rPr sz="1600" spc="-20" dirty="0">
                <a:latin typeface="Arial"/>
                <a:cs typeface="Arial"/>
              </a:rPr>
              <a:t> </a:t>
            </a:r>
            <a:r>
              <a:rPr sz="1600" dirty="0">
                <a:latin typeface="Arial"/>
                <a:cs typeface="Arial"/>
              </a:rPr>
              <a:t>see</a:t>
            </a:r>
            <a:r>
              <a:rPr sz="1600" spc="-20" dirty="0">
                <a:latin typeface="Arial"/>
                <a:cs typeface="Arial"/>
              </a:rPr>
              <a:t> </a:t>
            </a:r>
            <a:r>
              <a:rPr sz="1600" dirty="0">
                <a:latin typeface="Arial"/>
                <a:cs typeface="Arial"/>
              </a:rPr>
              <a:t>with</a:t>
            </a:r>
            <a:r>
              <a:rPr sz="1600" spc="-15" dirty="0">
                <a:latin typeface="Arial"/>
                <a:cs typeface="Arial"/>
              </a:rPr>
              <a:t> </a:t>
            </a:r>
            <a:r>
              <a:rPr sz="1600" dirty="0">
                <a:latin typeface="Arial"/>
                <a:cs typeface="Arial"/>
              </a:rPr>
              <a:t>the</a:t>
            </a:r>
            <a:r>
              <a:rPr sz="1600" spc="-20" dirty="0">
                <a:latin typeface="Arial"/>
                <a:cs typeface="Arial"/>
              </a:rPr>
              <a:t> </a:t>
            </a:r>
            <a:r>
              <a:rPr sz="1600" dirty="0">
                <a:latin typeface="Arial"/>
                <a:cs typeface="Arial"/>
              </a:rPr>
              <a:t>naked</a:t>
            </a:r>
            <a:r>
              <a:rPr sz="1600" spc="-20" dirty="0">
                <a:latin typeface="Arial"/>
                <a:cs typeface="Arial"/>
              </a:rPr>
              <a:t> eye.</a:t>
            </a:r>
            <a:endParaRPr sz="1600">
              <a:latin typeface="Arial"/>
              <a:cs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74200" y="1843797"/>
            <a:ext cx="972819" cy="505459"/>
          </a:xfrm>
          <a:prstGeom prst="rect">
            <a:avLst/>
          </a:prstGeom>
        </p:spPr>
        <p:txBody>
          <a:bodyPr vert="horz" wrap="square" lIns="0" tIns="12700" rIns="0" bIns="0" rtlCol="0">
            <a:spAutoFit/>
          </a:bodyPr>
          <a:lstStyle/>
          <a:p>
            <a:pPr marL="12700">
              <a:lnSpc>
                <a:spcPct val="100000"/>
              </a:lnSpc>
              <a:spcBef>
                <a:spcPts val="100"/>
              </a:spcBef>
            </a:pPr>
            <a:r>
              <a:rPr spc="-80" dirty="0"/>
              <a:t>Quiz:</a:t>
            </a:r>
          </a:p>
        </p:txBody>
      </p:sp>
      <p:sp>
        <p:nvSpPr>
          <p:cNvPr id="3" name="object 3"/>
          <p:cNvSpPr txBox="1"/>
          <p:nvPr/>
        </p:nvSpPr>
        <p:spPr>
          <a:xfrm>
            <a:off x="997575" y="2676772"/>
            <a:ext cx="7495540" cy="1671320"/>
          </a:xfrm>
          <a:prstGeom prst="rect">
            <a:avLst/>
          </a:prstGeom>
        </p:spPr>
        <p:txBody>
          <a:bodyPr vert="horz" wrap="square" lIns="0" tIns="12700" rIns="0" bIns="0" rtlCol="0">
            <a:spAutoFit/>
          </a:bodyPr>
          <a:lstStyle/>
          <a:p>
            <a:pPr marL="12700">
              <a:lnSpc>
                <a:spcPct val="100000"/>
              </a:lnSpc>
              <a:spcBef>
                <a:spcPts val="100"/>
              </a:spcBef>
            </a:pPr>
            <a:r>
              <a:rPr sz="1600" dirty="0">
                <a:latin typeface="Arial"/>
                <a:cs typeface="Arial"/>
              </a:rPr>
              <a:t>Which</a:t>
            </a:r>
            <a:r>
              <a:rPr sz="1600" spc="-20" dirty="0">
                <a:latin typeface="Arial"/>
                <a:cs typeface="Arial"/>
              </a:rPr>
              <a:t> </a:t>
            </a:r>
            <a:r>
              <a:rPr sz="1600" dirty="0">
                <a:latin typeface="Arial"/>
                <a:cs typeface="Arial"/>
              </a:rPr>
              <a:t>of</a:t>
            </a:r>
            <a:r>
              <a:rPr sz="1600" spc="-20" dirty="0">
                <a:latin typeface="Arial"/>
                <a:cs typeface="Arial"/>
              </a:rPr>
              <a:t> </a:t>
            </a:r>
            <a:r>
              <a:rPr sz="1600" dirty="0">
                <a:latin typeface="Arial"/>
                <a:cs typeface="Arial"/>
              </a:rPr>
              <a:t>the</a:t>
            </a:r>
            <a:r>
              <a:rPr sz="1600" spc="-20" dirty="0">
                <a:latin typeface="Arial"/>
                <a:cs typeface="Arial"/>
              </a:rPr>
              <a:t> </a:t>
            </a:r>
            <a:r>
              <a:rPr sz="1600" dirty="0">
                <a:latin typeface="Arial"/>
                <a:cs typeface="Arial"/>
              </a:rPr>
              <a:t>following</a:t>
            </a:r>
            <a:r>
              <a:rPr sz="1600" spc="-20" dirty="0">
                <a:latin typeface="Arial"/>
                <a:cs typeface="Arial"/>
              </a:rPr>
              <a:t> </a:t>
            </a:r>
            <a:r>
              <a:rPr sz="1600" dirty="0">
                <a:latin typeface="Arial"/>
                <a:cs typeface="Arial"/>
              </a:rPr>
              <a:t>things</a:t>
            </a:r>
            <a:r>
              <a:rPr sz="1600" spc="-15" dirty="0">
                <a:latin typeface="Arial"/>
                <a:cs typeface="Arial"/>
              </a:rPr>
              <a:t> </a:t>
            </a:r>
            <a:r>
              <a:rPr sz="1600" dirty="0">
                <a:latin typeface="Arial"/>
                <a:cs typeface="Arial"/>
              </a:rPr>
              <a:t>in</a:t>
            </a:r>
            <a:r>
              <a:rPr sz="1600" spc="-20" dirty="0">
                <a:latin typeface="Arial"/>
                <a:cs typeface="Arial"/>
              </a:rPr>
              <a:t> </a:t>
            </a:r>
            <a:r>
              <a:rPr sz="1600" dirty="0">
                <a:latin typeface="Arial"/>
                <a:cs typeface="Arial"/>
              </a:rPr>
              <a:t>drug</a:t>
            </a:r>
            <a:r>
              <a:rPr sz="1600" spc="-20" dirty="0">
                <a:latin typeface="Arial"/>
                <a:cs typeface="Arial"/>
              </a:rPr>
              <a:t> </a:t>
            </a:r>
            <a:r>
              <a:rPr sz="1600" dirty="0">
                <a:latin typeface="Arial"/>
                <a:cs typeface="Arial"/>
              </a:rPr>
              <a:t>delivery</a:t>
            </a:r>
            <a:r>
              <a:rPr sz="1600" spc="-20" dirty="0">
                <a:latin typeface="Arial"/>
                <a:cs typeface="Arial"/>
              </a:rPr>
              <a:t> </a:t>
            </a:r>
            <a:r>
              <a:rPr sz="1600" dirty="0">
                <a:latin typeface="Arial"/>
                <a:cs typeface="Arial"/>
              </a:rPr>
              <a:t>can</a:t>
            </a:r>
            <a:r>
              <a:rPr sz="1600" spc="-15" dirty="0">
                <a:latin typeface="Arial"/>
                <a:cs typeface="Arial"/>
              </a:rPr>
              <a:t> </a:t>
            </a:r>
            <a:r>
              <a:rPr sz="1600" dirty="0">
                <a:latin typeface="Arial"/>
                <a:cs typeface="Arial"/>
              </a:rPr>
              <a:t>nanoparticles</a:t>
            </a:r>
            <a:r>
              <a:rPr sz="1600" spc="-20" dirty="0">
                <a:latin typeface="Arial"/>
                <a:cs typeface="Arial"/>
              </a:rPr>
              <a:t> </a:t>
            </a:r>
            <a:r>
              <a:rPr sz="1600" dirty="0">
                <a:latin typeface="Arial"/>
                <a:cs typeface="Arial"/>
              </a:rPr>
              <a:t>NOT</a:t>
            </a:r>
            <a:r>
              <a:rPr sz="1600" spc="-50" dirty="0">
                <a:latin typeface="Arial"/>
                <a:cs typeface="Arial"/>
              </a:rPr>
              <a:t> </a:t>
            </a:r>
            <a:r>
              <a:rPr sz="1600" dirty="0">
                <a:latin typeface="Arial"/>
                <a:cs typeface="Arial"/>
              </a:rPr>
              <a:t>help</a:t>
            </a:r>
            <a:r>
              <a:rPr sz="1600" spc="-20" dirty="0">
                <a:latin typeface="Arial"/>
                <a:cs typeface="Arial"/>
              </a:rPr>
              <a:t> </a:t>
            </a:r>
            <a:r>
              <a:rPr sz="1600" spc="-10" dirty="0">
                <a:latin typeface="Arial"/>
                <a:cs typeface="Arial"/>
              </a:rPr>
              <a:t>address?</a:t>
            </a:r>
            <a:endParaRPr sz="1600">
              <a:latin typeface="Arial"/>
              <a:cs typeface="Arial"/>
            </a:endParaRPr>
          </a:p>
          <a:p>
            <a:pPr>
              <a:lnSpc>
                <a:spcPct val="100000"/>
              </a:lnSpc>
              <a:spcBef>
                <a:spcPts val="655"/>
              </a:spcBef>
            </a:pPr>
            <a:endParaRPr sz="1600">
              <a:latin typeface="Arial"/>
              <a:cs typeface="Arial"/>
            </a:endParaRPr>
          </a:p>
          <a:p>
            <a:pPr marL="268605" indent="-255904">
              <a:lnSpc>
                <a:spcPct val="100000"/>
              </a:lnSpc>
              <a:buAutoNum type="alphaUcParenR"/>
              <a:tabLst>
                <a:tab pos="268605" algn="l"/>
              </a:tabLst>
            </a:pPr>
            <a:r>
              <a:rPr sz="1600" spc="-20" dirty="0">
                <a:latin typeface="Arial"/>
                <a:cs typeface="Arial"/>
              </a:rPr>
              <a:t>Targeted</a:t>
            </a:r>
            <a:r>
              <a:rPr sz="1600" spc="-55" dirty="0">
                <a:latin typeface="Arial"/>
                <a:cs typeface="Arial"/>
              </a:rPr>
              <a:t> </a:t>
            </a:r>
            <a:r>
              <a:rPr sz="1600" spc="-10" dirty="0">
                <a:latin typeface="Arial"/>
                <a:cs typeface="Arial"/>
              </a:rPr>
              <a:t>delivery</a:t>
            </a:r>
            <a:endParaRPr sz="1600">
              <a:latin typeface="Arial"/>
              <a:cs typeface="Arial"/>
            </a:endParaRPr>
          </a:p>
          <a:p>
            <a:pPr marL="272415" indent="-259715">
              <a:lnSpc>
                <a:spcPct val="100000"/>
              </a:lnSpc>
              <a:spcBef>
                <a:spcPts val="290"/>
              </a:spcBef>
              <a:buAutoNum type="alphaUcParenR"/>
              <a:tabLst>
                <a:tab pos="272415" algn="l"/>
              </a:tabLst>
            </a:pPr>
            <a:r>
              <a:rPr sz="1600" dirty="0">
                <a:latin typeface="Arial"/>
                <a:cs typeface="Arial"/>
              </a:rPr>
              <a:t>Controlling</a:t>
            </a:r>
            <a:r>
              <a:rPr sz="1600" spc="-40" dirty="0">
                <a:latin typeface="Arial"/>
                <a:cs typeface="Arial"/>
              </a:rPr>
              <a:t> </a:t>
            </a:r>
            <a:r>
              <a:rPr sz="1600" dirty="0">
                <a:latin typeface="Arial"/>
                <a:cs typeface="Arial"/>
              </a:rPr>
              <a:t>drug</a:t>
            </a:r>
            <a:r>
              <a:rPr sz="1600" spc="-35" dirty="0">
                <a:latin typeface="Arial"/>
                <a:cs typeface="Arial"/>
              </a:rPr>
              <a:t> </a:t>
            </a:r>
            <a:r>
              <a:rPr sz="1600" spc="-10" dirty="0">
                <a:latin typeface="Arial"/>
                <a:cs typeface="Arial"/>
              </a:rPr>
              <a:t>release</a:t>
            </a:r>
            <a:endParaRPr sz="1600">
              <a:latin typeface="Arial"/>
              <a:cs typeface="Arial"/>
            </a:endParaRPr>
          </a:p>
          <a:p>
            <a:pPr marL="283210" indent="-270510">
              <a:lnSpc>
                <a:spcPct val="100000"/>
              </a:lnSpc>
              <a:spcBef>
                <a:spcPts val="285"/>
              </a:spcBef>
              <a:buAutoNum type="alphaUcParenR"/>
              <a:tabLst>
                <a:tab pos="283210" algn="l"/>
              </a:tabLst>
            </a:pPr>
            <a:r>
              <a:rPr sz="1600" dirty="0">
                <a:latin typeface="Arial"/>
                <a:cs typeface="Arial"/>
              </a:rPr>
              <a:t>Making</a:t>
            </a:r>
            <a:r>
              <a:rPr sz="1600" spc="-35" dirty="0">
                <a:latin typeface="Arial"/>
                <a:cs typeface="Arial"/>
              </a:rPr>
              <a:t> </a:t>
            </a:r>
            <a:r>
              <a:rPr sz="1600" dirty="0">
                <a:latin typeface="Arial"/>
                <a:cs typeface="Arial"/>
              </a:rPr>
              <a:t>drugs</a:t>
            </a:r>
            <a:r>
              <a:rPr sz="1600" spc="-30" dirty="0">
                <a:latin typeface="Arial"/>
                <a:cs typeface="Arial"/>
              </a:rPr>
              <a:t> </a:t>
            </a:r>
            <a:r>
              <a:rPr sz="1600" dirty="0">
                <a:latin typeface="Arial"/>
                <a:cs typeface="Arial"/>
              </a:rPr>
              <a:t>more</a:t>
            </a:r>
            <a:r>
              <a:rPr sz="1600" spc="-30" dirty="0">
                <a:latin typeface="Arial"/>
                <a:cs typeface="Arial"/>
              </a:rPr>
              <a:t> </a:t>
            </a:r>
            <a:r>
              <a:rPr sz="1600" spc="-10" dirty="0">
                <a:latin typeface="Arial"/>
                <a:cs typeface="Arial"/>
              </a:rPr>
              <a:t>affordable</a:t>
            </a:r>
            <a:endParaRPr sz="1600">
              <a:latin typeface="Arial"/>
              <a:cs typeface="Arial"/>
            </a:endParaRPr>
          </a:p>
          <a:p>
            <a:pPr marL="283210" indent="-270510">
              <a:lnSpc>
                <a:spcPct val="100000"/>
              </a:lnSpc>
              <a:spcBef>
                <a:spcPts val="290"/>
              </a:spcBef>
              <a:buAutoNum type="alphaUcParenR"/>
              <a:tabLst>
                <a:tab pos="283210" algn="l"/>
              </a:tabLst>
            </a:pPr>
            <a:r>
              <a:rPr sz="1600" dirty="0">
                <a:latin typeface="Arial"/>
                <a:cs typeface="Arial"/>
              </a:rPr>
              <a:t>Protecting</a:t>
            </a:r>
            <a:r>
              <a:rPr sz="1600" spc="-35" dirty="0">
                <a:latin typeface="Arial"/>
                <a:cs typeface="Arial"/>
              </a:rPr>
              <a:t> </a:t>
            </a:r>
            <a:r>
              <a:rPr sz="1600" dirty="0">
                <a:latin typeface="Arial"/>
                <a:cs typeface="Arial"/>
              </a:rPr>
              <a:t>sensitive</a:t>
            </a:r>
            <a:r>
              <a:rPr sz="1600" spc="-35" dirty="0">
                <a:latin typeface="Arial"/>
                <a:cs typeface="Arial"/>
              </a:rPr>
              <a:t> </a:t>
            </a:r>
            <a:r>
              <a:rPr sz="1600" dirty="0">
                <a:latin typeface="Arial"/>
                <a:cs typeface="Arial"/>
              </a:rPr>
              <a:t>drugs</a:t>
            </a:r>
            <a:r>
              <a:rPr sz="1600" spc="-35" dirty="0">
                <a:latin typeface="Arial"/>
                <a:cs typeface="Arial"/>
              </a:rPr>
              <a:t> </a:t>
            </a:r>
            <a:r>
              <a:rPr sz="1600" dirty="0">
                <a:latin typeface="Arial"/>
                <a:cs typeface="Arial"/>
              </a:rPr>
              <a:t>from</a:t>
            </a:r>
            <a:r>
              <a:rPr sz="1600" spc="-35" dirty="0">
                <a:latin typeface="Arial"/>
                <a:cs typeface="Arial"/>
              </a:rPr>
              <a:t> </a:t>
            </a:r>
            <a:r>
              <a:rPr sz="1600" spc="-10" dirty="0">
                <a:latin typeface="Arial"/>
                <a:cs typeface="Arial"/>
              </a:rPr>
              <a:t>degradation</a:t>
            </a:r>
            <a:endParaRPr sz="1600">
              <a:latin typeface="Arial"/>
              <a:cs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74200" y="1843797"/>
            <a:ext cx="972819" cy="505459"/>
          </a:xfrm>
          <a:prstGeom prst="rect">
            <a:avLst/>
          </a:prstGeom>
        </p:spPr>
        <p:txBody>
          <a:bodyPr vert="horz" wrap="square" lIns="0" tIns="12700" rIns="0" bIns="0" rtlCol="0">
            <a:spAutoFit/>
          </a:bodyPr>
          <a:lstStyle/>
          <a:p>
            <a:pPr marL="12700">
              <a:lnSpc>
                <a:spcPct val="100000"/>
              </a:lnSpc>
              <a:spcBef>
                <a:spcPts val="100"/>
              </a:spcBef>
            </a:pPr>
            <a:r>
              <a:rPr spc="-80" dirty="0"/>
              <a:t>Quiz:</a:t>
            </a:r>
          </a:p>
        </p:txBody>
      </p:sp>
      <p:sp>
        <p:nvSpPr>
          <p:cNvPr id="3" name="object 3"/>
          <p:cNvSpPr txBox="1"/>
          <p:nvPr/>
        </p:nvSpPr>
        <p:spPr>
          <a:xfrm>
            <a:off x="997575" y="2676772"/>
            <a:ext cx="8086090" cy="1671320"/>
          </a:xfrm>
          <a:prstGeom prst="rect">
            <a:avLst/>
          </a:prstGeom>
        </p:spPr>
        <p:txBody>
          <a:bodyPr vert="horz" wrap="square" lIns="0" tIns="12700" rIns="0" bIns="0" rtlCol="0">
            <a:spAutoFit/>
          </a:bodyPr>
          <a:lstStyle/>
          <a:p>
            <a:pPr marL="12700">
              <a:lnSpc>
                <a:spcPct val="100000"/>
              </a:lnSpc>
              <a:spcBef>
                <a:spcPts val="100"/>
              </a:spcBef>
            </a:pPr>
            <a:r>
              <a:rPr sz="1600" dirty="0">
                <a:latin typeface="Arial"/>
                <a:cs typeface="Arial"/>
              </a:rPr>
              <a:t>What</a:t>
            </a:r>
            <a:r>
              <a:rPr sz="1600" spc="-25" dirty="0">
                <a:latin typeface="Arial"/>
                <a:cs typeface="Arial"/>
              </a:rPr>
              <a:t> </a:t>
            </a:r>
            <a:r>
              <a:rPr sz="1600" dirty="0">
                <a:latin typeface="Arial"/>
                <a:cs typeface="Arial"/>
              </a:rPr>
              <a:t>is</a:t>
            </a:r>
            <a:r>
              <a:rPr sz="1600" spc="-20" dirty="0">
                <a:latin typeface="Arial"/>
                <a:cs typeface="Arial"/>
              </a:rPr>
              <a:t> </a:t>
            </a:r>
            <a:r>
              <a:rPr sz="1600" dirty="0">
                <a:latin typeface="Arial"/>
                <a:cs typeface="Arial"/>
              </a:rPr>
              <a:t>one</a:t>
            </a:r>
            <a:r>
              <a:rPr sz="1600" spc="-25" dirty="0">
                <a:latin typeface="Arial"/>
                <a:cs typeface="Arial"/>
              </a:rPr>
              <a:t> </a:t>
            </a:r>
            <a:r>
              <a:rPr sz="1600" spc="-10" dirty="0">
                <a:latin typeface="Arial"/>
                <a:cs typeface="Arial"/>
              </a:rPr>
              <a:t>real-</a:t>
            </a:r>
            <a:r>
              <a:rPr sz="1600" dirty="0">
                <a:latin typeface="Arial"/>
                <a:cs typeface="Arial"/>
              </a:rPr>
              <a:t>life</a:t>
            </a:r>
            <a:r>
              <a:rPr sz="1600" spc="-20" dirty="0">
                <a:latin typeface="Arial"/>
                <a:cs typeface="Arial"/>
              </a:rPr>
              <a:t> </a:t>
            </a:r>
            <a:r>
              <a:rPr sz="1600" dirty="0">
                <a:latin typeface="Arial"/>
                <a:cs typeface="Arial"/>
              </a:rPr>
              <a:t>application</a:t>
            </a:r>
            <a:r>
              <a:rPr sz="1600" spc="-20" dirty="0">
                <a:latin typeface="Arial"/>
                <a:cs typeface="Arial"/>
              </a:rPr>
              <a:t> </a:t>
            </a:r>
            <a:r>
              <a:rPr sz="1600" dirty="0">
                <a:latin typeface="Arial"/>
                <a:cs typeface="Arial"/>
              </a:rPr>
              <a:t>of</a:t>
            </a:r>
            <a:r>
              <a:rPr sz="1600" spc="-25" dirty="0">
                <a:latin typeface="Arial"/>
                <a:cs typeface="Arial"/>
              </a:rPr>
              <a:t> </a:t>
            </a:r>
            <a:r>
              <a:rPr sz="1600" dirty="0">
                <a:latin typeface="Arial"/>
                <a:cs typeface="Arial"/>
              </a:rPr>
              <a:t>nanoparticles</a:t>
            </a:r>
            <a:r>
              <a:rPr sz="1600" spc="-20" dirty="0">
                <a:latin typeface="Arial"/>
                <a:cs typeface="Arial"/>
              </a:rPr>
              <a:t> </a:t>
            </a:r>
            <a:r>
              <a:rPr sz="1600" dirty="0">
                <a:latin typeface="Arial"/>
                <a:cs typeface="Arial"/>
              </a:rPr>
              <a:t>in</a:t>
            </a:r>
            <a:r>
              <a:rPr sz="1600" spc="-20" dirty="0">
                <a:latin typeface="Arial"/>
                <a:cs typeface="Arial"/>
              </a:rPr>
              <a:t> </a:t>
            </a:r>
            <a:r>
              <a:rPr sz="1600" dirty="0">
                <a:latin typeface="Arial"/>
                <a:cs typeface="Arial"/>
              </a:rPr>
              <a:t>drug</a:t>
            </a:r>
            <a:r>
              <a:rPr sz="1600" spc="-25" dirty="0">
                <a:latin typeface="Arial"/>
                <a:cs typeface="Arial"/>
              </a:rPr>
              <a:t> </a:t>
            </a:r>
            <a:r>
              <a:rPr sz="1600" dirty="0">
                <a:latin typeface="Arial"/>
                <a:cs typeface="Arial"/>
              </a:rPr>
              <a:t>delivery</a:t>
            </a:r>
            <a:r>
              <a:rPr sz="1600" spc="-20" dirty="0">
                <a:latin typeface="Arial"/>
                <a:cs typeface="Arial"/>
              </a:rPr>
              <a:t> </a:t>
            </a:r>
            <a:r>
              <a:rPr sz="1600" dirty="0">
                <a:latin typeface="Arial"/>
                <a:cs typeface="Arial"/>
              </a:rPr>
              <a:t>mentioned</a:t>
            </a:r>
            <a:r>
              <a:rPr sz="1600" spc="-20" dirty="0">
                <a:latin typeface="Arial"/>
                <a:cs typeface="Arial"/>
              </a:rPr>
              <a:t> </a:t>
            </a:r>
            <a:r>
              <a:rPr sz="1600" dirty="0">
                <a:latin typeface="Arial"/>
                <a:cs typeface="Arial"/>
              </a:rPr>
              <a:t>in</a:t>
            </a:r>
            <a:r>
              <a:rPr sz="1600" spc="-25" dirty="0">
                <a:latin typeface="Arial"/>
                <a:cs typeface="Arial"/>
              </a:rPr>
              <a:t> </a:t>
            </a:r>
            <a:r>
              <a:rPr sz="1600" dirty="0">
                <a:latin typeface="Arial"/>
                <a:cs typeface="Arial"/>
              </a:rPr>
              <a:t>the</a:t>
            </a:r>
            <a:r>
              <a:rPr sz="1600" spc="-20" dirty="0">
                <a:latin typeface="Arial"/>
                <a:cs typeface="Arial"/>
              </a:rPr>
              <a:t> </a:t>
            </a:r>
            <a:r>
              <a:rPr sz="1600" spc="-10" dirty="0">
                <a:latin typeface="Arial"/>
                <a:cs typeface="Arial"/>
              </a:rPr>
              <a:t>lesson?</a:t>
            </a:r>
            <a:endParaRPr sz="1600">
              <a:latin typeface="Arial"/>
              <a:cs typeface="Arial"/>
            </a:endParaRPr>
          </a:p>
          <a:p>
            <a:pPr>
              <a:lnSpc>
                <a:spcPct val="100000"/>
              </a:lnSpc>
              <a:spcBef>
                <a:spcPts val="655"/>
              </a:spcBef>
            </a:pPr>
            <a:endParaRPr sz="1600">
              <a:latin typeface="Arial"/>
              <a:cs typeface="Arial"/>
            </a:endParaRPr>
          </a:p>
          <a:p>
            <a:pPr marL="272415" indent="-259715">
              <a:lnSpc>
                <a:spcPct val="100000"/>
              </a:lnSpc>
              <a:buAutoNum type="alphaUcParenR"/>
              <a:tabLst>
                <a:tab pos="272415" algn="l"/>
              </a:tabLst>
            </a:pPr>
            <a:r>
              <a:rPr sz="1600" dirty="0">
                <a:latin typeface="Arial"/>
                <a:cs typeface="Arial"/>
              </a:rPr>
              <a:t>Using</a:t>
            </a:r>
            <a:r>
              <a:rPr sz="1600" spc="-40" dirty="0">
                <a:latin typeface="Arial"/>
                <a:cs typeface="Arial"/>
              </a:rPr>
              <a:t> </a:t>
            </a:r>
            <a:r>
              <a:rPr sz="1600" dirty="0">
                <a:latin typeface="Arial"/>
                <a:cs typeface="Arial"/>
              </a:rPr>
              <a:t>nanoparticles</a:t>
            </a:r>
            <a:r>
              <a:rPr sz="1600" spc="-40" dirty="0">
                <a:latin typeface="Arial"/>
                <a:cs typeface="Arial"/>
              </a:rPr>
              <a:t> </a:t>
            </a:r>
            <a:r>
              <a:rPr sz="1600" dirty="0">
                <a:latin typeface="Arial"/>
                <a:cs typeface="Arial"/>
              </a:rPr>
              <a:t>to</a:t>
            </a:r>
            <a:r>
              <a:rPr sz="1600" spc="-40" dirty="0">
                <a:latin typeface="Arial"/>
                <a:cs typeface="Arial"/>
              </a:rPr>
              <a:t> </a:t>
            </a:r>
            <a:r>
              <a:rPr sz="1600" dirty="0">
                <a:latin typeface="Arial"/>
                <a:cs typeface="Arial"/>
              </a:rPr>
              <a:t>make</a:t>
            </a:r>
            <a:r>
              <a:rPr sz="1600" spc="-40" dirty="0">
                <a:latin typeface="Arial"/>
                <a:cs typeface="Arial"/>
              </a:rPr>
              <a:t> </a:t>
            </a:r>
            <a:r>
              <a:rPr sz="1600" dirty="0">
                <a:latin typeface="Arial"/>
                <a:cs typeface="Arial"/>
              </a:rPr>
              <a:t>coffee</a:t>
            </a:r>
            <a:r>
              <a:rPr sz="1600" spc="-40" dirty="0">
                <a:latin typeface="Arial"/>
                <a:cs typeface="Arial"/>
              </a:rPr>
              <a:t> </a:t>
            </a:r>
            <a:r>
              <a:rPr sz="1600" dirty="0">
                <a:latin typeface="Arial"/>
                <a:cs typeface="Arial"/>
              </a:rPr>
              <a:t>taste</a:t>
            </a:r>
            <a:r>
              <a:rPr sz="1600" spc="-40" dirty="0">
                <a:latin typeface="Arial"/>
                <a:cs typeface="Arial"/>
              </a:rPr>
              <a:t> </a:t>
            </a:r>
            <a:r>
              <a:rPr sz="1600" spc="-10" dirty="0">
                <a:latin typeface="Arial"/>
                <a:cs typeface="Arial"/>
              </a:rPr>
              <a:t>better</a:t>
            </a:r>
            <a:endParaRPr sz="1600">
              <a:latin typeface="Arial"/>
              <a:cs typeface="Arial"/>
            </a:endParaRPr>
          </a:p>
          <a:p>
            <a:pPr marL="272415" indent="-259715">
              <a:lnSpc>
                <a:spcPct val="100000"/>
              </a:lnSpc>
              <a:spcBef>
                <a:spcPts val="290"/>
              </a:spcBef>
              <a:buAutoNum type="alphaUcParenR"/>
              <a:tabLst>
                <a:tab pos="272415" algn="l"/>
              </a:tabLst>
            </a:pPr>
            <a:r>
              <a:rPr sz="1600" dirty="0">
                <a:latin typeface="Arial"/>
                <a:cs typeface="Arial"/>
              </a:rPr>
              <a:t>Using</a:t>
            </a:r>
            <a:r>
              <a:rPr sz="1600" spc="-15" dirty="0">
                <a:latin typeface="Arial"/>
                <a:cs typeface="Arial"/>
              </a:rPr>
              <a:t> </a:t>
            </a:r>
            <a:r>
              <a:rPr sz="1600" dirty="0">
                <a:latin typeface="Arial"/>
                <a:cs typeface="Arial"/>
              </a:rPr>
              <a:t>nanoparticles</a:t>
            </a:r>
            <a:r>
              <a:rPr sz="1600" spc="-15" dirty="0">
                <a:latin typeface="Arial"/>
                <a:cs typeface="Arial"/>
              </a:rPr>
              <a:t> </a:t>
            </a:r>
            <a:r>
              <a:rPr sz="1600" dirty="0">
                <a:latin typeface="Arial"/>
                <a:cs typeface="Arial"/>
              </a:rPr>
              <a:t>to</a:t>
            </a:r>
            <a:r>
              <a:rPr sz="1600" spc="-15" dirty="0">
                <a:latin typeface="Arial"/>
                <a:cs typeface="Arial"/>
              </a:rPr>
              <a:t> </a:t>
            </a:r>
            <a:r>
              <a:rPr sz="1600" dirty="0">
                <a:latin typeface="Arial"/>
                <a:cs typeface="Arial"/>
              </a:rPr>
              <a:t>repair</a:t>
            </a:r>
            <a:r>
              <a:rPr sz="1600" spc="-15" dirty="0">
                <a:latin typeface="Arial"/>
                <a:cs typeface="Arial"/>
              </a:rPr>
              <a:t> </a:t>
            </a:r>
            <a:r>
              <a:rPr sz="1600" spc="-10" dirty="0">
                <a:latin typeface="Arial"/>
                <a:cs typeface="Arial"/>
              </a:rPr>
              <a:t>phones</a:t>
            </a:r>
            <a:endParaRPr sz="1600">
              <a:latin typeface="Arial"/>
              <a:cs typeface="Arial"/>
            </a:endParaRPr>
          </a:p>
          <a:p>
            <a:pPr marL="283210" indent="-270510">
              <a:lnSpc>
                <a:spcPct val="100000"/>
              </a:lnSpc>
              <a:spcBef>
                <a:spcPts val="285"/>
              </a:spcBef>
              <a:buAutoNum type="alphaUcParenR"/>
              <a:tabLst>
                <a:tab pos="283210" algn="l"/>
              </a:tabLst>
            </a:pPr>
            <a:r>
              <a:rPr sz="1600" dirty="0">
                <a:latin typeface="Arial"/>
                <a:cs typeface="Arial"/>
              </a:rPr>
              <a:t>Using</a:t>
            </a:r>
            <a:r>
              <a:rPr sz="1600" spc="-20" dirty="0">
                <a:latin typeface="Arial"/>
                <a:cs typeface="Arial"/>
              </a:rPr>
              <a:t> </a:t>
            </a:r>
            <a:r>
              <a:rPr sz="1600" dirty="0">
                <a:latin typeface="Arial"/>
                <a:cs typeface="Arial"/>
              </a:rPr>
              <a:t>nanoparticles</a:t>
            </a:r>
            <a:r>
              <a:rPr sz="1600" spc="-20" dirty="0">
                <a:latin typeface="Arial"/>
                <a:cs typeface="Arial"/>
              </a:rPr>
              <a:t> </a:t>
            </a:r>
            <a:r>
              <a:rPr sz="1600" dirty="0">
                <a:latin typeface="Arial"/>
                <a:cs typeface="Arial"/>
              </a:rPr>
              <a:t>to</a:t>
            </a:r>
            <a:r>
              <a:rPr sz="1600" spc="-15" dirty="0">
                <a:latin typeface="Arial"/>
                <a:cs typeface="Arial"/>
              </a:rPr>
              <a:t> </a:t>
            </a:r>
            <a:r>
              <a:rPr sz="1600" dirty="0">
                <a:latin typeface="Arial"/>
                <a:cs typeface="Arial"/>
              </a:rPr>
              <a:t>thin</a:t>
            </a:r>
            <a:r>
              <a:rPr sz="1600" spc="-20" dirty="0">
                <a:latin typeface="Arial"/>
                <a:cs typeface="Arial"/>
              </a:rPr>
              <a:t> </a:t>
            </a:r>
            <a:r>
              <a:rPr sz="1600" spc="-10" dirty="0">
                <a:latin typeface="Arial"/>
                <a:cs typeface="Arial"/>
              </a:rPr>
              <a:t>blood</a:t>
            </a:r>
            <a:endParaRPr sz="1600">
              <a:latin typeface="Arial"/>
              <a:cs typeface="Arial"/>
            </a:endParaRPr>
          </a:p>
          <a:p>
            <a:pPr marL="283210" indent="-270510">
              <a:lnSpc>
                <a:spcPct val="100000"/>
              </a:lnSpc>
              <a:spcBef>
                <a:spcPts val="290"/>
              </a:spcBef>
              <a:buAutoNum type="alphaUcParenR"/>
              <a:tabLst>
                <a:tab pos="283210" algn="l"/>
              </a:tabLst>
            </a:pPr>
            <a:r>
              <a:rPr sz="1600" dirty="0">
                <a:latin typeface="Arial"/>
                <a:cs typeface="Arial"/>
              </a:rPr>
              <a:t>Using</a:t>
            </a:r>
            <a:r>
              <a:rPr sz="1600" spc="-25" dirty="0">
                <a:latin typeface="Arial"/>
                <a:cs typeface="Arial"/>
              </a:rPr>
              <a:t> </a:t>
            </a:r>
            <a:r>
              <a:rPr sz="1600" dirty="0">
                <a:latin typeface="Arial"/>
                <a:cs typeface="Arial"/>
              </a:rPr>
              <a:t>nanoparticles</a:t>
            </a:r>
            <a:r>
              <a:rPr sz="1600" spc="-25" dirty="0">
                <a:latin typeface="Arial"/>
                <a:cs typeface="Arial"/>
              </a:rPr>
              <a:t> </a:t>
            </a:r>
            <a:r>
              <a:rPr sz="1600" dirty="0">
                <a:latin typeface="Arial"/>
                <a:cs typeface="Arial"/>
              </a:rPr>
              <a:t>to</a:t>
            </a:r>
            <a:r>
              <a:rPr sz="1600" spc="-25" dirty="0">
                <a:latin typeface="Arial"/>
                <a:cs typeface="Arial"/>
              </a:rPr>
              <a:t> </a:t>
            </a:r>
            <a:r>
              <a:rPr sz="1600" dirty="0">
                <a:latin typeface="Arial"/>
                <a:cs typeface="Arial"/>
              </a:rPr>
              <a:t>carry</a:t>
            </a:r>
            <a:r>
              <a:rPr sz="1600" spc="-20" dirty="0">
                <a:latin typeface="Arial"/>
                <a:cs typeface="Arial"/>
              </a:rPr>
              <a:t> </a:t>
            </a:r>
            <a:r>
              <a:rPr sz="1600" spc="-10" dirty="0">
                <a:latin typeface="Arial"/>
                <a:cs typeface="Arial"/>
              </a:rPr>
              <a:t>drugs</a:t>
            </a:r>
            <a:endParaRPr sz="1600">
              <a:latin typeface="Arial"/>
              <a:cs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74200" y="1843797"/>
            <a:ext cx="972819" cy="505459"/>
          </a:xfrm>
          <a:prstGeom prst="rect">
            <a:avLst/>
          </a:prstGeom>
        </p:spPr>
        <p:txBody>
          <a:bodyPr vert="horz" wrap="square" lIns="0" tIns="12700" rIns="0" bIns="0" rtlCol="0">
            <a:spAutoFit/>
          </a:bodyPr>
          <a:lstStyle/>
          <a:p>
            <a:pPr marL="12700">
              <a:lnSpc>
                <a:spcPct val="100000"/>
              </a:lnSpc>
              <a:spcBef>
                <a:spcPts val="100"/>
              </a:spcBef>
            </a:pPr>
            <a:r>
              <a:rPr spc="-80" dirty="0"/>
              <a:t>Quiz:</a:t>
            </a:r>
          </a:p>
        </p:txBody>
      </p:sp>
      <p:sp>
        <p:nvSpPr>
          <p:cNvPr id="3" name="object 3"/>
          <p:cNvSpPr txBox="1">
            <a:spLocks noGrp="1"/>
          </p:cNvSpPr>
          <p:nvPr>
            <p:ph type="body" idx="1"/>
          </p:nvPr>
        </p:nvSpPr>
        <p:spPr>
          <a:prstGeom prst="rect">
            <a:avLst/>
          </a:prstGeom>
        </p:spPr>
        <p:txBody>
          <a:bodyPr vert="horz" wrap="square" lIns="0" tIns="12700" rIns="0" bIns="0" rtlCol="0">
            <a:spAutoFit/>
          </a:bodyPr>
          <a:lstStyle/>
          <a:p>
            <a:pPr marL="12700">
              <a:lnSpc>
                <a:spcPct val="100000"/>
              </a:lnSpc>
              <a:spcBef>
                <a:spcPts val="100"/>
              </a:spcBef>
            </a:pPr>
            <a:r>
              <a:rPr dirty="0"/>
              <a:t>During</a:t>
            </a:r>
            <a:r>
              <a:rPr spc="-30" dirty="0"/>
              <a:t> </a:t>
            </a:r>
            <a:r>
              <a:rPr dirty="0"/>
              <a:t>the</a:t>
            </a:r>
            <a:r>
              <a:rPr spc="-25" dirty="0"/>
              <a:t> </a:t>
            </a:r>
            <a:r>
              <a:rPr dirty="0"/>
              <a:t>teacher's</a:t>
            </a:r>
            <a:r>
              <a:rPr spc="-25" dirty="0"/>
              <a:t> </a:t>
            </a:r>
            <a:r>
              <a:rPr spc="-10" dirty="0"/>
              <a:t>demonstration,</a:t>
            </a:r>
            <a:r>
              <a:rPr spc="-25" dirty="0"/>
              <a:t> </a:t>
            </a:r>
            <a:r>
              <a:rPr dirty="0"/>
              <a:t>what</a:t>
            </a:r>
            <a:r>
              <a:rPr spc="-30" dirty="0"/>
              <a:t> </a:t>
            </a:r>
            <a:r>
              <a:rPr dirty="0"/>
              <a:t>did</a:t>
            </a:r>
            <a:r>
              <a:rPr spc="-25" dirty="0"/>
              <a:t> </a:t>
            </a:r>
            <a:r>
              <a:rPr dirty="0"/>
              <a:t>the</a:t>
            </a:r>
            <a:r>
              <a:rPr spc="-25" dirty="0"/>
              <a:t> </a:t>
            </a:r>
            <a:r>
              <a:rPr dirty="0"/>
              <a:t>gelatin</a:t>
            </a:r>
            <a:r>
              <a:rPr spc="-25" dirty="0"/>
              <a:t> </a:t>
            </a:r>
            <a:r>
              <a:rPr dirty="0"/>
              <a:t>capsule</a:t>
            </a:r>
            <a:r>
              <a:rPr spc="-30" dirty="0"/>
              <a:t> </a:t>
            </a:r>
            <a:r>
              <a:rPr spc="-10" dirty="0"/>
              <a:t>represent</a:t>
            </a:r>
            <a:r>
              <a:rPr spc="-25" dirty="0"/>
              <a:t> </a:t>
            </a:r>
            <a:r>
              <a:rPr dirty="0"/>
              <a:t>in</a:t>
            </a:r>
            <a:r>
              <a:rPr spc="-25" dirty="0"/>
              <a:t> </a:t>
            </a:r>
            <a:r>
              <a:rPr dirty="0"/>
              <a:t>relation</a:t>
            </a:r>
            <a:r>
              <a:rPr spc="-25" dirty="0"/>
              <a:t> </a:t>
            </a:r>
            <a:r>
              <a:rPr dirty="0"/>
              <a:t>to</a:t>
            </a:r>
            <a:r>
              <a:rPr spc="-30" dirty="0"/>
              <a:t> </a:t>
            </a:r>
            <a:r>
              <a:rPr dirty="0"/>
              <a:t>drug</a:t>
            </a:r>
            <a:r>
              <a:rPr spc="-25" dirty="0"/>
              <a:t> </a:t>
            </a:r>
            <a:r>
              <a:rPr spc="-10" dirty="0"/>
              <a:t>delivery?</a:t>
            </a:r>
          </a:p>
          <a:p>
            <a:pPr>
              <a:lnSpc>
                <a:spcPct val="100000"/>
              </a:lnSpc>
              <a:spcBef>
                <a:spcPts val="655"/>
              </a:spcBef>
            </a:pPr>
            <a:endParaRPr spc="-10" dirty="0"/>
          </a:p>
          <a:p>
            <a:pPr marL="261620" indent="-248920">
              <a:lnSpc>
                <a:spcPct val="100000"/>
              </a:lnSpc>
              <a:buAutoNum type="alphaUcParenR"/>
              <a:tabLst>
                <a:tab pos="261620" algn="l"/>
              </a:tabLst>
            </a:pPr>
            <a:r>
              <a:rPr dirty="0"/>
              <a:t>A</a:t>
            </a:r>
            <a:r>
              <a:rPr spc="-95" dirty="0"/>
              <a:t> </a:t>
            </a:r>
            <a:r>
              <a:rPr dirty="0"/>
              <a:t>tiny</a:t>
            </a:r>
            <a:r>
              <a:rPr spc="-5" dirty="0"/>
              <a:t> </a:t>
            </a:r>
            <a:r>
              <a:rPr spc="-10" dirty="0"/>
              <a:t>spaceship</a:t>
            </a:r>
          </a:p>
          <a:p>
            <a:pPr marL="261620" indent="-248920">
              <a:lnSpc>
                <a:spcPct val="100000"/>
              </a:lnSpc>
              <a:spcBef>
                <a:spcPts val="290"/>
              </a:spcBef>
              <a:buAutoNum type="alphaUcParenR"/>
              <a:tabLst>
                <a:tab pos="261620" algn="l"/>
              </a:tabLst>
            </a:pPr>
            <a:r>
              <a:rPr dirty="0"/>
              <a:t>A</a:t>
            </a:r>
            <a:r>
              <a:rPr spc="-110" dirty="0"/>
              <a:t> </a:t>
            </a:r>
            <a:r>
              <a:rPr spc="-10" dirty="0"/>
              <a:t>protective</a:t>
            </a:r>
            <a:r>
              <a:rPr spc="-20" dirty="0"/>
              <a:t> </a:t>
            </a:r>
            <a:r>
              <a:rPr dirty="0"/>
              <a:t>coating</a:t>
            </a:r>
            <a:r>
              <a:rPr spc="-20" dirty="0"/>
              <a:t> </a:t>
            </a:r>
            <a:r>
              <a:rPr dirty="0"/>
              <a:t>around</a:t>
            </a:r>
            <a:r>
              <a:rPr spc="-15" dirty="0"/>
              <a:t> </a:t>
            </a:r>
            <a:r>
              <a:rPr dirty="0"/>
              <a:t>a</a:t>
            </a:r>
            <a:r>
              <a:rPr spc="-20" dirty="0"/>
              <a:t> drug</a:t>
            </a:r>
          </a:p>
          <a:p>
            <a:pPr marL="272415" indent="-259715">
              <a:lnSpc>
                <a:spcPct val="100000"/>
              </a:lnSpc>
              <a:spcBef>
                <a:spcPts val="285"/>
              </a:spcBef>
              <a:buAutoNum type="alphaUcParenR"/>
              <a:tabLst>
                <a:tab pos="272415" algn="l"/>
              </a:tabLst>
            </a:pPr>
            <a:r>
              <a:rPr dirty="0"/>
              <a:t>A</a:t>
            </a:r>
            <a:r>
              <a:rPr spc="-105" dirty="0"/>
              <a:t> </a:t>
            </a:r>
            <a:r>
              <a:rPr dirty="0"/>
              <a:t>large</a:t>
            </a:r>
            <a:r>
              <a:rPr spc="-15" dirty="0"/>
              <a:t> </a:t>
            </a:r>
            <a:r>
              <a:rPr dirty="0"/>
              <a:t>container</a:t>
            </a:r>
            <a:r>
              <a:rPr spc="-15" dirty="0"/>
              <a:t> </a:t>
            </a:r>
            <a:r>
              <a:rPr dirty="0"/>
              <a:t>for</a:t>
            </a:r>
            <a:r>
              <a:rPr spc="-15" dirty="0"/>
              <a:t> </a:t>
            </a:r>
            <a:r>
              <a:rPr spc="-10" dirty="0"/>
              <a:t>drugs</a:t>
            </a:r>
          </a:p>
          <a:p>
            <a:pPr marL="272415" indent="-259715">
              <a:lnSpc>
                <a:spcPct val="100000"/>
              </a:lnSpc>
              <a:spcBef>
                <a:spcPts val="290"/>
              </a:spcBef>
              <a:buAutoNum type="alphaUcParenR"/>
              <a:tabLst>
                <a:tab pos="272415" algn="l"/>
              </a:tabLst>
            </a:pPr>
            <a:r>
              <a:rPr dirty="0"/>
              <a:t>A</a:t>
            </a:r>
            <a:r>
              <a:rPr spc="-114" dirty="0"/>
              <a:t> </a:t>
            </a:r>
            <a:r>
              <a:rPr dirty="0"/>
              <a:t>common</a:t>
            </a:r>
            <a:r>
              <a:rPr spc="-75" dirty="0"/>
              <a:t> </a:t>
            </a:r>
            <a:r>
              <a:rPr spc="-10" dirty="0"/>
              <a:t>candy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14" dirty="0"/>
              <a:t>What</a:t>
            </a:r>
            <a:r>
              <a:rPr spc="-114" dirty="0"/>
              <a:t> </a:t>
            </a:r>
            <a:r>
              <a:rPr spc="-150" dirty="0"/>
              <a:t>is</a:t>
            </a:r>
            <a:r>
              <a:rPr spc="-110" dirty="0"/>
              <a:t> </a:t>
            </a:r>
            <a:r>
              <a:rPr spc="50" dirty="0"/>
              <a:t>a</a:t>
            </a:r>
            <a:r>
              <a:rPr spc="-114" dirty="0"/>
              <a:t> </a:t>
            </a:r>
            <a:r>
              <a:rPr spc="-10" dirty="0"/>
              <a:t>nanoparticle?</a:t>
            </a:r>
          </a:p>
        </p:txBody>
      </p:sp>
      <p:pic>
        <p:nvPicPr>
          <p:cNvPr id="5" name="Picture 4" descr="A cartoon of a person with his hand on his chin and question marks next to his head">
            <a:extLst>
              <a:ext uri="{FF2B5EF4-FFF2-40B4-BE49-F238E27FC236}">
                <a16:creationId xmlns:a16="http://schemas.microsoft.com/office/drawing/2014/main" id="{6BFF7E83-F6F6-8064-8370-758B555C7C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2438400"/>
            <a:ext cx="7473923" cy="426444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74200" y="1843797"/>
            <a:ext cx="2216785" cy="505459"/>
          </a:xfrm>
          <a:prstGeom prst="rect">
            <a:avLst/>
          </a:prstGeom>
        </p:spPr>
        <p:txBody>
          <a:bodyPr vert="horz" wrap="square" lIns="0" tIns="12700" rIns="0" bIns="0" rtlCol="0">
            <a:spAutoFit/>
          </a:bodyPr>
          <a:lstStyle/>
          <a:p>
            <a:pPr marL="12700">
              <a:lnSpc>
                <a:spcPct val="100000"/>
              </a:lnSpc>
              <a:spcBef>
                <a:spcPts val="100"/>
              </a:spcBef>
            </a:pPr>
            <a:r>
              <a:rPr spc="-10" dirty="0"/>
              <a:t>Homework:</a:t>
            </a:r>
          </a:p>
        </p:txBody>
      </p:sp>
      <p:sp>
        <p:nvSpPr>
          <p:cNvPr id="3" name="object 3"/>
          <p:cNvSpPr txBox="1"/>
          <p:nvPr/>
        </p:nvSpPr>
        <p:spPr>
          <a:xfrm>
            <a:off x="1074200" y="2825935"/>
            <a:ext cx="9770110" cy="919480"/>
          </a:xfrm>
          <a:prstGeom prst="rect">
            <a:avLst/>
          </a:prstGeom>
        </p:spPr>
        <p:txBody>
          <a:bodyPr vert="horz" wrap="square" lIns="0" tIns="12700" rIns="0" bIns="0" rtlCol="0">
            <a:spAutoFit/>
          </a:bodyPr>
          <a:lstStyle/>
          <a:p>
            <a:pPr marL="12700" marR="5080">
              <a:lnSpc>
                <a:spcPct val="114999"/>
              </a:lnSpc>
              <a:spcBef>
                <a:spcPts val="100"/>
              </a:spcBef>
            </a:pPr>
            <a:r>
              <a:rPr sz="1700" dirty="0">
                <a:latin typeface="Arial"/>
                <a:cs typeface="Arial"/>
              </a:rPr>
              <a:t>Research</a:t>
            </a:r>
            <a:r>
              <a:rPr sz="1700" spc="-95" dirty="0">
                <a:latin typeface="Arial"/>
                <a:cs typeface="Arial"/>
              </a:rPr>
              <a:t> </a:t>
            </a:r>
            <a:r>
              <a:rPr sz="1700" dirty="0">
                <a:latin typeface="Arial"/>
                <a:cs typeface="Arial"/>
              </a:rPr>
              <a:t>a</a:t>
            </a:r>
            <a:r>
              <a:rPr sz="1700" spc="-55" dirty="0">
                <a:latin typeface="Arial"/>
                <a:cs typeface="Arial"/>
              </a:rPr>
              <a:t> </a:t>
            </a:r>
            <a:r>
              <a:rPr sz="1700" dirty="0">
                <a:latin typeface="Arial"/>
                <a:cs typeface="Arial"/>
              </a:rPr>
              <a:t>chosen</a:t>
            </a:r>
            <a:r>
              <a:rPr sz="1700" spc="-55" dirty="0">
                <a:latin typeface="Arial"/>
                <a:cs typeface="Arial"/>
              </a:rPr>
              <a:t> </a:t>
            </a:r>
            <a:r>
              <a:rPr sz="1700" dirty="0">
                <a:latin typeface="Arial"/>
                <a:cs typeface="Arial"/>
              </a:rPr>
              <a:t>disease</a:t>
            </a:r>
            <a:r>
              <a:rPr sz="1700" spc="-55" dirty="0">
                <a:latin typeface="Arial"/>
                <a:cs typeface="Arial"/>
              </a:rPr>
              <a:t> </a:t>
            </a:r>
            <a:r>
              <a:rPr sz="1700" dirty="0">
                <a:latin typeface="Arial"/>
                <a:cs typeface="Arial"/>
              </a:rPr>
              <a:t>of</a:t>
            </a:r>
            <a:r>
              <a:rPr sz="1700" spc="-55" dirty="0">
                <a:latin typeface="Arial"/>
                <a:cs typeface="Arial"/>
              </a:rPr>
              <a:t> </a:t>
            </a:r>
            <a:r>
              <a:rPr sz="1700" dirty="0">
                <a:latin typeface="Arial"/>
                <a:cs typeface="Arial"/>
              </a:rPr>
              <a:t>interest,</a:t>
            </a:r>
            <a:r>
              <a:rPr sz="1700" spc="-55" dirty="0">
                <a:latin typeface="Arial"/>
                <a:cs typeface="Arial"/>
              </a:rPr>
              <a:t> </a:t>
            </a:r>
            <a:r>
              <a:rPr sz="1700" dirty="0">
                <a:latin typeface="Arial"/>
                <a:cs typeface="Arial"/>
              </a:rPr>
              <a:t>focusing</a:t>
            </a:r>
            <a:r>
              <a:rPr sz="1700" spc="-55" dirty="0">
                <a:latin typeface="Arial"/>
                <a:cs typeface="Arial"/>
              </a:rPr>
              <a:t> </a:t>
            </a:r>
            <a:r>
              <a:rPr sz="1700" dirty="0">
                <a:latin typeface="Arial"/>
                <a:cs typeface="Arial"/>
              </a:rPr>
              <a:t>on</a:t>
            </a:r>
            <a:r>
              <a:rPr sz="1700" spc="-55" dirty="0">
                <a:latin typeface="Arial"/>
                <a:cs typeface="Arial"/>
              </a:rPr>
              <a:t> </a:t>
            </a:r>
            <a:r>
              <a:rPr sz="1700" dirty="0">
                <a:latin typeface="Arial"/>
                <a:cs typeface="Arial"/>
              </a:rPr>
              <a:t>its</a:t>
            </a:r>
            <a:r>
              <a:rPr sz="1700" spc="-55" dirty="0">
                <a:latin typeface="Arial"/>
                <a:cs typeface="Arial"/>
              </a:rPr>
              <a:t> </a:t>
            </a:r>
            <a:r>
              <a:rPr sz="1700" spc="-10" dirty="0">
                <a:latin typeface="Arial"/>
                <a:cs typeface="Arial"/>
              </a:rPr>
              <a:t>symptoms,</a:t>
            </a:r>
            <a:r>
              <a:rPr sz="1700" spc="-55" dirty="0">
                <a:latin typeface="Arial"/>
                <a:cs typeface="Arial"/>
              </a:rPr>
              <a:t> </a:t>
            </a:r>
            <a:r>
              <a:rPr sz="1700" dirty="0">
                <a:latin typeface="Arial"/>
                <a:cs typeface="Arial"/>
              </a:rPr>
              <a:t>causes,</a:t>
            </a:r>
            <a:r>
              <a:rPr sz="1700" spc="-55" dirty="0">
                <a:latin typeface="Arial"/>
                <a:cs typeface="Arial"/>
              </a:rPr>
              <a:t> </a:t>
            </a:r>
            <a:r>
              <a:rPr sz="1700" dirty="0">
                <a:latin typeface="Arial"/>
                <a:cs typeface="Arial"/>
              </a:rPr>
              <a:t>and</a:t>
            </a:r>
            <a:r>
              <a:rPr sz="1700" spc="-55" dirty="0">
                <a:latin typeface="Arial"/>
                <a:cs typeface="Arial"/>
              </a:rPr>
              <a:t> </a:t>
            </a:r>
            <a:r>
              <a:rPr sz="1700" dirty="0">
                <a:latin typeface="Arial"/>
                <a:cs typeface="Arial"/>
              </a:rPr>
              <a:t>current</a:t>
            </a:r>
            <a:r>
              <a:rPr sz="1700" spc="-55" dirty="0">
                <a:latin typeface="Arial"/>
                <a:cs typeface="Arial"/>
              </a:rPr>
              <a:t> </a:t>
            </a:r>
            <a:r>
              <a:rPr sz="1700" spc="-20" dirty="0">
                <a:latin typeface="Arial"/>
                <a:cs typeface="Arial"/>
              </a:rPr>
              <a:t>treatments.</a:t>
            </a:r>
            <a:r>
              <a:rPr sz="1700" spc="-100" dirty="0">
                <a:latin typeface="Arial"/>
                <a:cs typeface="Arial"/>
              </a:rPr>
              <a:t> </a:t>
            </a:r>
            <a:r>
              <a:rPr sz="1700" spc="-25" dirty="0">
                <a:latin typeface="Arial"/>
                <a:cs typeface="Arial"/>
              </a:rPr>
              <a:t>Are </a:t>
            </a:r>
            <a:r>
              <a:rPr sz="1700" dirty="0">
                <a:latin typeface="Arial"/>
                <a:cs typeface="Arial"/>
              </a:rPr>
              <a:t>there</a:t>
            </a:r>
            <a:r>
              <a:rPr sz="1700" spc="-60" dirty="0">
                <a:latin typeface="Arial"/>
                <a:cs typeface="Arial"/>
              </a:rPr>
              <a:t> </a:t>
            </a:r>
            <a:r>
              <a:rPr sz="1700" dirty="0">
                <a:latin typeface="Arial"/>
                <a:cs typeface="Arial"/>
              </a:rPr>
              <a:t>any</a:t>
            </a:r>
            <a:r>
              <a:rPr sz="1700" spc="-55" dirty="0">
                <a:latin typeface="Arial"/>
                <a:cs typeface="Arial"/>
              </a:rPr>
              <a:t> </a:t>
            </a:r>
            <a:r>
              <a:rPr sz="1700" dirty="0">
                <a:latin typeface="Arial"/>
                <a:cs typeface="Arial"/>
              </a:rPr>
              <a:t>news</a:t>
            </a:r>
            <a:r>
              <a:rPr sz="1700" spc="-55" dirty="0">
                <a:latin typeface="Arial"/>
                <a:cs typeface="Arial"/>
              </a:rPr>
              <a:t> </a:t>
            </a:r>
            <a:r>
              <a:rPr sz="1700" dirty="0">
                <a:latin typeface="Arial"/>
                <a:cs typeface="Arial"/>
              </a:rPr>
              <a:t>articles</a:t>
            </a:r>
            <a:r>
              <a:rPr sz="1700" spc="-60" dirty="0">
                <a:latin typeface="Arial"/>
                <a:cs typeface="Arial"/>
              </a:rPr>
              <a:t> </a:t>
            </a:r>
            <a:r>
              <a:rPr sz="1700" dirty="0">
                <a:latin typeface="Arial"/>
                <a:cs typeface="Arial"/>
              </a:rPr>
              <a:t>or</a:t>
            </a:r>
            <a:r>
              <a:rPr sz="1700" spc="-55" dirty="0">
                <a:latin typeface="Arial"/>
                <a:cs typeface="Arial"/>
              </a:rPr>
              <a:t> </a:t>
            </a:r>
            <a:r>
              <a:rPr sz="1700" dirty="0">
                <a:latin typeface="Arial"/>
                <a:cs typeface="Arial"/>
              </a:rPr>
              <a:t>papers</a:t>
            </a:r>
            <a:r>
              <a:rPr sz="1700" spc="-55" dirty="0">
                <a:latin typeface="Arial"/>
                <a:cs typeface="Arial"/>
              </a:rPr>
              <a:t> </a:t>
            </a:r>
            <a:r>
              <a:rPr sz="1700" dirty="0">
                <a:latin typeface="Arial"/>
                <a:cs typeface="Arial"/>
              </a:rPr>
              <a:t>showing</a:t>
            </a:r>
            <a:r>
              <a:rPr sz="1700" spc="-60" dirty="0">
                <a:latin typeface="Arial"/>
                <a:cs typeface="Arial"/>
              </a:rPr>
              <a:t> </a:t>
            </a:r>
            <a:r>
              <a:rPr sz="1700" dirty="0">
                <a:latin typeface="Arial"/>
                <a:cs typeface="Arial"/>
              </a:rPr>
              <a:t>that</a:t>
            </a:r>
            <a:r>
              <a:rPr sz="1700" spc="-55" dirty="0">
                <a:latin typeface="Arial"/>
                <a:cs typeface="Arial"/>
              </a:rPr>
              <a:t> </a:t>
            </a:r>
            <a:r>
              <a:rPr sz="1700" dirty="0">
                <a:latin typeface="Arial"/>
                <a:cs typeface="Arial"/>
              </a:rPr>
              <a:t>nanoparticles</a:t>
            </a:r>
            <a:r>
              <a:rPr sz="1700" spc="-55" dirty="0">
                <a:latin typeface="Arial"/>
                <a:cs typeface="Arial"/>
              </a:rPr>
              <a:t> </a:t>
            </a:r>
            <a:r>
              <a:rPr sz="1700" dirty="0">
                <a:latin typeface="Arial"/>
                <a:cs typeface="Arial"/>
              </a:rPr>
              <a:t>are</a:t>
            </a:r>
            <a:r>
              <a:rPr sz="1700" spc="-60" dirty="0">
                <a:latin typeface="Arial"/>
                <a:cs typeface="Arial"/>
              </a:rPr>
              <a:t> </a:t>
            </a:r>
            <a:r>
              <a:rPr sz="1700" dirty="0">
                <a:latin typeface="Arial"/>
                <a:cs typeface="Arial"/>
              </a:rPr>
              <a:t>being</a:t>
            </a:r>
            <a:r>
              <a:rPr sz="1700" spc="-55" dirty="0">
                <a:latin typeface="Arial"/>
                <a:cs typeface="Arial"/>
              </a:rPr>
              <a:t> </a:t>
            </a:r>
            <a:r>
              <a:rPr sz="1700" spc="-10" dirty="0">
                <a:latin typeface="Arial"/>
                <a:cs typeface="Arial"/>
              </a:rPr>
              <a:t>researched</a:t>
            </a:r>
            <a:r>
              <a:rPr sz="1700" spc="-55" dirty="0">
                <a:latin typeface="Arial"/>
                <a:cs typeface="Arial"/>
              </a:rPr>
              <a:t> </a:t>
            </a:r>
            <a:r>
              <a:rPr sz="1700" dirty="0">
                <a:latin typeface="Arial"/>
                <a:cs typeface="Arial"/>
              </a:rPr>
              <a:t>for</a:t>
            </a:r>
            <a:r>
              <a:rPr sz="1700" spc="-60" dirty="0">
                <a:latin typeface="Arial"/>
                <a:cs typeface="Arial"/>
              </a:rPr>
              <a:t> </a:t>
            </a:r>
            <a:r>
              <a:rPr sz="1700" dirty="0">
                <a:latin typeface="Arial"/>
                <a:cs typeface="Arial"/>
              </a:rPr>
              <a:t>treating</a:t>
            </a:r>
            <a:r>
              <a:rPr sz="1700" spc="-55" dirty="0">
                <a:latin typeface="Arial"/>
                <a:cs typeface="Arial"/>
              </a:rPr>
              <a:t> </a:t>
            </a:r>
            <a:r>
              <a:rPr sz="1700" spc="-10" dirty="0">
                <a:latin typeface="Arial"/>
                <a:cs typeface="Arial"/>
              </a:rPr>
              <a:t>this?</a:t>
            </a:r>
            <a:endParaRPr sz="1700">
              <a:latin typeface="Arial"/>
              <a:cs typeface="Arial"/>
            </a:endParaRPr>
          </a:p>
          <a:p>
            <a:pPr marL="12700">
              <a:lnSpc>
                <a:spcPct val="100000"/>
              </a:lnSpc>
              <a:spcBef>
                <a:spcPts val="305"/>
              </a:spcBef>
            </a:pPr>
            <a:r>
              <a:rPr sz="1700" dirty="0">
                <a:latin typeface="Arial"/>
                <a:cs typeface="Arial"/>
              </a:rPr>
              <a:t>Write</a:t>
            </a:r>
            <a:r>
              <a:rPr sz="1700" spc="-30" dirty="0">
                <a:latin typeface="Arial"/>
                <a:cs typeface="Arial"/>
              </a:rPr>
              <a:t> </a:t>
            </a:r>
            <a:r>
              <a:rPr sz="1700" dirty="0">
                <a:latin typeface="Arial"/>
                <a:cs typeface="Arial"/>
              </a:rPr>
              <a:t>a</a:t>
            </a:r>
            <a:r>
              <a:rPr sz="1700" spc="-30" dirty="0">
                <a:latin typeface="Arial"/>
                <a:cs typeface="Arial"/>
              </a:rPr>
              <a:t> </a:t>
            </a:r>
            <a:r>
              <a:rPr sz="1700" dirty="0">
                <a:latin typeface="Arial"/>
                <a:cs typeface="Arial"/>
              </a:rPr>
              <a:t>2</a:t>
            </a:r>
            <a:r>
              <a:rPr sz="1700" spc="-30" dirty="0">
                <a:latin typeface="Arial"/>
                <a:cs typeface="Arial"/>
              </a:rPr>
              <a:t> </a:t>
            </a:r>
            <a:r>
              <a:rPr sz="1700" spc="-10" dirty="0">
                <a:latin typeface="Arial"/>
                <a:cs typeface="Arial"/>
              </a:rPr>
              <a:t>paragraph</a:t>
            </a:r>
            <a:r>
              <a:rPr sz="1700" spc="-30" dirty="0">
                <a:latin typeface="Arial"/>
                <a:cs typeface="Arial"/>
              </a:rPr>
              <a:t> </a:t>
            </a:r>
            <a:r>
              <a:rPr sz="1700" dirty="0">
                <a:latin typeface="Arial"/>
                <a:cs typeface="Arial"/>
              </a:rPr>
              <a:t>summary</a:t>
            </a:r>
            <a:r>
              <a:rPr sz="1700" spc="-30" dirty="0">
                <a:latin typeface="Arial"/>
                <a:cs typeface="Arial"/>
              </a:rPr>
              <a:t> </a:t>
            </a:r>
            <a:r>
              <a:rPr sz="1700" spc="-10" dirty="0">
                <a:latin typeface="Arial"/>
                <a:cs typeface="Arial"/>
              </a:rPr>
              <a:t>answering</a:t>
            </a:r>
            <a:r>
              <a:rPr sz="1700" spc="-30" dirty="0">
                <a:latin typeface="Arial"/>
                <a:cs typeface="Arial"/>
              </a:rPr>
              <a:t> </a:t>
            </a:r>
            <a:r>
              <a:rPr sz="1700" spc="-10" dirty="0">
                <a:latin typeface="Arial"/>
                <a:cs typeface="Arial"/>
              </a:rPr>
              <a:t>this.</a:t>
            </a:r>
            <a:endParaRPr sz="1700">
              <a:latin typeface="Arial"/>
              <a:cs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74200" y="1843797"/>
            <a:ext cx="4070350" cy="505459"/>
          </a:xfrm>
          <a:prstGeom prst="rect">
            <a:avLst/>
          </a:prstGeom>
        </p:spPr>
        <p:txBody>
          <a:bodyPr vert="horz" wrap="square" lIns="0" tIns="12700" rIns="0" bIns="0" rtlCol="0">
            <a:spAutoFit/>
          </a:bodyPr>
          <a:lstStyle/>
          <a:p>
            <a:pPr marL="12700">
              <a:lnSpc>
                <a:spcPct val="100000"/>
              </a:lnSpc>
              <a:spcBef>
                <a:spcPts val="100"/>
              </a:spcBef>
            </a:pPr>
            <a:r>
              <a:rPr spc="-95" dirty="0"/>
              <a:t>Any</a:t>
            </a:r>
            <a:r>
              <a:rPr spc="-200" dirty="0"/>
              <a:t> </a:t>
            </a:r>
            <a:r>
              <a:rPr spc="-10" dirty="0"/>
              <a:t>questions</a:t>
            </a:r>
            <a:r>
              <a:rPr spc="-155" dirty="0"/>
              <a:t> </a:t>
            </a:r>
            <a:r>
              <a:rPr spc="-114" dirty="0"/>
              <a:t>so</a:t>
            </a:r>
            <a:r>
              <a:rPr spc="-120" dirty="0"/>
              <a:t> </a:t>
            </a:r>
            <a:r>
              <a:rPr spc="-30" dirty="0"/>
              <a:t>far?</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74200" y="1843797"/>
            <a:ext cx="2964400" cy="497572"/>
          </a:xfrm>
          <a:prstGeom prst="rect">
            <a:avLst/>
          </a:prstGeom>
        </p:spPr>
        <p:txBody>
          <a:bodyPr vert="horz" wrap="square" lIns="0" tIns="12700" rIns="0" bIns="0" rtlCol="0">
            <a:spAutoFit/>
          </a:bodyPr>
          <a:lstStyle/>
          <a:p>
            <a:pPr marL="12700">
              <a:lnSpc>
                <a:spcPct val="100000"/>
              </a:lnSpc>
              <a:spcBef>
                <a:spcPts val="100"/>
              </a:spcBef>
            </a:pPr>
            <a:r>
              <a:rPr lang="en-US" spc="-10" dirty="0"/>
              <a:t>Image Credits</a:t>
            </a:r>
            <a:r>
              <a:rPr spc="-10" dirty="0"/>
              <a:t>:</a:t>
            </a:r>
          </a:p>
        </p:txBody>
      </p:sp>
      <p:sp>
        <p:nvSpPr>
          <p:cNvPr id="3" name="object 3"/>
          <p:cNvSpPr txBox="1"/>
          <p:nvPr/>
        </p:nvSpPr>
        <p:spPr>
          <a:xfrm>
            <a:off x="1074200" y="2590800"/>
            <a:ext cx="9770110" cy="3358933"/>
          </a:xfrm>
          <a:prstGeom prst="rect">
            <a:avLst/>
          </a:prstGeom>
        </p:spPr>
        <p:txBody>
          <a:bodyPr vert="horz" wrap="square" lIns="0" tIns="12700" rIns="0" bIns="0" rtlCol="0">
            <a:spAutoFit/>
          </a:bodyPr>
          <a:lstStyle/>
          <a:p>
            <a:pPr marL="298450" marR="5080" indent="-285750">
              <a:lnSpc>
                <a:spcPct val="114999"/>
              </a:lnSpc>
              <a:spcBef>
                <a:spcPts val="100"/>
              </a:spcBef>
              <a:buFont typeface="Arial" panose="020B0604020202020204" pitchFamily="34" charset="0"/>
              <a:buChar char="•"/>
            </a:pPr>
            <a:r>
              <a:rPr lang="en-US" sz="1700" dirty="0">
                <a:latin typeface="Arial"/>
                <a:cs typeface="Arial"/>
              </a:rPr>
              <a:t>Slide 2: </a:t>
            </a:r>
            <a:r>
              <a:rPr lang="en-US" sz="1700" dirty="0" err="1">
                <a:latin typeface="Arial"/>
                <a:cs typeface="Arial"/>
              </a:rPr>
              <a:t>Canva.com</a:t>
            </a:r>
            <a:endParaRPr lang="en-US" sz="1700" dirty="0">
              <a:latin typeface="Arial"/>
              <a:cs typeface="Arial"/>
            </a:endParaRPr>
          </a:p>
          <a:p>
            <a:pPr marL="298450" marR="5080" indent="-285750">
              <a:lnSpc>
                <a:spcPct val="114999"/>
              </a:lnSpc>
              <a:spcBef>
                <a:spcPts val="100"/>
              </a:spcBef>
              <a:buFont typeface="Arial" panose="020B0604020202020204" pitchFamily="34" charset="0"/>
              <a:buChar char="•"/>
            </a:pPr>
            <a:r>
              <a:rPr lang="en-US" sz="1700" dirty="0">
                <a:latin typeface="Arial"/>
                <a:cs typeface="Arial"/>
              </a:rPr>
              <a:t>Slide 3: </a:t>
            </a:r>
            <a:r>
              <a:rPr lang="en-US" sz="1700" dirty="0" err="1">
                <a:latin typeface="Arial"/>
                <a:cs typeface="Arial"/>
              </a:rPr>
              <a:t>Canva.com</a:t>
            </a:r>
            <a:endParaRPr lang="en-US" sz="1700" dirty="0">
              <a:latin typeface="Arial"/>
              <a:cs typeface="Arial"/>
            </a:endParaRPr>
          </a:p>
          <a:p>
            <a:pPr marL="298450" marR="5080" indent="-285750">
              <a:lnSpc>
                <a:spcPct val="114999"/>
              </a:lnSpc>
              <a:spcBef>
                <a:spcPts val="100"/>
              </a:spcBef>
              <a:buFont typeface="Arial" panose="020B0604020202020204" pitchFamily="34" charset="0"/>
              <a:buChar char="•"/>
            </a:pPr>
            <a:r>
              <a:rPr lang="en-US" sz="1700" dirty="0">
                <a:latin typeface="Arial"/>
                <a:cs typeface="Arial"/>
              </a:rPr>
              <a:t>Slide 4: National Institutes of Health, </a:t>
            </a:r>
            <a:r>
              <a:rPr lang="en-US" sz="1400" dirty="0">
                <a:latin typeface="Arial"/>
                <a:cs typeface="Arial"/>
              </a:rPr>
              <a:t>https://</a:t>
            </a:r>
            <a:r>
              <a:rPr lang="en-US" sz="1400" dirty="0" err="1">
                <a:latin typeface="Arial"/>
                <a:cs typeface="Arial"/>
              </a:rPr>
              <a:t>www.nih.gov</a:t>
            </a:r>
            <a:r>
              <a:rPr lang="en-US" sz="1400" dirty="0">
                <a:latin typeface="Arial"/>
                <a:cs typeface="Arial"/>
              </a:rPr>
              <a:t>/sites/default/files/research-training/nanotechnology-new-understanding-capabilities-approaches-improving-health.pdf</a:t>
            </a:r>
          </a:p>
          <a:p>
            <a:pPr marL="298450" marR="5080" indent="-285750">
              <a:lnSpc>
                <a:spcPct val="114999"/>
              </a:lnSpc>
              <a:spcBef>
                <a:spcPts val="100"/>
              </a:spcBef>
              <a:buFont typeface="Arial" panose="020B0604020202020204" pitchFamily="34" charset="0"/>
              <a:buChar char="•"/>
            </a:pPr>
            <a:r>
              <a:rPr lang="en-US" sz="1700" dirty="0">
                <a:latin typeface="Arial"/>
                <a:cs typeface="Arial"/>
              </a:rPr>
              <a:t>Slide 5: </a:t>
            </a:r>
            <a:r>
              <a:rPr lang="en-US" sz="1700" dirty="0" err="1">
                <a:latin typeface="Arial"/>
                <a:cs typeface="Arial"/>
              </a:rPr>
              <a:t>Canva.com</a:t>
            </a:r>
            <a:endParaRPr lang="en-US" sz="1700" dirty="0">
              <a:latin typeface="Arial"/>
              <a:cs typeface="Arial"/>
            </a:endParaRPr>
          </a:p>
          <a:p>
            <a:pPr marL="298450" marR="5080" indent="-285750">
              <a:lnSpc>
                <a:spcPct val="114999"/>
              </a:lnSpc>
              <a:spcBef>
                <a:spcPts val="100"/>
              </a:spcBef>
              <a:buFont typeface="Arial" panose="020B0604020202020204" pitchFamily="34" charset="0"/>
              <a:buChar char="•"/>
            </a:pPr>
            <a:r>
              <a:rPr lang="en-US" sz="1700" dirty="0">
                <a:latin typeface="Arial"/>
                <a:cs typeface="Arial"/>
              </a:rPr>
              <a:t>Slide 6: Meade/Created with </a:t>
            </a:r>
            <a:r>
              <a:rPr lang="en-US" sz="1700" dirty="0" err="1">
                <a:latin typeface="Arial"/>
                <a:cs typeface="Arial"/>
              </a:rPr>
              <a:t>BioRender.com</a:t>
            </a:r>
            <a:r>
              <a:rPr lang="en-US" sz="1700" dirty="0">
                <a:latin typeface="Arial"/>
                <a:cs typeface="Arial"/>
              </a:rPr>
              <a:t>, </a:t>
            </a:r>
            <a:r>
              <a:rPr lang="en-US" sz="1700" dirty="0" err="1">
                <a:latin typeface="Arial"/>
                <a:cs typeface="Arial"/>
              </a:rPr>
              <a:t>Canva.com</a:t>
            </a:r>
            <a:endParaRPr lang="en-US" sz="1700" dirty="0">
              <a:latin typeface="Arial"/>
              <a:cs typeface="Arial"/>
            </a:endParaRPr>
          </a:p>
          <a:p>
            <a:pPr marL="298450" marR="5080" indent="-285750">
              <a:lnSpc>
                <a:spcPct val="114999"/>
              </a:lnSpc>
              <a:spcBef>
                <a:spcPts val="100"/>
              </a:spcBef>
              <a:buFont typeface="Arial" panose="020B0604020202020204" pitchFamily="34" charset="0"/>
              <a:buChar char="•"/>
            </a:pPr>
            <a:r>
              <a:rPr lang="en-US" sz="1700" dirty="0">
                <a:latin typeface="Arial"/>
                <a:cs typeface="Arial"/>
              </a:rPr>
              <a:t>Slide 8: Meade/Created with </a:t>
            </a:r>
            <a:r>
              <a:rPr lang="en-US" sz="1700" dirty="0" err="1">
                <a:latin typeface="Arial"/>
                <a:cs typeface="Arial"/>
              </a:rPr>
              <a:t>BioRender.com</a:t>
            </a:r>
            <a:endParaRPr lang="en-US" sz="1700" dirty="0">
              <a:latin typeface="Arial"/>
              <a:cs typeface="Arial"/>
            </a:endParaRPr>
          </a:p>
          <a:p>
            <a:pPr marL="298450" marR="5080" indent="-285750">
              <a:lnSpc>
                <a:spcPct val="114999"/>
              </a:lnSpc>
              <a:spcBef>
                <a:spcPts val="100"/>
              </a:spcBef>
              <a:buFont typeface="Arial" panose="020B0604020202020204" pitchFamily="34" charset="0"/>
              <a:buChar char="•"/>
            </a:pPr>
            <a:r>
              <a:rPr lang="en-US" sz="1700" dirty="0">
                <a:latin typeface="Arial"/>
                <a:cs typeface="Arial"/>
              </a:rPr>
              <a:t>Slide 9: Meade/Created with </a:t>
            </a:r>
            <a:r>
              <a:rPr lang="en-US" sz="1700" dirty="0" err="1">
                <a:latin typeface="Arial"/>
                <a:cs typeface="Arial"/>
              </a:rPr>
              <a:t>BioRender.com</a:t>
            </a:r>
            <a:endParaRPr lang="en-US" sz="1700" dirty="0">
              <a:latin typeface="Arial"/>
              <a:cs typeface="Arial"/>
            </a:endParaRPr>
          </a:p>
          <a:p>
            <a:pPr marL="298450" marR="5080" indent="-285750">
              <a:lnSpc>
                <a:spcPct val="114999"/>
              </a:lnSpc>
              <a:spcBef>
                <a:spcPts val="100"/>
              </a:spcBef>
              <a:buFont typeface="Arial" panose="020B0604020202020204" pitchFamily="34" charset="0"/>
              <a:buChar char="•"/>
            </a:pPr>
            <a:r>
              <a:rPr lang="en-US" sz="1700" dirty="0">
                <a:latin typeface="Arial"/>
                <a:cs typeface="Arial"/>
              </a:rPr>
              <a:t>Slide 10: Meade/Created with </a:t>
            </a:r>
            <a:r>
              <a:rPr lang="en-US" sz="1700" dirty="0" err="1">
                <a:latin typeface="Arial"/>
                <a:cs typeface="Arial"/>
              </a:rPr>
              <a:t>BioRender.com</a:t>
            </a:r>
            <a:endParaRPr lang="en-US" sz="1700" dirty="0">
              <a:latin typeface="Arial"/>
              <a:cs typeface="Arial"/>
            </a:endParaRPr>
          </a:p>
          <a:p>
            <a:pPr marL="298450" marR="5080" indent="-285750">
              <a:lnSpc>
                <a:spcPct val="114999"/>
              </a:lnSpc>
              <a:spcBef>
                <a:spcPts val="100"/>
              </a:spcBef>
              <a:buFont typeface="Arial" panose="020B0604020202020204" pitchFamily="34" charset="0"/>
              <a:buChar char="•"/>
            </a:pPr>
            <a:r>
              <a:rPr lang="en-US" sz="1700" dirty="0">
                <a:latin typeface="Arial"/>
                <a:cs typeface="Arial"/>
              </a:rPr>
              <a:t>Slide 11: Meade/Created with </a:t>
            </a:r>
            <a:r>
              <a:rPr lang="en-US" sz="1700" dirty="0" err="1">
                <a:latin typeface="Arial"/>
                <a:cs typeface="Arial"/>
              </a:rPr>
              <a:t>BioRender.com</a:t>
            </a:r>
            <a:endParaRPr lang="en-US" sz="1700" dirty="0">
              <a:latin typeface="Arial"/>
              <a:cs typeface="Arial"/>
            </a:endParaRPr>
          </a:p>
          <a:p>
            <a:pPr marL="12700" marR="5080">
              <a:lnSpc>
                <a:spcPct val="114999"/>
              </a:lnSpc>
              <a:spcBef>
                <a:spcPts val="100"/>
              </a:spcBef>
            </a:pPr>
            <a:endParaRPr lang="en-US" sz="1700" dirty="0">
              <a:latin typeface="Arial"/>
              <a:cs typeface="Arial"/>
            </a:endParaRPr>
          </a:p>
        </p:txBody>
      </p:sp>
    </p:spTree>
    <p:extLst>
      <p:ext uri="{BB962C8B-B14F-4D97-AF65-F5344CB8AC3E}">
        <p14:creationId xmlns:p14="http://schemas.microsoft.com/office/powerpoint/2010/main" val="2925804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02997-29B5-378D-C86C-7CAB9629EAC9}"/>
              </a:ext>
            </a:extLst>
          </p:cNvPr>
          <p:cNvSpPr>
            <a:spLocks noGrp="1"/>
          </p:cNvSpPr>
          <p:nvPr>
            <p:ph type="title"/>
          </p:nvPr>
        </p:nvSpPr>
        <p:spPr>
          <a:xfrm>
            <a:off x="1496377" y="2998113"/>
            <a:ext cx="9199245" cy="861774"/>
          </a:xfrm>
        </p:spPr>
        <p:txBody>
          <a:bodyPr/>
          <a:lstStyle/>
          <a:p>
            <a:pPr algn="ctr"/>
            <a:r>
              <a:rPr lang="en-US" sz="5600" spc="85" dirty="0"/>
              <a:t>Nanoparticle</a:t>
            </a:r>
            <a:r>
              <a:rPr lang="en-US" sz="5600" spc="-170" dirty="0"/>
              <a:t> </a:t>
            </a:r>
            <a:r>
              <a:rPr lang="en-US" sz="5600" spc="50" dirty="0"/>
              <a:t>lab!</a:t>
            </a:r>
            <a:endParaRPr lang="en-US" sz="5600" dirty="0"/>
          </a:p>
        </p:txBody>
      </p:sp>
    </p:spTree>
    <p:extLst>
      <p:ext uri="{BB962C8B-B14F-4D97-AF65-F5344CB8AC3E}">
        <p14:creationId xmlns:p14="http://schemas.microsoft.com/office/powerpoint/2010/main" val="31806323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2700" marR="5080">
              <a:lnSpc>
                <a:spcPct val="101000"/>
              </a:lnSpc>
              <a:spcBef>
                <a:spcPts val="95"/>
              </a:spcBef>
            </a:pPr>
            <a:r>
              <a:rPr sz="2450" spc="-35" dirty="0"/>
              <a:t>Today</a:t>
            </a:r>
            <a:r>
              <a:rPr sz="2450" spc="-170" dirty="0"/>
              <a:t> </a:t>
            </a:r>
            <a:r>
              <a:rPr sz="2450" dirty="0"/>
              <a:t>you</a:t>
            </a:r>
            <a:r>
              <a:rPr sz="2450" spc="-30" dirty="0"/>
              <a:t> </a:t>
            </a:r>
            <a:r>
              <a:rPr sz="2450" spc="90" dirty="0"/>
              <a:t>all</a:t>
            </a:r>
            <a:r>
              <a:rPr sz="2450" spc="-180" dirty="0"/>
              <a:t> </a:t>
            </a:r>
            <a:r>
              <a:rPr sz="2450" spc="75" dirty="0"/>
              <a:t>will</a:t>
            </a:r>
            <a:r>
              <a:rPr sz="2450" spc="-100" dirty="0"/>
              <a:t> </a:t>
            </a:r>
            <a:r>
              <a:rPr sz="2450" spc="65" dirty="0"/>
              <a:t>become</a:t>
            </a:r>
            <a:r>
              <a:rPr sz="2450" spc="-30" dirty="0"/>
              <a:t> </a:t>
            </a:r>
            <a:r>
              <a:rPr sz="2450" dirty="0"/>
              <a:t>nanoparticle</a:t>
            </a:r>
            <a:r>
              <a:rPr sz="2450" spc="-30" dirty="0"/>
              <a:t> </a:t>
            </a:r>
            <a:r>
              <a:rPr sz="2450" spc="-10" dirty="0"/>
              <a:t>scientists</a:t>
            </a:r>
            <a:r>
              <a:rPr sz="2450" spc="-30" dirty="0"/>
              <a:t> </a:t>
            </a:r>
            <a:r>
              <a:rPr sz="2450" dirty="0"/>
              <a:t>and</a:t>
            </a:r>
            <a:r>
              <a:rPr sz="2450" spc="-30" dirty="0"/>
              <a:t> </a:t>
            </a:r>
            <a:r>
              <a:rPr sz="2450" spc="60" dirty="0"/>
              <a:t>make</a:t>
            </a:r>
            <a:r>
              <a:rPr sz="2450" spc="-30" dirty="0"/>
              <a:t> </a:t>
            </a:r>
            <a:r>
              <a:rPr sz="2450" dirty="0"/>
              <a:t>a ‘nanoparticle’</a:t>
            </a:r>
            <a:r>
              <a:rPr sz="2450" spc="-65" dirty="0"/>
              <a:t> </a:t>
            </a:r>
            <a:r>
              <a:rPr sz="2450" spc="75" dirty="0"/>
              <a:t>that</a:t>
            </a:r>
            <a:r>
              <a:rPr sz="2450" spc="-20" dirty="0"/>
              <a:t> </a:t>
            </a:r>
            <a:r>
              <a:rPr sz="2450" dirty="0"/>
              <a:t>releases</a:t>
            </a:r>
            <a:r>
              <a:rPr sz="2450" spc="-20" dirty="0"/>
              <a:t> </a:t>
            </a:r>
            <a:r>
              <a:rPr lang="en-US" sz="2450" dirty="0"/>
              <a:t>medicine</a:t>
            </a:r>
            <a:r>
              <a:rPr sz="2450" spc="-20" dirty="0"/>
              <a:t> </a:t>
            </a:r>
            <a:r>
              <a:rPr sz="2450" spc="-10" dirty="0"/>
              <a:t>(candy)!</a:t>
            </a:r>
            <a:endParaRPr sz="2450" dirty="0"/>
          </a:p>
        </p:txBody>
      </p:sp>
      <p:pic>
        <p:nvPicPr>
          <p:cNvPr id="6" name="Picture 5" descr="A cartoon of a child holding flasks">
            <a:extLst>
              <a:ext uri="{FF2B5EF4-FFF2-40B4-BE49-F238E27FC236}">
                <a16:creationId xmlns:a16="http://schemas.microsoft.com/office/drawing/2014/main" id="{72DAECA7-7458-BEA3-41C5-C3A68BDFF1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4321" y="2286000"/>
            <a:ext cx="8634517" cy="4926653"/>
          </a:xfrm>
          <a:prstGeom prst="rect">
            <a:avLst/>
          </a:prstGeom>
        </p:spPr>
      </p:pic>
      <p:pic>
        <p:nvPicPr>
          <p:cNvPr id="8" name="Picture 7" descr="A cartoon of a child in a lab coat holding a tube">
            <a:extLst>
              <a:ext uri="{FF2B5EF4-FFF2-40B4-BE49-F238E27FC236}">
                <a16:creationId xmlns:a16="http://schemas.microsoft.com/office/drawing/2014/main" id="{EF07AA1D-B976-F255-16B2-985B455340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2449" y="2497871"/>
            <a:ext cx="8489517" cy="4843919"/>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0" dirty="0"/>
              <a:t>Flashback</a:t>
            </a:r>
          </a:p>
        </p:txBody>
      </p:sp>
      <p:sp>
        <p:nvSpPr>
          <p:cNvPr id="3" name="object 3"/>
          <p:cNvSpPr txBox="1"/>
          <p:nvPr/>
        </p:nvSpPr>
        <p:spPr>
          <a:xfrm>
            <a:off x="1074200" y="2825927"/>
            <a:ext cx="3574000" cy="1217295"/>
          </a:xfrm>
          <a:prstGeom prst="rect">
            <a:avLst/>
          </a:prstGeom>
        </p:spPr>
        <p:txBody>
          <a:bodyPr vert="horz" wrap="square" lIns="0" tIns="12700" rIns="0" bIns="0" rtlCol="0">
            <a:spAutoFit/>
          </a:bodyPr>
          <a:lstStyle/>
          <a:p>
            <a:pPr marL="12700" marR="5080">
              <a:lnSpc>
                <a:spcPct val="114999"/>
              </a:lnSpc>
              <a:spcBef>
                <a:spcPts val="100"/>
              </a:spcBef>
            </a:pPr>
            <a:r>
              <a:rPr sz="1700" dirty="0">
                <a:solidFill>
                  <a:srgbClr val="595959"/>
                </a:solidFill>
                <a:latin typeface="Arial"/>
                <a:cs typeface="Arial"/>
              </a:rPr>
              <a:t>In</a:t>
            </a:r>
            <a:r>
              <a:rPr sz="1700" spc="-110" dirty="0">
                <a:solidFill>
                  <a:srgbClr val="595959"/>
                </a:solidFill>
                <a:latin typeface="Arial"/>
                <a:cs typeface="Arial"/>
              </a:rPr>
              <a:t> </a:t>
            </a:r>
            <a:r>
              <a:rPr sz="1700" dirty="0">
                <a:solidFill>
                  <a:srgbClr val="595959"/>
                </a:solidFill>
                <a:latin typeface="Arial"/>
                <a:cs typeface="Arial"/>
              </a:rPr>
              <a:t>the</a:t>
            </a:r>
            <a:r>
              <a:rPr sz="1700" spc="-105" dirty="0">
                <a:solidFill>
                  <a:srgbClr val="595959"/>
                </a:solidFill>
                <a:latin typeface="Arial"/>
                <a:cs typeface="Arial"/>
              </a:rPr>
              <a:t> </a:t>
            </a:r>
            <a:r>
              <a:rPr sz="1700" spc="-10" dirty="0">
                <a:solidFill>
                  <a:srgbClr val="595959"/>
                </a:solidFill>
                <a:latin typeface="Arial"/>
                <a:cs typeface="Arial"/>
              </a:rPr>
              <a:t>previous</a:t>
            </a:r>
            <a:r>
              <a:rPr sz="1700" spc="-110" dirty="0">
                <a:solidFill>
                  <a:srgbClr val="595959"/>
                </a:solidFill>
                <a:latin typeface="Arial"/>
                <a:cs typeface="Arial"/>
              </a:rPr>
              <a:t> </a:t>
            </a:r>
            <a:r>
              <a:rPr sz="1700" spc="-60" dirty="0">
                <a:solidFill>
                  <a:srgbClr val="595959"/>
                </a:solidFill>
                <a:latin typeface="Arial"/>
                <a:cs typeface="Arial"/>
              </a:rPr>
              <a:t>lesson,</a:t>
            </a:r>
            <a:r>
              <a:rPr sz="1700" spc="-105" dirty="0">
                <a:solidFill>
                  <a:srgbClr val="595959"/>
                </a:solidFill>
                <a:latin typeface="Arial"/>
                <a:cs typeface="Arial"/>
              </a:rPr>
              <a:t> </a:t>
            </a:r>
            <a:r>
              <a:rPr sz="1700" dirty="0">
                <a:solidFill>
                  <a:srgbClr val="595959"/>
                </a:solidFill>
                <a:latin typeface="Arial"/>
                <a:cs typeface="Arial"/>
              </a:rPr>
              <a:t>we</a:t>
            </a:r>
            <a:r>
              <a:rPr sz="1700" spc="-105" dirty="0">
                <a:solidFill>
                  <a:srgbClr val="595959"/>
                </a:solidFill>
                <a:latin typeface="Arial"/>
                <a:cs typeface="Arial"/>
              </a:rPr>
              <a:t> </a:t>
            </a:r>
            <a:r>
              <a:rPr sz="1700" spc="-10" dirty="0">
                <a:solidFill>
                  <a:srgbClr val="595959"/>
                </a:solidFill>
                <a:latin typeface="Arial"/>
                <a:cs typeface="Arial"/>
              </a:rPr>
              <a:t>learned </a:t>
            </a:r>
            <a:r>
              <a:rPr sz="1700" dirty="0">
                <a:solidFill>
                  <a:srgbClr val="595959"/>
                </a:solidFill>
                <a:latin typeface="Arial"/>
                <a:cs typeface="Arial"/>
              </a:rPr>
              <a:t>about</a:t>
            </a:r>
            <a:r>
              <a:rPr sz="1700" spc="-105" dirty="0">
                <a:solidFill>
                  <a:srgbClr val="595959"/>
                </a:solidFill>
                <a:latin typeface="Arial"/>
                <a:cs typeface="Arial"/>
              </a:rPr>
              <a:t> </a:t>
            </a:r>
            <a:r>
              <a:rPr sz="1700" dirty="0">
                <a:solidFill>
                  <a:srgbClr val="595959"/>
                </a:solidFill>
                <a:latin typeface="Arial"/>
                <a:cs typeface="Arial"/>
              </a:rPr>
              <a:t>how</a:t>
            </a:r>
            <a:r>
              <a:rPr sz="1700" spc="-105" dirty="0">
                <a:solidFill>
                  <a:srgbClr val="595959"/>
                </a:solidFill>
                <a:latin typeface="Arial"/>
                <a:cs typeface="Arial"/>
              </a:rPr>
              <a:t> </a:t>
            </a:r>
            <a:r>
              <a:rPr sz="1700" spc="-60" dirty="0">
                <a:solidFill>
                  <a:srgbClr val="595959"/>
                </a:solidFill>
                <a:latin typeface="Arial"/>
                <a:cs typeface="Arial"/>
              </a:rPr>
              <a:t>some</a:t>
            </a:r>
            <a:r>
              <a:rPr sz="1700" spc="-105" dirty="0">
                <a:solidFill>
                  <a:srgbClr val="595959"/>
                </a:solidFill>
                <a:latin typeface="Arial"/>
                <a:cs typeface="Arial"/>
              </a:rPr>
              <a:t> </a:t>
            </a:r>
            <a:r>
              <a:rPr sz="1700" spc="-10" dirty="0">
                <a:solidFill>
                  <a:srgbClr val="595959"/>
                </a:solidFill>
                <a:latin typeface="Arial"/>
                <a:cs typeface="Arial"/>
              </a:rPr>
              <a:t>nanoparticles</a:t>
            </a:r>
            <a:r>
              <a:rPr sz="1700" spc="-100" dirty="0">
                <a:solidFill>
                  <a:srgbClr val="595959"/>
                </a:solidFill>
                <a:latin typeface="Arial"/>
                <a:cs typeface="Arial"/>
              </a:rPr>
              <a:t> </a:t>
            </a:r>
            <a:r>
              <a:rPr sz="1700" spc="-25" dirty="0">
                <a:solidFill>
                  <a:srgbClr val="595959"/>
                </a:solidFill>
                <a:latin typeface="Arial"/>
                <a:cs typeface="Arial"/>
              </a:rPr>
              <a:t>can </a:t>
            </a:r>
            <a:r>
              <a:rPr sz="1700" dirty="0">
                <a:solidFill>
                  <a:srgbClr val="595959"/>
                </a:solidFill>
                <a:latin typeface="Arial"/>
                <a:cs typeface="Arial"/>
              </a:rPr>
              <a:t>contain</a:t>
            </a:r>
            <a:r>
              <a:rPr sz="1700" spc="-85" dirty="0">
                <a:solidFill>
                  <a:srgbClr val="595959"/>
                </a:solidFill>
                <a:latin typeface="Arial"/>
                <a:cs typeface="Arial"/>
              </a:rPr>
              <a:t> </a:t>
            </a:r>
            <a:r>
              <a:rPr sz="1700" spc="-45" dirty="0">
                <a:solidFill>
                  <a:srgbClr val="595959"/>
                </a:solidFill>
                <a:latin typeface="Arial"/>
                <a:cs typeface="Arial"/>
              </a:rPr>
              <a:t>and</a:t>
            </a:r>
            <a:r>
              <a:rPr sz="1700" spc="-85" dirty="0">
                <a:solidFill>
                  <a:srgbClr val="595959"/>
                </a:solidFill>
                <a:latin typeface="Arial"/>
                <a:cs typeface="Arial"/>
              </a:rPr>
              <a:t> </a:t>
            </a:r>
            <a:r>
              <a:rPr sz="1700" spc="-40" dirty="0">
                <a:solidFill>
                  <a:srgbClr val="595959"/>
                </a:solidFill>
                <a:latin typeface="Arial"/>
                <a:cs typeface="Arial"/>
              </a:rPr>
              <a:t>release</a:t>
            </a:r>
            <a:r>
              <a:rPr sz="1700" spc="-80" dirty="0">
                <a:solidFill>
                  <a:srgbClr val="595959"/>
                </a:solidFill>
                <a:latin typeface="Arial"/>
                <a:cs typeface="Arial"/>
              </a:rPr>
              <a:t> </a:t>
            </a:r>
            <a:r>
              <a:rPr sz="1700" spc="-20" dirty="0">
                <a:solidFill>
                  <a:srgbClr val="595959"/>
                </a:solidFill>
                <a:latin typeface="Arial"/>
                <a:cs typeface="Arial"/>
              </a:rPr>
              <a:t>drugs/medicine</a:t>
            </a:r>
            <a:r>
              <a:rPr sz="1700" spc="-85" dirty="0">
                <a:solidFill>
                  <a:srgbClr val="595959"/>
                </a:solidFill>
                <a:latin typeface="Arial"/>
                <a:cs typeface="Arial"/>
              </a:rPr>
              <a:t> </a:t>
            </a:r>
            <a:r>
              <a:rPr sz="1700" spc="-25" dirty="0">
                <a:solidFill>
                  <a:srgbClr val="595959"/>
                </a:solidFill>
                <a:latin typeface="Arial"/>
                <a:cs typeface="Arial"/>
              </a:rPr>
              <a:t>and </a:t>
            </a:r>
            <a:r>
              <a:rPr sz="1700" spc="-40" dirty="0">
                <a:solidFill>
                  <a:srgbClr val="595959"/>
                </a:solidFill>
                <a:latin typeface="Arial"/>
                <a:cs typeface="Arial"/>
              </a:rPr>
              <a:t>release</a:t>
            </a:r>
            <a:r>
              <a:rPr sz="1700" spc="-95" dirty="0">
                <a:solidFill>
                  <a:srgbClr val="595959"/>
                </a:solidFill>
                <a:latin typeface="Arial"/>
                <a:cs typeface="Arial"/>
              </a:rPr>
              <a:t> </a:t>
            </a:r>
            <a:r>
              <a:rPr sz="1700" spc="105" dirty="0">
                <a:solidFill>
                  <a:srgbClr val="595959"/>
                </a:solidFill>
                <a:latin typeface="Arial"/>
                <a:cs typeface="Arial"/>
              </a:rPr>
              <a:t>it</a:t>
            </a:r>
            <a:r>
              <a:rPr sz="1700" spc="-95" dirty="0">
                <a:solidFill>
                  <a:srgbClr val="595959"/>
                </a:solidFill>
                <a:latin typeface="Arial"/>
                <a:cs typeface="Arial"/>
              </a:rPr>
              <a:t> </a:t>
            </a:r>
            <a:r>
              <a:rPr sz="1700" dirty="0">
                <a:solidFill>
                  <a:srgbClr val="595959"/>
                </a:solidFill>
                <a:latin typeface="Arial"/>
                <a:cs typeface="Arial"/>
              </a:rPr>
              <a:t>in</a:t>
            </a:r>
            <a:r>
              <a:rPr sz="1700" spc="-90" dirty="0">
                <a:solidFill>
                  <a:srgbClr val="595959"/>
                </a:solidFill>
                <a:latin typeface="Arial"/>
                <a:cs typeface="Arial"/>
              </a:rPr>
              <a:t> </a:t>
            </a:r>
            <a:r>
              <a:rPr sz="1700" dirty="0">
                <a:solidFill>
                  <a:srgbClr val="595959"/>
                </a:solidFill>
                <a:latin typeface="Arial"/>
                <a:cs typeface="Arial"/>
              </a:rPr>
              <a:t>the</a:t>
            </a:r>
            <a:r>
              <a:rPr sz="1700" spc="-95" dirty="0">
                <a:solidFill>
                  <a:srgbClr val="595959"/>
                </a:solidFill>
                <a:latin typeface="Arial"/>
                <a:cs typeface="Arial"/>
              </a:rPr>
              <a:t> </a:t>
            </a:r>
            <a:r>
              <a:rPr sz="1700" spc="-10" dirty="0">
                <a:solidFill>
                  <a:srgbClr val="595959"/>
                </a:solidFill>
                <a:latin typeface="Arial"/>
                <a:cs typeface="Arial"/>
              </a:rPr>
              <a:t>body.</a:t>
            </a:r>
            <a:endParaRPr sz="1700" dirty="0">
              <a:latin typeface="Arial"/>
              <a:cs typeface="Arial"/>
            </a:endParaRPr>
          </a:p>
        </p:txBody>
      </p:sp>
      <p:pic>
        <p:nvPicPr>
          <p:cNvPr id="6" name="Picture 5" descr="A graphic of a blue nanoparticle with empty holes in the surface with an arrow pointing to the right to the same nanoparticle with holes filled with yellow dots and the words &quot;Nanoparticle with medicine&quot; underneath and finally the nanoparticle with the gold dots hovering around it with the words &quot;Nanoparticle releasing medicine&quot; underneath">
            <a:extLst>
              <a:ext uri="{FF2B5EF4-FFF2-40B4-BE49-F238E27FC236}">
                <a16:creationId xmlns:a16="http://schemas.microsoft.com/office/drawing/2014/main" id="{FE6CEE0F-70DA-16AB-C6D6-A927EC9425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762000"/>
            <a:ext cx="7772400" cy="544068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80" dirty="0"/>
              <a:t>Why</a:t>
            </a:r>
            <a:r>
              <a:rPr spc="-220" dirty="0"/>
              <a:t> </a:t>
            </a:r>
            <a:r>
              <a:rPr spc="-150" dirty="0"/>
              <a:t>is</a:t>
            </a:r>
            <a:r>
              <a:rPr spc="-120" dirty="0"/>
              <a:t> </a:t>
            </a:r>
            <a:r>
              <a:rPr spc="-25" dirty="0"/>
              <a:t>this</a:t>
            </a:r>
            <a:r>
              <a:rPr spc="-155" dirty="0"/>
              <a:t> </a:t>
            </a:r>
            <a:r>
              <a:rPr spc="-10" dirty="0"/>
              <a:t>important?</a:t>
            </a:r>
          </a:p>
        </p:txBody>
      </p:sp>
      <p:sp>
        <p:nvSpPr>
          <p:cNvPr id="3" name="object 3"/>
          <p:cNvSpPr txBox="1"/>
          <p:nvPr/>
        </p:nvSpPr>
        <p:spPr>
          <a:xfrm>
            <a:off x="1074200" y="2825927"/>
            <a:ext cx="5027295" cy="2409190"/>
          </a:xfrm>
          <a:prstGeom prst="rect">
            <a:avLst/>
          </a:prstGeom>
        </p:spPr>
        <p:txBody>
          <a:bodyPr vert="horz" wrap="square" lIns="0" tIns="12700" rIns="0" bIns="0" rtlCol="0">
            <a:spAutoFit/>
          </a:bodyPr>
          <a:lstStyle/>
          <a:p>
            <a:pPr marL="12700" marR="5080">
              <a:lnSpc>
                <a:spcPct val="114999"/>
              </a:lnSpc>
              <a:spcBef>
                <a:spcPts val="100"/>
              </a:spcBef>
            </a:pPr>
            <a:r>
              <a:rPr sz="1700" spc="-35" dirty="0">
                <a:solidFill>
                  <a:srgbClr val="595959"/>
                </a:solidFill>
                <a:latin typeface="Arial"/>
                <a:cs typeface="Arial"/>
              </a:rPr>
              <a:t>Aside</a:t>
            </a:r>
            <a:r>
              <a:rPr sz="1700" spc="-40" dirty="0">
                <a:solidFill>
                  <a:srgbClr val="595959"/>
                </a:solidFill>
                <a:latin typeface="Arial"/>
                <a:cs typeface="Arial"/>
              </a:rPr>
              <a:t> </a:t>
            </a:r>
            <a:r>
              <a:rPr sz="1700" dirty="0">
                <a:solidFill>
                  <a:srgbClr val="595959"/>
                </a:solidFill>
                <a:latin typeface="Arial"/>
                <a:cs typeface="Arial"/>
              </a:rPr>
              <a:t>from</a:t>
            </a:r>
            <a:r>
              <a:rPr sz="1700" spc="-35" dirty="0">
                <a:solidFill>
                  <a:srgbClr val="595959"/>
                </a:solidFill>
                <a:latin typeface="Arial"/>
                <a:cs typeface="Arial"/>
              </a:rPr>
              <a:t> </a:t>
            </a:r>
            <a:r>
              <a:rPr sz="1700" dirty="0">
                <a:solidFill>
                  <a:srgbClr val="595959"/>
                </a:solidFill>
                <a:latin typeface="Arial"/>
                <a:cs typeface="Arial"/>
              </a:rPr>
              <a:t>protecting</a:t>
            </a:r>
            <a:r>
              <a:rPr sz="1700" spc="-40" dirty="0">
                <a:solidFill>
                  <a:srgbClr val="595959"/>
                </a:solidFill>
                <a:latin typeface="Arial"/>
                <a:cs typeface="Arial"/>
              </a:rPr>
              <a:t> </a:t>
            </a:r>
            <a:r>
              <a:rPr sz="1700" dirty="0">
                <a:solidFill>
                  <a:srgbClr val="595959"/>
                </a:solidFill>
                <a:latin typeface="Arial"/>
                <a:cs typeface="Arial"/>
              </a:rPr>
              <a:t>the</a:t>
            </a:r>
            <a:r>
              <a:rPr sz="1700" spc="-35" dirty="0">
                <a:solidFill>
                  <a:srgbClr val="595959"/>
                </a:solidFill>
                <a:latin typeface="Arial"/>
                <a:cs typeface="Arial"/>
              </a:rPr>
              <a:t> </a:t>
            </a:r>
            <a:r>
              <a:rPr sz="1700" dirty="0">
                <a:solidFill>
                  <a:srgbClr val="595959"/>
                </a:solidFill>
                <a:latin typeface="Arial"/>
                <a:cs typeface="Arial"/>
              </a:rPr>
              <a:t>drug</a:t>
            </a:r>
            <a:r>
              <a:rPr sz="1700" spc="-40" dirty="0">
                <a:solidFill>
                  <a:srgbClr val="595959"/>
                </a:solidFill>
                <a:latin typeface="Arial"/>
                <a:cs typeface="Arial"/>
              </a:rPr>
              <a:t> </a:t>
            </a:r>
            <a:r>
              <a:rPr sz="1700" spc="-20" dirty="0">
                <a:solidFill>
                  <a:srgbClr val="595959"/>
                </a:solidFill>
                <a:latin typeface="Arial"/>
                <a:cs typeface="Arial"/>
              </a:rPr>
              <a:t>inside</a:t>
            </a:r>
            <a:r>
              <a:rPr sz="1700" spc="-35" dirty="0">
                <a:solidFill>
                  <a:srgbClr val="595959"/>
                </a:solidFill>
                <a:latin typeface="Arial"/>
                <a:cs typeface="Arial"/>
              </a:rPr>
              <a:t> </a:t>
            </a:r>
            <a:r>
              <a:rPr sz="1700" dirty="0">
                <a:solidFill>
                  <a:srgbClr val="595959"/>
                </a:solidFill>
                <a:latin typeface="Arial"/>
                <a:cs typeface="Arial"/>
              </a:rPr>
              <a:t>the</a:t>
            </a:r>
            <a:r>
              <a:rPr sz="1700" spc="-40" dirty="0">
                <a:solidFill>
                  <a:srgbClr val="595959"/>
                </a:solidFill>
                <a:latin typeface="Arial"/>
                <a:cs typeface="Arial"/>
              </a:rPr>
              <a:t> </a:t>
            </a:r>
            <a:r>
              <a:rPr sz="1700" dirty="0">
                <a:solidFill>
                  <a:srgbClr val="595959"/>
                </a:solidFill>
                <a:latin typeface="Arial"/>
                <a:cs typeface="Arial"/>
              </a:rPr>
              <a:t>particle</a:t>
            </a:r>
            <a:r>
              <a:rPr sz="1700" spc="-35" dirty="0">
                <a:solidFill>
                  <a:srgbClr val="595959"/>
                </a:solidFill>
                <a:latin typeface="Arial"/>
                <a:cs typeface="Arial"/>
              </a:rPr>
              <a:t> </a:t>
            </a:r>
            <a:r>
              <a:rPr sz="1700" spc="-25" dirty="0">
                <a:solidFill>
                  <a:srgbClr val="595959"/>
                </a:solidFill>
                <a:latin typeface="Arial"/>
                <a:cs typeface="Arial"/>
              </a:rPr>
              <a:t>and </a:t>
            </a:r>
            <a:r>
              <a:rPr sz="1700" spc="-30" dirty="0">
                <a:solidFill>
                  <a:srgbClr val="595959"/>
                </a:solidFill>
                <a:latin typeface="Arial"/>
                <a:cs typeface="Arial"/>
              </a:rPr>
              <a:t>releasing</a:t>
            </a:r>
            <a:r>
              <a:rPr sz="1700" spc="-75" dirty="0">
                <a:solidFill>
                  <a:srgbClr val="595959"/>
                </a:solidFill>
                <a:latin typeface="Arial"/>
                <a:cs typeface="Arial"/>
              </a:rPr>
              <a:t> </a:t>
            </a:r>
            <a:r>
              <a:rPr sz="1700" spc="105" dirty="0">
                <a:solidFill>
                  <a:srgbClr val="595959"/>
                </a:solidFill>
                <a:latin typeface="Arial"/>
                <a:cs typeface="Arial"/>
              </a:rPr>
              <a:t>it</a:t>
            </a:r>
            <a:r>
              <a:rPr sz="1700" spc="-75" dirty="0">
                <a:solidFill>
                  <a:srgbClr val="595959"/>
                </a:solidFill>
                <a:latin typeface="Arial"/>
                <a:cs typeface="Arial"/>
              </a:rPr>
              <a:t> </a:t>
            </a:r>
            <a:r>
              <a:rPr sz="1700" dirty="0">
                <a:solidFill>
                  <a:srgbClr val="595959"/>
                </a:solidFill>
                <a:latin typeface="Arial"/>
                <a:cs typeface="Arial"/>
              </a:rPr>
              <a:t>more</a:t>
            </a:r>
            <a:r>
              <a:rPr sz="1700" spc="-75" dirty="0">
                <a:solidFill>
                  <a:srgbClr val="595959"/>
                </a:solidFill>
                <a:latin typeface="Arial"/>
                <a:cs typeface="Arial"/>
              </a:rPr>
              <a:t> </a:t>
            </a:r>
            <a:r>
              <a:rPr sz="1700" dirty="0">
                <a:solidFill>
                  <a:srgbClr val="595959"/>
                </a:solidFill>
                <a:latin typeface="Arial"/>
                <a:cs typeface="Arial"/>
              </a:rPr>
              <a:t>directly</a:t>
            </a:r>
            <a:r>
              <a:rPr sz="1700" spc="-75" dirty="0">
                <a:solidFill>
                  <a:srgbClr val="595959"/>
                </a:solidFill>
                <a:latin typeface="Arial"/>
                <a:cs typeface="Arial"/>
              </a:rPr>
              <a:t> </a:t>
            </a:r>
            <a:r>
              <a:rPr sz="1700" spc="70" dirty="0">
                <a:solidFill>
                  <a:srgbClr val="595959"/>
                </a:solidFill>
                <a:latin typeface="Arial"/>
                <a:cs typeface="Arial"/>
              </a:rPr>
              <a:t>to</a:t>
            </a:r>
            <a:r>
              <a:rPr sz="1700" spc="-75" dirty="0">
                <a:solidFill>
                  <a:srgbClr val="595959"/>
                </a:solidFill>
                <a:latin typeface="Arial"/>
                <a:cs typeface="Arial"/>
              </a:rPr>
              <a:t> </a:t>
            </a:r>
            <a:r>
              <a:rPr sz="1700" dirty="0">
                <a:solidFill>
                  <a:srgbClr val="595959"/>
                </a:solidFill>
                <a:latin typeface="Arial"/>
                <a:cs typeface="Arial"/>
              </a:rPr>
              <a:t>the</a:t>
            </a:r>
            <a:r>
              <a:rPr sz="1700" spc="-75" dirty="0">
                <a:solidFill>
                  <a:srgbClr val="595959"/>
                </a:solidFill>
                <a:latin typeface="Arial"/>
                <a:cs typeface="Arial"/>
              </a:rPr>
              <a:t> </a:t>
            </a:r>
            <a:r>
              <a:rPr sz="1700" spc="-40" dirty="0">
                <a:solidFill>
                  <a:srgbClr val="595959"/>
                </a:solidFill>
                <a:latin typeface="Arial"/>
                <a:cs typeface="Arial"/>
              </a:rPr>
              <a:t>area</a:t>
            </a:r>
            <a:r>
              <a:rPr sz="1700" spc="-75" dirty="0">
                <a:solidFill>
                  <a:srgbClr val="595959"/>
                </a:solidFill>
                <a:latin typeface="Arial"/>
                <a:cs typeface="Arial"/>
              </a:rPr>
              <a:t> </a:t>
            </a:r>
            <a:r>
              <a:rPr sz="1700" dirty="0">
                <a:solidFill>
                  <a:srgbClr val="595959"/>
                </a:solidFill>
                <a:latin typeface="Arial"/>
                <a:cs typeface="Arial"/>
              </a:rPr>
              <a:t>of</a:t>
            </a:r>
            <a:r>
              <a:rPr sz="1700" spc="-75" dirty="0">
                <a:solidFill>
                  <a:srgbClr val="595959"/>
                </a:solidFill>
                <a:latin typeface="Arial"/>
                <a:cs typeface="Arial"/>
              </a:rPr>
              <a:t> </a:t>
            </a:r>
            <a:r>
              <a:rPr sz="1700" spc="-70" dirty="0">
                <a:solidFill>
                  <a:srgbClr val="595959"/>
                </a:solidFill>
                <a:latin typeface="Arial"/>
                <a:cs typeface="Arial"/>
              </a:rPr>
              <a:t>disease,</a:t>
            </a:r>
            <a:r>
              <a:rPr sz="1700" spc="-75" dirty="0">
                <a:solidFill>
                  <a:srgbClr val="595959"/>
                </a:solidFill>
                <a:latin typeface="Arial"/>
                <a:cs typeface="Arial"/>
              </a:rPr>
              <a:t> </a:t>
            </a:r>
            <a:r>
              <a:rPr sz="1700" spc="-25" dirty="0">
                <a:solidFill>
                  <a:srgbClr val="595959"/>
                </a:solidFill>
                <a:latin typeface="Arial"/>
                <a:cs typeface="Arial"/>
              </a:rPr>
              <a:t>the </a:t>
            </a:r>
            <a:r>
              <a:rPr lang="en-US" sz="1700" dirty="0">
                <a:solidFill>
                  <a:srgbClr val="595959"/>
                </a:solidFill>
                <a:latin typeface="Arial"/>
                <a:cs typeface="Arial"/>
              </a:rPr>
              <a:t>particle</a:t>
            </a:r>
            <a:r>
              <a:rPr sz="1700" spc="-120" dirty="0">
                <a:solidFill>
                  <a:srgbClr val="595959"/>
                </a:solidFill>
                <a:latin typeface="Arial"/>
                <a:cs typeface="Arial"/>
              </a:rPr>
              <a:t> </a:t>
            </a:r>
            <a:r>
              <a:rPr sz="1700" spc="-55" dirty="0">
                <a:solidFill>
                  <a:srgbClr val="595959"/>
                </a:solidFill>
                <a:latin typeface="Arial"/>
                <a:cs typeface="Arial"/>
              </a:rPr>
              <a:t>can</a:t>
            </a:r>
            <a:r>
              <a:rPr sz="1700" spc="-114" dirty="0">
                <a:solidFill>
                  <a:srgbClr val="595959"/>
                </a:solidFill>
                <a:latin typeface="Arial"/>
                <a:cs typeface="Arial"/>
              </a:rPr>
              <a:t> </a:t>
            </a:r>
            <a:r>
              <a:rPr sz="1700" spc="-45" dirty="0">
                <a:solidFill>
                  <a:srgbClr val="595959"/>
                </a:solidFill>
                <a:latin typeface="Arial"/>
                <a:cs typeface="Arial"/>
              </a:rPr>
              <a:t>also</a:t>
            </a:r>
            <a:r>
              <a:rPr sz="1700" spc="-120" dirty="0">
                <a:solidFill>
                  <a:srgbClr val="595959"/>
                </a:solidFill>
                <a:latin typeface="Arial"/>
                <a:cs typeface="Arial"/>
              </a:rPr>
              <a:t> </a:t>
            </a:r>
            <a:r>
              <a:rPr sz="1700" spc="-45" dirty="0">
                <a:solidFill>
                  <a:srgbClr val="595959"/>
                </a:solidFill>
                <a:latin typeface="Arial"/>
                <a:cs typeface="Arial"/>
              </a:rPr>
              <a:t>be</a:t>
            </a:r>
            <a:r>
              <a:rPr sz="1700" spc="-125" dirty="0">
                <a:solidFill>
                  <a:srgbClr val="595959"/>
                </a:solidFill>
                <a:latin typeface="Arial"/>
                <a:cs typeface="Arial"/>
              </a:rPr>
              <a:t> </a:t>
            </a:r>
            <a:r>
              <a:rPr sz="1700" b="1" spc="-70" dirty="0">
                <a:solidFill>
                  <a:srgbClr val="595959"/>
                </a:solidFill>
                <a:latin typeface="Arial"/>
                <a:cs typeface="Arial"/>
              </a:rPr>
              <a:t>modiﬁed</a:t>
            </a:r>
            <a:r>
              <a:rPr sz="1700" b="1" spc="-114" dirty="0">
                <a:solidFill>
                  <a:srgbClr val="595959"/>
                </a:solidFill>
                <a:latin typeface="Arial"/>
                <a:cs typeface="Arial"/>
              </a:rPr>
              <a:t> </a:t>
            </a:r>
            <a:r>
              <a:rPr sz="1700" b="1" dirty="0">
                <a:solidFill>
                  <a:srgbClr val="595959"/>
                </a:solidFill>
                <a:latin typeface="Arial"/>
                <a:cs typeface="Arial"/>
              </a:rPr>
              <a:t>to</a:t>
            </a:r>
            <a:r>
              <a:rPr sz="1700" b="1" spc="-125" dirty="0">
                <a:solidFill>
                  <a:srgbClr val="595959"/>
                </a:solidFill>
                <a:latin typeface="Arial"/>
                <a:cs typeface="Arial"/>
              </a:rPr>
              <a:t> </a:t>
            </a:r>
            <a:r>
              <a:rPr sz="1700" b="1" spc="-70" dirty="0">
                <a:solidFill>
                  <a:srgbClr val="595959"/>
                </a:solidFill>
                <a:latin typeface="Arial"/>
                <a:cs typeface="Arial"/>
              </a:rPr>
              <a:t>release</a:t>
            </a:r>
            <a:r>
              <a:rPr sz="1700" b="1" spc="-120" dirty="0">
                <a:solidFill>
                  <a:srgbClr val="595959"/>
                </a:solidFill>
                <a:latin typeface="Arial"/>
                <a:cs typeface="Arial"/>
              </a:rPr>
              <a:t> </a:t>
            </a:r>
            <a:r>
              <a:rPr sz="1700" b="1" spc="-20" dirty="0">
                <a:solidFill>
                  <a:srgbClr val="595959"/>
                </a:solidFill>
                <a:latin typeface="Arial"/>
                <a:cs typeface="Arial"/>
              </a:rPr>
              <a:t>the</a:t>
            </a:r>
            <a:r>
              <a:rPr sz="1700" b="1" spc="-125" dirty="0">
                <a:solidFill>
                  <a:srgbClr val="595959"/>
                </a:solidFill>
                <a:latin typeface="Arial"/>
                <a:cs typeface="Arial"/>
              </a:rPr>
              <a:t> </a:t>
            </a:r>
            <a:r>
              <a:rPr sz="1700" b="1" spc="-85" dirty="0">
                <a:solidFill>
                  <a:srgbClr val="595959"/>
                </a:solidFill>
                <a:latin typeface="Arial"/>
                <a:cs typeface="Arial"/>
              </a:rPr>
              <a:t>drug</a:t>
            </a:r>
            <a:r>
              <a:rPr sz="1700" b="1" spc="-120" dirty="0">
                <a:solidFill>
                  <a:srgbClr val="595959"/>
                </a:solidFill>
                <a:latin typeface="Arial"/>
                <a:cs typeface="Arial"/>
              </a:rPr>
              <a:t> </a:t>
            </a:r>
            <a:r>
              <a:rPr sz="1700" b="1" dirty="0">
                <a:solidFill>
                  <a:srgbClr val="595959"/>
                </a:solidFill>
                <a:latin typeface="Arial"/>
                <a:cs typeface="Arial"/>
              </a:rPr>
              <a:t>at</a:t>
            </a:r>
            <a:r>
              <a:rPr sz="1700" b="1" spc="-120" dirty="0">
                <a:solidFill>
                  <a:srgbClr val="595959"/>
                </a:solidFill>
                <a:latin typeface="Arial"/>
                <a:cs typeface="Arial"/>
              </a:rPr>
              <a:t> </a:t>
            </a:r>
            <a:r>
              <a:rPr sz="1700" b="1" spc="-50" dirty="0">
                <a:solidFill>
                  <a:srgbClr val="595959"/>
                </a:solidFill>
                <a:latin typeface="Arial"/>
                <a:cs typeface="Arial"/>
              </a:rPr>
              <a:t>a </a:t>
            </a:r>
            <a:r>
              <a:rPr sz="1700" b="1" spc="-45" dirty="0">
                <a:solidFill>
                  <a:srgbClr val="595959"/>
                </a:solidFill>
                <a:latin typeface="Arial"/>
                <a:cs typeface="Arial"/>
              </a:rPr>
              <a:t>certain</a:t>
            </a:r>
            <a:r>
              <a:rPr sz="1700" b="1" spc="-90" dirty="0">
                <a:solidFill>
                  <a:srgbClr val="595959"/>
                </a:solidFill>
                <a:latin typeface="Arial"/>
                <a:cs typeface="Arial"/>
              </a:rPr>
              <a:t> </a:t>
            </a:r>
            <a:r>
              <a:rPr sz="1700" b="1" spc="-10" dirty="0">
                <a:solidFill>
                  <a:srgbClr val="595959"/>
                </a:solidFill>
                <a:latin typeface="Arial"/>
                <a:cs typeface="Arial"/>
              </a:rPr>
              <a:t>rate.</a:t>
            </a:r>
            <a:endParaRPr sz="1700" dirty="0">
              <a:latin typeface="Arial"/>
              <a:cs typeface="Arial"/>
            </a:endParaRPr>
          </a:p>
          <a:p>
            <a:pPr>
              <a:lnSpc>
                <a:spcPct val="100000"/>
              </a:lnSpc>
              <a:spcBef>
                <a:spcPts val="390"/>
              </a:spcBef>
            </a:pPr>
            <a:endParaRPr sz="1700" dirty="0">
              <a:latin typeface="Arial"/>
              <a:cs typeface="Arial"/>
            </a:endParaRPr>
          </a:p>
          <a:p>
            <a:pPr marL="12700" marR="236220" algn="just">
              <a:lnSpc>
                <a:spcPct val="114999"/>
              </a:lnSpc>
            </a:pPr>
            <a:r>
              <a:rPr sz="1700" b="1" u="heavy" spc="-130" dirty="0">
                <a:solidFill>
                  <a:srgbClr val="595959"/>
                </a:solidFill>
                <a:uFill>
                  <a:solidFill>
                    <a:srgbClr val="595959"/>
                  </a:solidFill>
                </a:uFill>
                <a:latin typeface="Arial"/>
                <a:cs typeface="Arial"/>
              </a:rPr>
              <a:t>This</a:t>
            </a:r>
            <a:r>
              <a:rPr sz="1700" b="1" u="heavy" spc="10" dirty="0">
                <a:solidFill>
                  <a:srgbClr val="595959"/>
                </a:solidFill>
                <a:uFill>
                  <a:solidFill>
                    <a:srgbClr val="595959"/>
                  </a:solidFill>
                </a:uFill>
                <a:latin typeface="Arial"/>
                <a:cs typeface="Arial"/>
              </a:rPr>
              <a:t> </a:t>
            </a:r>
            <a:r>
              <a:rPr sz="1700" b="1" u="heavy" spc="-130" dirty="0">
                <a:solidFill>
                  <a:srgbClr val="595959"/>
                </a:solidFill>
                <a:uFill>
                  <a:solidFill>
                    <a:srgbClr val="595959"/>
                  </a:solidFill>
                </a:uFill>
                <a:latin typeface="Arial"/>
                <a:cs typeface="Arial"/>
              </a:rPr>
              <a:t>means</a:t>
            </a:r>
            <a:r>
              <a:rPr sz="1700" b="1" u="heavy" spc="10" dirty="0">
                <a:solidFill>
                  <a:srgbClr val="595959"/>
                </a:solidFill>
                <a:uFill>
                  <a:solidFill>
                    <a:srgbClr val="595959"/>
                  </a:solidFill>
                </a:uFill>
                <a:latin typeface="Arial"/>
                <a:cs typeface="Arial"/>
              </a:rPr>
              <a:t> </a:t>
            </a:r>
            <a:r>
              <a:rPr sz="1700" b="1" u="heavy" dirty="0">
                <a:solidFill>
                  <a:srgbClr val="595959"/>
                </a:solidFill>
                <a:uFill>
                  <a:solidFill>
                    <a:srgbClr val="595959"/>
                  </a:solidFill>
                </a:uFill>
                <a:latin typeface="Arial"/>
                <a:cs typeface="Arial"/>
              </a:rPr>
              <a:t>that</a:t>
            </a:r>
            <a:r>
              <a:rPr sz="1700" b="1" u="heavy" spc="-120" dirty="0">
                <a:solidFill>
                  <a:srgbClr val="595959"/>
                </a:solidFill>
                <a:uFill>
                  <a:solidFill>
                    <a:srgbClr val="595959"/>
                  </a:solidFill>
                </a:uFill>
                <a:latin typeface="Arial"/>
                <a:cs typeface="Arial"/>
              </a:rPr>
              <a:t> </a:t>
            </a:r>
            <a:r>
              <a:rPr sz="1700" b="1" u="heavy" spc="-130" dirty="0">
                <a:solidFill>
                  <a:srgbClr val="595959"/>
                </a:solidFill>
                <a:uFill>
                  <a:solidFill>
                    <a:srgbClr val="595959"/>
                  </a:solidFill>
                </a:uFill>
                <a:latin typeface="Arial"/>
                <a:cs typeface="Arial"/>
              </a:rPr>
              <a:t>you</a:t>
            </a:r>
            <a:r>
              <a:rPr sz="1700" b="1" u="heavy" spc="15" dirty="0">
                <a:solidFill>
                  <a:srgbClr val="595959"/>
                </a:solidFill>
                <a:uFill>
                  <a:solidFill>
                    <a:srgbClr val="595959"/>
                  </a:solidFill>
                </a:uFill>
                <a:latin typeface="Arial"/>
                <a:cs typeface="Arial"/>
              </a:rPr>
              <a:t> </a:t>
            </a:r>
            <a:r>
              <a:rPr sz="1700" b="1" u="heavy" spc="-170" dirty="0">
                <a:solidFill>
                  <a:srgbClr val="595959"/>
                </a:solidFill>
                <a:uFill>
                  <a:solidFill>
                    <a:srgbClr val="595959"/>
                  </a:solidFill>
                </a:uFill>
                <a:latin typeface="Arial"/>
                <a:cs typeface="Arial"/>
              </a:rPr>
              <a:t>can</a:t>
            </a:r>
            <a:r>
              <a:rPr sz="1700" b="1" u="heavy" spc="50" dirty="0">
                <a:solidFill>
                  <a:srgbClr val="595959"/>
                </a:solidFill>
                <a:uFill>
                  <a:solidFill>
                    <a:srgbClr val="595959"/>
                  </a:solidFill>
                </a:uFill>
                <a:latin typeface="Arial"/>
                <a:cs typeface="Arial"/>
              </a:rPr>
              <a:t> </a:t>
            </a:r>
            <a:r>
              <a:rPr sz="1700" b="1" u="heavy" spc="-60" dirty="0">
                <a:solidFill>
                  <a:srgbClr val="595959"/>
                </a:solidFill>
                <a:uFill>
                  <a:solidFill>
                    <a:srgbClr val="595959"/>
                  </a:solidFill>
                </a:uFill>
                <a:latin typeface="Arial"/>
                <a:cs typeface="Arial"/>
              </a:rPr>
              <a:t>control</a:t>
            </a:r>
            <a:r>
              <a:rPr sz="1700" b="1" u="heavy" spc="-15" dirty="0">
                <a:solidFill>
                  <a:srgbClr val="595959"/>
                </a:solidFill>
                <a:uFill>
                  <a:solidFill>
                    <a:srgbClr val="595959"/>
                  </a:solidFill>
                </a:uFill>
                <a:latin typeface="Arial"/>
                <a:cs typeface="Arial"/>
              </a:rPr>
              <a:t> </a:t>
            </a:r>
            <a:r>
              <a:rPr sz="1700" b="1" u="heavy" spc="-75" dirty="0">
                <a:solidFill>
                  <a:srgbClr val="595959"/>
                </a:solidFill>
                <a:uFill>
                  <a:solidFill>
                    <a:srgbClr val="595959"/>
                  </a:solidFill>
                </a:uFill>
                <a:latin typeface="Arial"/>
                <a:cs typeface="Arial"/>
              </a:rPr>
              <a:t>when</a:t>
            </a:r>
            <a:r>
              <a:rPr sz="1700" b="1" u="heavy" spc="-15" dirty="0">
                <a:solidFill>
                  <a:srgbClr val="595959"/>
                </a:solidFill>
                <a:uFill>
                  <a:solidFill>
                    <a:srgbClr val="595959"/>
                  </a:solidFill>
                </a:uFill>
                <a:latin typeface="Arial"/>
                <a:cs typeface="Arial"/>
              </a:rPr>
              <a:t> </a:t>
            </a:r>
            <a:r>
              <a:rPr sz="1700" b="1" u="heavy" spc="-40" dirty="0">
                <a:solidFill>
                  <a:srgbClr val="595959"/>
                </a:solidFill>
                <a:uFill>
                  <a:solidFill>
                    <a:srgbClr val="595959"/>
                  </a:solidFill>
                </a:uFill>
                <a:latin typeface="Arial"/>
                <a:cs typeface="Arial"/>
              </a:rPr>
              <a:t>the</a:t>
            </a:r>
            <a:r>
              <a:rPr sz="1700" b="1" u="heavy" spc="-10" dirty="0">
                <a:solidFill>
                  <a:srgbClr val="595959"/>
                </a:solidFill>
                <a:uFill>
                  <a:solidFill>
                    <a:srgbClr val="595959"/>
                  </a:solidFill>
                </a:uFill>
                <a:latin typeface="Arial"/>
                <a:cs typeface="Arial"/>
              </a:rPr>
              <a:t> particle</a:t>
            </a:r>
            <a:r>
              <a:rPr sz="1700" b="1" spc="-10" dirty="0">
                <a:solidFill>
                  <a:srgbClr val="595959"/>
                </a:solidFill>
                <a:latin typeface="Arial"/>
                <a:cs typeface="Arial"/>
              </a:rPr>
              <a:t> </a:t>
            </a:r>
            <a:r>
              <a:rPr sz="1700" b="1" u="heavy" spc="-100" dirty="0">
                <a:solidFill>
                  <a:srgbClr val="595959"/>
                </a:solidFill>
                <a:uFill>
                  <a:solidFill>
                    <a:srgbClr val="595959"/>
                  </a:solidFill>
                </a:uFill>
                <a:latin typeface="Arial"/>
                <a:cs typeface="Arial"/>
              </a:rPr>
              <a:t>releases</a:t>
            </a:r>
            <a:r>
              <a:rPr sz="1700" b="1" u="heavy" spc="-20" dirty="0">
                <a:solidFill>
                  <a:srgbClr val="595959"/>
                </a:solidFill>
                <a:uFill>
                  <a:solidFill>
                    <a:srgbClr val="595959"/>
                  </a:solidFill>
                </a:uFill>
                <a:latin typeface="Arial"/>
                <a:cs typeface="Arial"/>
              </a:rPr>
              <a:t> </a:t>
            </a:r>
            <a:r>
              <a:rPr sz="1700" b="1" u="heavy" spc="-40" dirty="0">
                <a:solidFill>
                  <a:srgbClr val="595959"/>
                </a:solidFill>
                <a:uFill>
                  <a:solidFill>
                    <a:srgbClr val="595959"/>
                  </a:solidFill>
                </a:uFill>
                <a:latin typeface="Arial"/>
                <a:cs typeface="Arial"/>
              </a:rPr>
              <a:t>the</a:t>
            </a:r>
            <a:r>
              <a:rPr sz="1700" b="1" u="heavy" spc="-80" dirty="0">
                <a:solidFill>
                  <a:srgbClr val="595959"/>
                </a:solidFill>
                <a:uFill>
                  <a:solidFill>
                    <a:srgbClr val="595959"/>
                  </a:solidFill>
                </a:uFill>
                <a:latin typeface="Arial"/>
                <a:cs typeface="Arial"/>
              </a:rPr>
              <a:t> </a:t>
            </a:r>
            <a:r>
              <a:rPr sz="1700" b="1" u="heavy" spc="-110" dirty="0">
                <a:solidFill>
                  <a:srgbClr val="595959"/>
                </a:solidFill>
                <a:uFill>
                  <a:solidFill>
                    <a:srgbClr val="595959"/>
                  </a:solidFill>
                </a:uFill>
                <a:latin typeface="Arial"/>
                <a:cs typeface="Arial"/>
              </a:rPr>
              <a:t>drug</a:t>
            </a:r>
            <a:r>
              <a:rPr sz="1700" b="1" u="heavy" spc="-10" dirty="0">
                <a:solidFill>
                  <a:srgbClr val="595959"/>
                </a:solidFill>
                <a:uFill>
                  <a:solidFill>
                    <a:srgbClr val="595959"/>
                  </a:solidFill>
                </a:uFill>
                <a:latin typeface="Arial"/>
                <a:cs typeface="Arial"/>
              </a:rPr>
              <a:t> </a:t>
            </a:r>
            <a:r>
              <a:rPr sz="1700" b="1" u="heavy" spc="-325" dirty="0">
                <a:solidFill>
                  <a:srgbClr val="595959"/>
                </a:solidFill>
                <a:uFill>
                  <a:solidFill>
                    <a:srgbClr val="595959"/>
                  </a:solidFill>
                </a:uFill>
                <a:latin typeface="Arial"/>
                <a:cs typeface="Arial"/>
              </a:rPr>
              <a:t>so</a:t>
            </a:r>
            <a:r>
              <a:rPr sz="1700" b="1" u="heavy" spc="210" dirty="0">
                <a:solidFill>
                  <a:srgbClr val="595959"/>
                </a:solidFill>
                <a:uFill>
                  <a:solidFill>
                    <a:srgbClr val="595959"/>
                  </a:solidFill>
                </a:uFill>
                <a:latin typeface="Arial"/>
                <a:cs typeface="Arial"/>
              </a:rPr>
              <a:t> </a:t>
            </a:r>
            <a:r>
              <a:rPr sz="1700" b="1" u="heavy" dirty="0">
                <a:solidFill>
                  <a:srgbClr val="595959"/>
                </a:solidFill>
                <a:uFill>
                  <a:solidFill>
                    <a:srgbClr val="595959"/>
                  </a:solidFill>
                </a:uFill>
                <a:latin typeface="Arial"/>
                <a:cs typeface="Arial"/>
              </a:rPr>
              <a:t>that</a:t>
            </a:r>
            <a:r>
              <a:rPr sz="1700" b="1" u="heavy" spc="-120" dirty="0">
                <a:solidFill>
                  <a:srgbClr val="595959"/>
                </a:solidFill>
                <a:uFill>
                  <a:solidFill>
                    <a:srgbClr val="595959"/>
                  </a:solidFill>
                </a:uFill>
                <a:latin typeface="Arial"/>
                <a:cs typeface="Arial"/>
              </a:rPr>
              <a:t> </a:t>
            </a:r>
            <a:r>
              <a:rPr sz="1700" b="1" u="heavy" spc="-130" dirty="0">
                <a:solidFill>
                  <a:srgbClr val="595959"/>
                </a:solidFill>
                <a:uFill>
                  <a:solidFill>
                    <a:srgbClr val="595959"/>
                  </a:solidFill>
                </a:uFill>
                <a:latin typeface="Arial"/>
                <a:cs typeface="Arial"/>
              </a:rPr>
              <a:t>you</a:t>
            </a:r>
            <a:r>
              <a:rPr sz="1700" b="1" u="heavy" spc="10" dirty="0">
                <a:solidFill>
                  <a:srgbClr val="595959"/>
                </a:solidFill>
                <a:uFill>
                  <a:solidFill>
                    <a:srgbClr val="595959"/>
                  </a:solidFill>
                </a:uFill>
                <a:latin typeface="Arial"/>
                <a:cs typeface="Arial"/>
              </a:rPr>
              <a:t> </a:t>
            </a:r>
            <a:r>
              <a:rPr sz="1700" b="1" u="heavy" spc="-170" dirty="0">
                <a:solidFill>
                  <a:srgbClr val="595959"/>
                </a:solidFill>
                <a:uFill>
                  <a:solidFill>
                    <a:srgbClr val="595959"/>
                  </a:solidFill>
                </a:uFill>
                <a:latin typeface="Arial"/>
                <a:cs typeface="Arial"/>
              </a:rPr>
              <a:t>can</a:t>
            </a:r>
            <a:r>
              <a:rPr sz="1700" b="1" u="heavy" spc="50" dirty="0">
                <a:solidFill>
                  <a:srgbClr val="595959"/>
                </a:solidFill>
                <a:uFill>
                  <a:solidFill>
                    <a:srgbClr val="595959"/>
                  </a:solidFill>
                </a:uFill>
                <a:latin typeface="Arial"/>
                <a:cs typeface="Arial"/>
              </a:rPr>
              <a:t> </a:t>
            </a:r>
            <a:r>
              <a:rPr sz="1700" b="1" u="heavy" dirty="0">
                <a:solidFill>
                  <a:srgbClr val="595959"/>
                </a:solidFill>
                <a:uFill>
                  <a:solidFill>
                    <a:srgbClr val="595959"/>
                  </a:solidFill>
                </a:uFill>
                <a:latin typeface="Arial"/>
                <a:cs typeface="Arial"/>
              </a:rPr>
              <a:t>treat</a:t>
            </a:r>
            <a:r>
              <a:rPr sz="1700" b="1" u="heavy" spc="-20" dirty="0">
                <a:solidFill>
                  <a:srgbClr val="595959"/>
                </a:solidFill>
                <a:uFill>
                  <a:solidFill>
                    <a:srgbClr val="595959"/>
                  </a:solidFill>
                </a:uFill>
                <a:latin typeface="Arial"/>
                <a:cs typeface="Arial"/>
              </a:rPr>
              <a:t> </a:t>
            </a:r>
            <a:r>
              <a:rPr sz="1700" b="1" u="heavy" spc="-40" dirty="0">
                <a:solidFill>
                  <a:srgbClr val="595959"/>
                </a:solidFill>
                <a:uFill>
                  <a:solidFill>
                    <a:srgbClr val="595959"/>
                  </a:solidFill>
                </a:uFill>
                <a:latin typeface="Arial"/>
                <a:cs typeface="Arial"/>
              </a:rPr>
              <a:t>the</a:t>
            </a:r>
            <a:r>
              <a:rPr sz="1700" b="1" u="heavy" dirty="0">
                <a:solidFill>
                  <a:srgbClr val="595959"/>
                </a:solidFill>
                <a:uFill>
                  <a:solidFill>
                    <a:srgbClr val="595959"/>
                  </a:solidFill>
                </a:uFill>
                <a:latin typeface="Arial"/>
                <a:cs typeface="Arial"/>
              </a:rPr>
              <a:t> </a:t>
            </a:r>
            <a:r>
              <a:rPr sz="1700" b="1" u="heavy" spc="-75" dirty="0">
                <a:solidFill>
                  <a:srgbClr val="595959"/>
                </a:solidFill>
                <a:uFill>
                  <a:solidFill>
                    <a:srgbClr val="595959"/>
                  </a:solidFill>
                </a:uFill>
                <a:latin typeface="Arial"/>
                <a:cs typeface="Arial"/>
              </a:rPr>
              <a:t>disease</a:t>
            </a:r>
            <a:r>
              <a:rPr sz="1700" b="1" spc="-75" dirty="0">
                <a:solidFill>
                  <a:srgbClr val="595959"/>
                </a:solidFill>
                <a:latin typeface="Arial"/>
                <a:cs typeface="Arial"/>
              </a:rPr>
              <a:t> </a:t>
            </a:r>
            <a:r>
              <a:rPr sz="1700" b="1" u="heavy" spc="-55" dirty="0">
                <a:solidFill>
                  <a:srgbClr val="595959"/>
                </a:solidFill>
                <a:uFill>
                  <a:solidFill>
                    <a:srgbClr val="595959"/>
                  </a:solidFill>
                </a:uFill>
                <a:latin typeface="Arial"/>
                <a:cs typeface="Arial"/>
              </a:rPr>
              <a:t>more</a:t>
            </a:r>
            <a:r>
              <a:rPr sz="1700" b="1" u="heavy" spc="-125" dirty="0">
                <a:solidFill>
                  <a:srgbClr val="595959"/>
                </a:solidFill>
                <a:uFill>
                  <a:solidFill>
                    <a:srgbClr val="595959"/>
                  </a:solidFill>
                </a:uFill>
                <a:latin typeface="Arial"/>
                <a:cs typeface="Arial"/>
              </a:rPr>
              <a:t> </a:t>
            </a:r>
            <a:r>
              <a:rPr sz="1700" b="1" u="heavy" spc="-10" dirty="0">
                <a:solidFill>
                  <a:srgbClr val="595959"/>
                </a:solidFill>
                <a:uFill>
                  <a:solidFill>
                    <a:srgbClr val="595959"/>
                  </a:solidFill>
                </a:uFill>
                <a:latin typeface="Arial"/>
                <a:cs typeface="Arial"/>
              </a:rPr>
              <a:t>effectively!</a:t>
            </a:r>
            <a:endParaRPr sz="1700" dirty="0">
              <a:latin typeface="Arial"/>
              <a:cs typeface="Arial"/>
            </a:endParaRPr>
          </a:p>
        </p:txBody>
      </p:sp>
      <p:sp>
        <p:nvSpPr>
          <p:cNvPr id="5" name="object 5"/>
          <p:cNvSpPr txBox="1"/>
          <p:nvPr/>
        </p:nvSpPr>
        <p:spPr>
          <a:xfrm>
            <a:off x="6972050" y="6066963"/>
            <a:ext cx="2171700" cy="238760"/>
          </a:xfrm>
          <a:prstGeom prst="rect">
            <a:avLst/>
          </a:prstGeom>
        </p:spPr>
        <p:txBody>
          <a:bodyPr vert="horz" wrap="square" lIns="0" tIns="12700" rIns="0" bIns="0" rtlCol="0">
            <a:spAutoFit/>
          </a:bodyPr>
          <a:lstStyle/>
          <a:p>
            <a:pPr marL="12700">
              <a:lnSpc>
                <a:spcPct val="100000"/>
              </a:lnSpc>
              <a:spcBef>
                <a:spcPts val="100"/>
              </a:spcBef>
            </a:pPr>
            <a:r>
              <a:rPr sz="1400" dirty="0">
                <a:latin typeface="Arial"/>
                <a:cs typeface="Arial"/>
              </a:rPr>
              <a:t>Drug</a:t>
            </a:r>
            <a:r>
              <a:rPr sz="1400" spc="-80" dirty="0">
                <a:latin typeface="Arial"/>
                <a:cs typeface="Arial"/>
              </a:rPr>
              <a:t> </a:t>
            </a:r>
            <a:r>
              <a:rPr sz="1400" spc="-10" dirty="0">
                <a:latin typeface="Arial"/>
                <a:cs typeface="Arial"/>
              </a:rPr>
              <a:t>effectiveness</a:t>
            </a:r>
            <a:r>
              <a:rPr sz="1400" spc="-80" dirty="0">
                <a:latin typeface="Arial"/>
                <a:cs typeface="Arial"/>
              </a:rPr>
              <a:t> </a:t>
            </a:r>
            <a:r>
              <a:rPr sz="1400" spc="-60" dirty="0">
                <a:latin typeface="Arial"/>
                <a:cs typeface="Arial"/>
              </a:rPr>
              <a:t>goes</a:t>
            </a:r>
            <a:r>
              <a:rPr sz="1400" spc="-80" dirty="0">
                <a:latin typeface="Arial"/>
                <a:cs typeface="Arial"/>
              </a:rPr>
              <a:t> </a:t>
            </a:r>
            <a:r>
              <a:rPr sz="1400" spc="-25" dirty="0">
                <a:latin typeface="Arial"/>
                <a:cs typeface="Arial"/>
              </a:rPr>
              <a:t>up!</a:t>
            </a:r>
            <a:endParaRPr sz="1400">
              <a:latin typeface="Arial"/>
              <a:cs typeface="Arial"/>
            </a:endParaRPr>
          </a:p>
        </p:txBody>
      </p:sp>
      <p:pic>
        <p:nvPicPr>
          <p:cNvPr id="7" name="Picture 6" descr="A graphic of a magnifying glass, medicine pills, and an increasing graph with a red arrow pointing upward">
            <a:extLst>
              <a:ext uri="{FF2B5EF4-FFF2-40B4-BE49-F238E27FC236}">
                <a16:creationId xmlns:a16="http://schemas.microsoft.com/office/drawing/2014/main" id="{ED0277F2-A53D-0E47-E79F-B62C86F6935F}"/>
              </a:ext>
            </a:extLst>
          </p:cNvPr>
          <p:cNvPicPr>
            <a:picLocks noChangeAspect="1"/>
          </p:cNvPicPr>
          <p:nvPr/>
        </p:nvPicPr>
        <p:blipFill rotWithShape="1">
          <a:blip r:embed="rId3">
            <a:extLst>
              <a:ext uri="{28A0092B-C50C-407E-A947-70E740481C1C}">
                <a14:useLocalDpi xmlns:a14="http://schemas.microsoft.com/office/drawing/2010/main" val="0"/>
              </a:ext>
            </a:extLst>
          </a:blip>
          <a:srcRect l="25239" t="22620" r="29145" b="6570"/>
          <a:stretch/>
        </p:blipFill>
        <p:spPr>
          <a:xfrm>
            <a:off x="6248400" y="1143000"/>
            <a:ext cx="5334001" cy="47244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74200" y="1843797"/>
            <a:ext cx="10022205" cy="982320"/>
          </a:xfrm>
          <a:prstGeom prst="rect">
            <a:avLst/>
          </a:prstGeom>
        </p:spPr>
        <p:txBody>
          <a:bodyPr vert="horz" wrap="square" lIns="0" tIns="12700" rIns="0" bIns="0" rtlCol="0">
            <a:spAutoFit/>
          </a:bodyPr>
          <a:lstStyle/>
          <a:p>
            <a:pPr marL="12700" marR="5080">
              <a:lnSpc>
                <a:spcPct val="100000"/>
              </a:lnSpc>
              <a:spcBef>
                <a:spcPts val="100"/>
              </a:spcBef>
            </a:pPr>
            <a:r>
              <a:rPr dirty="0"/>
              <a:t>How</a:t>
            </a:r>
            <a:r>
              <a:rPr spc="-165" dirty="0"/>
              <a:t> </a:t>
            </a:r>
            <a:r>
              <a:rPr dirty="0"/>
              <a:t>do</a:t>
            </a:r>
            <a:r>
              <a:rPr spc="-70" dirty="0"/>
              <a:t> </a:t>
            </a:r>
            <a:r>
              <a:rPr spc="-30" dirty="0"/>
              <a:t>scientists</a:t>
            </a:r>
            <a:r>
              <a:rPr spc="-70" dirty="0"/>
              <a:t> </a:t>
            </a:r>
            <a:r>
              <a:rPr dirty="0"/>
              <a:t>control</a:t>
            </a:r>
            <a:r>
              <a:rPr spc="-250" dirty="0"/>
              <a:t> </a:t>
            </a:r>
            <a:r>
              <a:rPr spc="60" dirty="0"/>
              <a:t>when</a:t>
            </a:r>
            <a:r>
              <a:rPr spc="-70" dirty="0"/>
              <a:t> </a:t>
            </a:r>
            <a:r>
              <a:rPr spc="75" dirty="0"/>
              <a:t>the</a:t>
            </a:r>
            <a:r>
              <a:rPr spc="-70" dirty="0"/>
              <a:t> </a:t>
            </a:r>
            <a:r>
              <a:rPr spc="55" dirty="0"/>
              <a:t>particle</a:t>
            </a:r>
            <a:r>
              <a:rPr spc="-85" dirty="0"/>
              <a:t> </a:t>
            </a:r>
            <a:r>
              <a:rPr spc="-10" dirty="0"/>
              <a:t>releases </a:t>
            </a:r>
            <a:r>
              <a:rPr spc="75" dirty="0"/>
              <a:t>the</a:t>
            </a:r>
            <a:r>
              <a:rPr spc="-110" dirty="0"/>
              <a:t> </a:t>
            </a:r>
            <a:r>
              <a:rPr spc="-10" dirty="0"/>
              <a:t>drug?</a:t>
            </a:r>
          </a:p>
        </p:txBody>
      </p:sp>
      <p:sp>
        <p:nvSpPr>
          <p:cNvPr id="3" name="object 3">
            <a:extLst>
              <a:ext uri="{FF2B5EF4-FFF2-40B4-BE49-F238E27FC236}">
                <a16:creationId xmlns:a16="http://schemas.microsoft.com/office/drawing/2014/main" id="{3D3E6CFF-E8FD-862E-C402-C96A24E3EB70}"/>
              </a:ext>
            </a:extLst>
          </p:cNvPr>
          <p:cNvSpPr txBox="1"/>
          <p:nvPr/>
        </p:nvSpPr>
        <p:spPr>
          <a:xfrm>
            <a:off x="1074200" y="2892956"/>
            <a:ext cx="8500745" cy="536044"/>
          </a:xfrm>
          <a:prstGeom prst="rect">
            <a:avLst/>
          </a:prstGeom>
        </p:spPr>
        <p:txBody>
          <a:bodyPr vert="horz" wrap="square" lIns="0" tIns="12700" rIns="0" bIns="0" rtlCol="0">
            <a:spAutoFit/>
          </a:bodyPr>
          <a:lstStyle/>
          <a:p>
            <a:pPr marL="12700">
              <a:lnSpc>
                <a:spcPct val="100000"/>
              </a:lnSpc>
              <a:spcBef>
                <a:spcPts val="100"/>
              </a:spcBef>
            </a:pPr>
            <a:r>
              <a:rPr lang="en-US" sz="1700" b="0" spc="-10" dirty="0">
                <a:solidFill>
                  <a:srgbClr val="595959"/>
                </a:solidFill>
                <a:latin typeface="Arial"/>
                <a:cs typeface="Arial"/>
              </a:rPr>
              <a:t>There are several ways! One example is designing the particle so that a different device </a:t>
            </a:r>
            <a:r>
              <a:rPr lang="en-US" sz="1700" b="0" spc="-10">
                <a:solidFill>
                  <a:srgbClr val="595959"/>
                </a:solidFill>
                <a:latin typeface="Arial"/>
                <a:cs typeface="Arial"/>
              </a:rPr>
              <a:t>can cause </a:t>
            </a:r>
            <a:r>
              <a:rPr lang="en-US" sz="1700" b="0" spc="-10" dirty="0">
                <a:solidFill>
                  <a:srgbClr val="595959"/>
                </a:solidFill>
                <a:latin typeface="Arial"/>
                <a:cs typeface="Arial"/>
              </a:rPr>
              <a:t>the drug release. </a:t>
            </a:r>
            <a:endParaRPr sz="1700" dirty="0">
              <a:latin typeface="Arial"/>
              <a:cs typeface="Arial"/>
            </a:endParaRPr>
          </a:p>
        </p:txBody>
      </p:sp>
      <p:pic>
        <p:nvPicPr>
          <p:cNvPr id="12" name="Picture 11" descr="A diagram shows three versions of a nanoparticle using ultrasound to release drugs. The first version is a blue sphere (labeled 'hydrogel microbead) with gray (tungsten) and red (drug) circles inside. The second version of the image shows the tungsten vibrating due to ultrasound waves and has the sentence &quot;Ultrasound waves can heat up the tungsten particles and cause them to vibrate&quot; underneath. The third version has the red drug circles leaving the blue sphere with the sentence, &quot;Effects of the ultrasound waves cause drugs to be released from the nanoparticle&quot; underneath.">
            <a:extLst>
              <a:ext uri="{FF2B5EF4-FFF2-40B4-BE49-F238E27FC236}">
                <a16:creationId xmlns:a16="http://schemas.microsoft.com/office/drawing/2014/main" id="{EE219166-0425-67E9-9E15-DDBA25B1C8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3229709"/>
            <a:ext cx="12039600" cy="3704491"/>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2088CC58-874A-DA0F-8B12-CADC4C1A5E98}"/>
              </a:ext>
            </a:extLst>
          </p:cNvPr>
          <p:cNvSpPr txBox="1">
            <a:spLocks noGrp="1"/>
          </p:cNvSpPr>
          <p:nvPr>
            <p:ph type="title"/>
          </p:nvPr>
        </p:nvSpPr>
        <p:spPr>
          <a:xfrm>
            <a:off x="1074200" y="1847227"/>
            <a:ext cx="10051000" cy="982320"/>
          </a:xfrm>
          <a:prstGeom prst="rect">
            <a:avLst/>
          </a:prstGeom>
        </p:spPr>
        <p:txBody>
          <a:bodyPr vert="horz" wrap="square" lIns="0" tIns="12700" rIns="0" bIns="0" rtlCol="0">
            <a:spAutoFit/>
          </a:bodyPr>
          <a:lstStyle/>
          <a:p>
            <a:pPr marL="12700" marR="5080">
              <a:lnSpc>
                <a:spcPct val="100000"/>
              </a:lnSpc>
              <a:spcBef>
                <a:spcPts val="100"/>
              </a:spcBef>
            </a:pPr>
            <a:r>
              <a:rPr lang="en-US" dirty="0"/>
              <a:t>How</a:t>
            </a:r>
            <a:r>
              <a:rPr lang="en-US" spc="-165" dirty="0"/>
              <a:t> </a:t>
            </a:r>
            <a:r>
              <a:rPr lang="en-US" dirty="0"/>
              <a:t>do</a:t>
            </a:r>
            <a:r>
              <a:rPr lang="en-US" spc="-70" dirty="0"/>
              <a:t> </a:t>
            </a:r>
            <a:r>
              <a:rPr lang="en-US" spc="-30" dirty="0"/>
              <a:t>scientists</a:t>
            </a:r>
            <a:r>
              <a:rPr lang="en-US" spc="-70" dirty="0"/>
              <a:t> </a:t>
            </a:r>
            <a:r>
              <a:rPr lang="en-US" dirty="0"/>
              <a:t>control</a:t>
            </a:r>
            <a:r>
              <a:rPr lang="en-US" spc="-250" dirty="0"/>
              <a:t> </a:t>
            </a:r>
            <a:r>
              <a:rPr lang="en-US" spc="60" dirty="0"/>
              <a:t>when</a:t>
            </a:r>
            <a:r>
              <a:rPr lang="en-US" spc="-70" dirty="0"/>
              <a:t> </a:t>
            </a:r>
            <a:r>
              <a:rPr lang="en-US" spc="75" dirty="0"/>
              <a:t>the</a:t>
            </a:r>
            <a:r>
              <a:rPr lang="en-US" spc="-70" dirty="0"/>
              <a:t> </a:t>
            </a:r>
            <a:r>
              <a:rPr lang="en-US" spc="55" dirty="0"/>
              <a:t>particle</a:t>
            </a:r>
            <a:r>
              <a:rPr lang="en-US" spc="-85" dirty="0"/>
              <a:t> </a:t>
            </a:r>
            <a:r>
              <a:rPr lang="en-US" spc="-10" dirty="0"/>
              <a:t>releases </a:t>
            </a:r>
            <a:r>
              <a:rPr lang="en-US" spc="75" dirty="0"/>
              <a:t>the</a:t>
            </a:r>
            <a:r>
              <a:rPr lang="en-US" spc="-110" dirty="0"/>
              <a:t> </a:t>
            </a:r>
            <a:r>
              <a:rPr lang="en-US" spc="-10" dirty="0"/>
              <a:t>drug?</a:t>
            </a:r>
          </a:p>
        </p:txBody>
      </p:sp>
      <p:sp>
        <p:nvSpPr>
          <p:cNvPr id="2" name="object 3">
            <a:extLst>
              <a:ext uri="{FF2B5EF4-FFF2-40B4-BE49-F238E27FC236}">
                <a16:creationId xmlns:a16="http://schemas.microsoft.com/office/drawing/2014/main" id="{8B52D808-57E5-1FFC-1FF7-D6DD13F56A2B}"/>
              </a:ext>
            </a:extLst>
          </p:cNvPr>
          <p:cNvSpPr txBox="1"/>
          <p:nvPr/>
        </p:nvSpPr>
        <p:spPr>
          <a:xfrm>
            <a:off x="1074200" y="2920678"/>
            <a:ext cx="8500745" cy="1346522"/>
          </a:xfrm>
          <a:prstGeom prst="rect">
            <a:avLst/>
          </a:prstGeom>
        </p:spPr>
        <p:txBody>
          <a:bodyPr vert="horz" wrap="square" lIns="0" tIns="12700" rIns="0" bIns="0" rtlCol="0">
            <a:spAutoFit/>
          </a:bodyPr>
          <a:lstStyle/>
          <a:p>
            <a:pPr marL="12700">
              <a:lnSpc>
                <a:spcPct val="100000"/>
              </a:lnSpc>
              <a:spcBef>
                <a:spcPts val="100"/>
              </a:spcBef>
            </a:pPr>
            <a:r>
              <a:rPr lang="en-US" sz="1700" spc="70" dirty="0">
                <a:solidFill>
                  <a:srgbClr val="595959"/>
                </a:solidFill>
                <a:latin typeface="Arial"/>
                <a:cs typeface="Arial"/>
              </a:rPr>
              <a:t>One can also design the particle to break apart when its </a:t>
            </a:r>
          </a:p>
          <a:p>
            <a:pPr marL="12700">
              <a:lnSpc>
                <a:spcPct val="100000"/>
              </a:lnSpc>
              <a:spcBef>
                <a:spcPts val="100"/>
              </a:spcBef>
            </a:pPr>
            <a:r>
              <a:rPr lang="en-US" sz="1700" spc="70" dirty="0">
                <a:solidFill>
                  <a:srgbClr val="595959"/>
                </a:solidFill>
                <a:latin typeface="Arial"/>
                <a:cs typeface="Arial"/>
              </a:rPr>
              <a:t>surroundings change in a certain way, such as:</a:t>
            </a:r>
            <a:br>
              <a:rPr lang="en-US" sz="1700" spc="70" dirty="0">
                <a:solidFill>
                  <a:srgbClr val="595959"/>
                </a:solidFill>
                <a:latin typeface="Arial"/>
                <a:cs typeface="Arial"/>
              </a:rPr>
            </a:br>
            <a:endParaRPr lang="en-US" sz="1700" spc="70" dirty="0">
              <a:solidFill>
                <a:srgbClr val="595959"/>
              </a:solidFill>
              <a:latin typeface="Arial"/>
              <a:cs typeface="Arial"/>
            </a:endParaRPr>
          </a:p>
          <a:p>
            <a:pPr marL="298450" indent="-285750">
              <a:lnSpc>
                <a:spcPct val="100000"/>
              </a:lnSpc>
              <a:spcBef>
                <a:spcPts val="100"/>
              </a:spcBef>
              <a:buFont typeface="Arial" panose="020B0604020202020204" pitchFamily="34" charset="0"/>
              <a:buChar char="•"/>
            </a:pPr>
            <a:r>
              <a:rPr lang="en-US" sz="1700" spc="70" dirty="0">
                <a:solidFill>
                  <a:srgbClr val="595959"/>
                </a:solidFill>
                <a:latin typeface="Arial"/>
                <a:cs typeface="Arial"/>
              </a:rPr>
              <a:t>having a certain water amount</a:t>
            </a:r>
          </a:p>
          <a:p>
            <a:pPr marL="298450" indent="-285750">
              <a:lnSpc>
                <a:spcPct val="100000"/>
              </a:lnSpc>
              <a:spcBef>
                <a:spcPts val="100"/>
              </a:spcBef>
              <a:buFont typeface="Arial" panose="020B0604020202020204" pitchFamily="34" charset="0"/>
              <a:buChar char="•"/>
            </a:pPr>
            <a:r>
              <a:rPr lang="en-US" sz="1700" spc="70" dirty="0">
                <a:solidFill>
                  <a:srgbClr val="595959"/>
                </a:solidFill>
                <a:latin typeface="Arial"/>
                <a:cs typeface="Arial"/>
              </a:rPr>
              <a:t>having a certain pH (how acidic the surrounding is)</a:t>
            </a:r>
            <a:endParaRPr sz="1700" dirty="0">
              <a:latin typeface="Arial"/>
              <a:cs typeface="Arial"/>
            </a:endParaRPr>
          </a:p>
        </p:txBody>
      </p:sp>
      <p:pic>
        <p:nvPicPr>
          <p:cNvPr id="4" name="Picture 3" descr="A diagram with two sections, the first, titled &quot;Solvent-controlled release,&quot; shows a blue sphere with red circles inside with an arrow pointing to the right with the words &quot;Interaction with water&quot; underneath. On the other side of the arrow, there is a faded blue sphere with the red circles moving away. In the second section, titled, &quot;Stimuli-sensitive release,&quot; shows an orange sphere with red circles inside with an arrow pointing to the right with the words &quot;Interaction with pH, light, or other stimuli&quot; underneath. On the other side of the arrow, there is a faded orange sphere with the red circles moving away.">
            <a:extLst>
              <a:ext uri="{FF2B5EF4-FFF2-40B4-BE49-F238E27FC236}">
                <a16:creationId xmlns:a16="http://schemas.microsoft.com/office/drawing/2014/main" id="{B0DCC8B3-3383-EC20-5D99-759B790941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1572" y="2576649"/>
            <a:ext cx="4926745" cy="4205151"/>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74200" y="1843797"/>
            <a:ext cx="10022205" cy="982320"/>
          </a:xfrm>
          <a:prstGeom prst="rect">
            <a:avLst/>
          </a:prstGeom>
        </p:spPr>
        <p:txBody>
          <a:bodyPr vert="horz" wrap="square" lIns="0" tIns="12700" rIns="0" bIns="0" rtlCol="0">
            <a:spAutoFit/>
          </a:bodyPr>
          <a:lstStyle/>
          <a:p>
            <a:pPr marL="12700" marR="5080">
              <a:lnSpc>
                <a:spcPct val="100000"/>
              </a:lnSpc>
              <a:spcBef>
                <a:spcPts val="100"/>
              </a:spcBef>
            </a:pPr>
            <a:r>
              <a:rPr dirty="0"/>
              <a:t>How</a:t>
            </a:r>
            <a:r>
              <a:rPr spc="-165" dirty="0"/>
              <a:t> </a:t>
            </a:r>
            <a:r>
              <a:rPr dirty="0"/>
              <a:t>do</a:t>
            </a:r>
            <a:r>
              <a:rPr spc="-70" dirty="0"/>
              <a:t> </a:t>
            </a:r>
            <a:r>
              <a:rPr spc="-30" dirty="0"/>
              <a:t>scientists</a:t>
            </a:r>
            <a:r>
              <a:rPr spc="-70" dirty="0"/>
              <a:t> </a:t>
            </a:r>
            <a:r>
              <a:rPr dirty="0"/>
              <a:t>control</a:t>
            </a:r>
            <a:r>
              <a:rPr spc="-250" dirty="0"/>
              <a:t> </a:t>
            </a:r>
            <a:r>
              <a:rPr spc="60" dirty="0"/>
              <a:t>when</a:t>
            </a:r>
            <a:r>
              <a:rPr spc="-70" dirty="0"/>
              <a:t> </a:t>
            </a:r>
            <a:r>
              <a:rPr spc="75" dirty="0"/>
              <a:t>the</a:t>
            </a:r>
            <a:r>
              <a:rPr spc="-70" dirty="0"/>
              <a:t> </a:t>
            </a:r>
            <a:r>
              <a:rPr spc="55" dirty="0"/>
              <a:t>particle</a:t>
            </a:r>
            <a:r>
              <a:rPr spc="-85" dirty="0"/>
              <a:t> </a:t>
            </a:r>
            <a:r>
              <a:rPr spc="-10" dirty="0"/>
              <a:t>releases </a:t>
            </a:r>
            <a:r>
              <a:rPr spc="75" dirty="0"/>
              <a:t>the</a:t>
            </a:r>
            <a:r>
              <a:rPr spc="-110" dirty="0"/>
              <a:t> </a:t>
            </a:r>
            <a:r>
              <a:rPr spc="-10" dirty="0"/>
              <a:t>drug?</a:t>
            </a:r>
          </a:p>
        </p:txBody>
      </p:sp>
      <p:pic>
        <p:nvPicPr>
          <p:cNvPr id="6" name="Picture 5" descr="A blue sphere with smaller red spheres inside. An arrow pointing to the right shows the sphere broken and the red spheres being released. Underneath is the phrase &quot;Degradation-controlled release.&quot;">
            <a:extLst>
              <a:ext uri="{FF2B5EF4-FFF2-40B4-BE49-F238E27FC236}">
                <a16:creationId xmlns:a16="http://schemas.microsoft.com/office/drawing/2014/main" id="{9DB77E50-FFB9-39ED-8629-E89E2FDAE9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2750820"/>
            <a:ext cx="5867400" cy="4107180"/>
          </a:xfrm>
          <a:prstGeom prst="rect">
            <a:avLst/>
          </a:prstGeom>
        </p:spPr>
      </p:pic>
      <p:sp>
        <p:nvSpPr>
          <p:cNvPr id="3" name="object 3">
            <a:extLst>
              <a:ext uri="{FF2B5EF4-FFF2-40B4-BE49-F238E27FC236}">
                <a16:creationId xmlns:a16="http://schemas.microsoft.com/office/drawing/2014/main" id="{E72A53DA-15B7-666A-BD9B-7946A3515A6D}"/>
              </a:ext>
            </a:extLst>
          </p:cNvPr>
          <p:cNvSpPr txBox="1"/>
          <p:nvPr/>
        </p:nvSpPr>
        <p:spPr>
          <a:xfrm>
            <a:off x="1074201" y="2969156"/>
            <a:ext cx="6545800" cy="536044"/>
          </a:xfrm>
          <a:prstGeom prst="rect">
            <a:avLst/>
          </a:prstGeom>
        </p:spPr>
        <p:txBody>
          <a:bodyPr vert="horz" wrap="square" lIns="0" tIns="12700" rIns="0" bIns="0" rtlCol="0">
            <a:spAutoFit/>
          </a:bodyPr>
          <a:lstStyle/>
          <a:p>
            <a:pPr marL="12700">
              <a:lnSpc>
                <a:spcPct val="100000"/>
              </a:lnSpc>
              <a:spcBef>
                <a:spcPts val="100"/>
              </a:spcBef>
            </a:pPr>
            <a:r>
              <a:rPr lang="en-US" sz="1700" spc="70" dirty="0">
                <a:solidFill>
                  <a:srgbClr val="595959"/>
                </a:solidFill>
                <a:latin typeface="Arial"/>
                <a:cs typeface="Arial"/>
              </a:rPr>
              <a:t>One could also simply design the particle so it releases drugs as it breaks apart over time.</a:t>
            </a:r>
            <a:endParaRPr sz="1700" dirty="0">
              <a:latin typeface="Arial"/>
              <a:cs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74200" y="1843797"/>
            <a:ext cx="4519930" cy="505459"/>
          </a:xfrm>
          <a:prstGeom prst="rect">
            <a:avLst/>
          </a:prstGeom>
        </p:spPr>
        <p:txBody>
          <a:bodyPr vert="horz" wrap="square" lIns="0" tIns="12700" rIns="0" bIns="0" rtlCol="0">
            <a:spAutoFit/>
          </a:bodyPr>
          <a:lstStyle/>
          <a:p>
            <a:pPr marL="12700">
              <a:lnSpc>
                <a:spcPct val="100000"/>
              </a:lnSpc>
              <a:spcBef>
                <a:spcPts val="100"/>
              </a:spcBef>
            </a:pPr>
            <a:r>
              <a:rPr spc="114" dirty="0"/>
              <a:t>What</a:t>
            </a:r>
            <a:r>
              <a:rPr spc="-114" dirty="0"/>
              <a:t> </a:t>
            </a:r>
            <a:r>
              <a:rPr spc="-150" dirty="0"/>
              <a:t>is</a:t>
            </a:r>
            <a:r>
              <a:rPr spc="-110" dirty="0"/>
              <a:t> </a:t>
            </a:r>
            <a:r>
              <a:rPr spc="50" dirty="0"/>
              <a:t>a</a:t>
            </a:r>
            <a:r>
              <a:rPr spc="-114" dirty="0"/>
              <a:t> </a:t>
            </a:r>
            <a:r>
              <a:rPr spc="-10" dirty="0"/>
              <a:t>nanoparticle?</a:t>
            </a:r>
          </a:p>
        </p:txBody>
      </p:sp>
      <p:sp>
        <p:nvSpPr>
          <p:cNvPr id="3" name="object 3"/>
          <p:cNvSpPr txBox="1"/>
          <p:nvPr/>
        </p:nvSpPr>
        <p:spPr>
          <a:xfrm>
            <a:off x="1074200" y="2825927"/>
            <a:ext cx="2578735" cy="2409190"/>
          </a:xfrm>
          <a:prstGeom prst="rect">
            <a:avLst/>
          </a:prstGeom>
        </p:spPr>
        <p:txBody>
          <a:bodyPr vert="horz" wrap="square" lIns="0" tIns="12700" rIns="0" bIns="0" rtlCol="0">
            <a:spAutoFit/>
          </a:bodyPr>
          <a:lstStyle/>
          <a:p>
            <a:pPr marL="12700" marR="5080" algn="just">
              <a:lnSpc>
                <a:spcPct val="114999"/>
              </a:lnSpc>
              <a:spcBef>
                <a:spcPts val="100"/>
              </a:spcBef>
            </a:pPr>
            <a:r>
              <a:rPr sz="1700" spc="-10" dirty="0">
                <a:solidFill>
                  <a:srgbClr val="595959"/>
                </a:solidFill>
                <a:latin typeface="Arial"/>
                <a:cs typeface="Arial"/>
              </a:rPr>
              <a:t>Nanoparticles</a:t>
            </a:r>
            <a:r>
              <a:rPr sz="1700" spc="-55" dirty="0">
                <a:solidFill>
                  <a:srgbClr val="595959"/>
                </a:solidFill>
                <a:latin typeface="Arial"/>
                <a:cs typeface="Arial"/>
              </a:rPr>
              <a:t> </a:t>
            </a:r>
            <a:r>
              <a:rPr sz="1700" spc="-45" dirty="0">
                <a:solidFill>
                  <a:srgbClr val="595959"/>
                </a:solidFill>
                <a:latin typeface="Arial"/>
                <a:cs typeface="Arial"/>
              </a:rPr>
              <a:t>are</a:t>
            </a:r>
            <a:r>
              <a:rPr sz="1700" spc="-50" dirty="0">
                <a:solidFill>
                  <a:srgbClr val="595959"/>
                </a:solidFill>
                <a:latin typeface="Arial"/>
                <a:cs typeface="Arial"/>
              </a:rPr>
              <a:t> </a:t>
            </a:r>
            <a:r>
              <a:rPr sz="1700" dirty="0">
                <a:solidFill>
                  <a:srgbClr val="595959"/>
                </a:solidFill>
                <a:latin typeface="Arial"/>
                <a:cs typeface="Arial"/>
              </a:rPr>
              <a:t>very</a:t>
            </a:r>
            <a:r>
              <a:rPr sz="1700" spc="-55" dirty="0">
                <a:solidFill>
                  <a:srgbClr val="595959"/>
                </a:solidFill>
                <a:latin typeface="Arial"/>
                <a:cs typeface="Arial"/>
              </a:rPr>
              <a:t> </a:t>
            </a:r>
            <a:r>
              <a:rPr sz="1700" spc="-20" dirty="0">
                <a:solidFill>
                  <a:srgbClr val="595959"/>
                </a:solidFill>
                <a:latin typeface="Arial"/>
                <a:cs typeface="Arial"/>
              </a:rPr>
              <a:t>tiny </a:t>
            </a:r>
            <a:r>
              <a:rPr sz="1700" dirty="0">
                <a:solidFill>
                  <a:srgbClr val="595959"/>
                </a:solidFill>
                <a:latin typeface="Arial"/>
                <a:cs typeface="Arial"/>
              </a:rPr>
              <a:t>particles</a:t>
            </a:r>
            <a:r>
              <a:rPr sz="1700" spc="-30" dirty="0">
                <a:solidFill>
                  <a:srgbClr val="595959"/>
                </a:solidFill>
                <a:latin typeface="Arial"/>
                <a:cs typeface="Arial"/>
              </a:rPr>
              <a:t> </a:t>
            </a:r>
            <a:r>
              <a:rPr sz="1700" spc="-50" dirty="0">
                <a:solidFill>
                  <a:srgbClr val="595959"/>
                </a:solidFill>
                <a:latin typeface="Arial"/>
                <a:cs typeface="Arial"/>
              </a:rPr>
              <a:t>(spheres)</a:t>
            </a:r>
            <a:r>
              <a:rPr sz="1700" spc="-25" dirty="0">
                <a:solidFill>
                  <a:srgbClr val="595959"/>
                </a:solidFill>
                <a:latin typeface="Arial"/>
                <a:cs typeface="Arial"/>
              </a:rPr>
              <a:t> </a:t>
            </a:r>
            <a:r>
              <a:rPr sz="1700" dirty="0">
                <a:solidFill>
                  <a:srgbClr val="595959"/>
                </a:solidFill>
                <a:latin typeface="Arial"/>
                <a:cs typeface="Arial"/>
              </a:rPr>
              <a:t>that</a:t>
            </a:r>
            <a:r>
              <a:rPr sz="1700" spc="-30" dirty="0">
                <a:solidFill>
                  <a:srgbClr val="595959"/>
                </a:solidFill>
                <a:latin typeface="Arial"/>
                <a:cs typeface="Arial"/>
              </a:rPr>
              <a:t> </a:t>
            </a:r>
            <a:r>
              <a:rPr sz="1700" spc="-25" dirty="0">
                <a:solidFill>
                  <a:srgbClr val="595959"/>
                </a:solidFill>
                <a:latin typeface="Arial"/>
                <a:cs typeface="Arial"/>
              </a:rPr>
              <a:t>are </a:t>
            </a:r>
            <a:r>
              <a:rPr sz="1700" dirty="0">
                <a:solidFill>
                  <a:srgbClr val="595959"/>
                </a:solidFill>
                <a:latin typeface="Arial"/>
                <a:cs typeface="Arial"/>
              </a:rPr>
              <a:t>about</a:t>
            </a:r>
            <a:r>
              <a:rPr sz="1700" spc="-100" dirty="0">
                <a:solidFill>
                  <a:srgbClr val="595959"/>
                </a:solidFill>
                <a:latin typeface="Arial"/>
                <a:cs typeface="Arial"/>
              </a:rPr>
              <a:t> </a:t>
            </a:r>
            <a:r>
              <a:rPr sz="1700" dirty="0">
                <a:solidFill>
                  <a:srgbClr val="595959"/>
                </a:solidFill>
                <a:latin typeface="Arial"/>
                <a:cs typeface="Arial"/>
              </a:rPr>
              <a:t>1</a:t>
            </a:r>
            <a:r>
              <a:rPr sz="1700" spc="-95" dirty="0">
                <a:solidFill>
                  <a:srgbClr val="595959"/>
                </a:solidFill>
                <a:latin typeface="Arial"/>
                <a:cs typeface="Arial"/>
              </a:rPr>
              <a:t> </a:t>
            </a:r>
            <a:r>
              <a:rPr sz="1700" spc="50" dirty="0">
                <a:solidFill>
                  <a:srgbClr val="595959"/>
                </a:solidFill>
                <a:latin typeface="Arial"/>
                <a:cs typeface="Arial"/>
              </a:rPr>
              <a:t>to</a:t>
            </a:r>
            <a:r>
              <a:rPr sz="1700" spc="-95" dirty="0">
                <a:solidFill>
                  <a:srgbClr val="595959"/>
                </a:solidFill>
                <a:latin typeface="Arial"/>
                <a:cs typeface="Arial"/>
              </a:rPr>
              <a:t> </a:t>
            </a:r>
            <a:r>
              <a:rPr sz="1700" dirty="0">
                <a:solidFill>
                  <a:srgbClr val="595959"/>
                </a:solidFill>
                <a:latin typeface="Arial"/>
                <a:cs typeface="Arial"/>
              </a:rPr>
              <a:t>100</a:t>
            </a:r>
            <a:r>
              <a:rPr sz="1700" spc="-95" dirty="0">
                <a:solidFill>
                  <a:srgbClr val="595959"/>
                </a:solidFill>
                <a:latin typeface="Arial"/>
                <a:cs typeface="Arial"/>
              </a:rPr>
              <a:t> </a:t>
            </a:r>
            <a:r>
              <a:rPr sz="1700" spc="-10" dirty="0">
                <a:solidFill>
                  <a:srgbClr val="595959"/>
                </a:solidFill>
                <a:latin typeface="Arial"/>
                <a:cs typeface="Arial"/>
              </a:rPr>
              <a:t>nanometers </a:t>
            </a:r>
            <a:r>
              <a:rPr sz="1700" dirty="0">
                <a:solidFill>
                  <a:srgbClr val="595959"/>
                </a:solidFill>
                <a:latin typeface="Arial"/>
                <a:cs typeface="Arial"/>
              </a:rPr>
              <a:t>in</a:t>
            </a:r>
            <a:r>
              <a:rPr sz="1700" spc="-95" dirty="0">
                <a:solidFill>
                  <a:srgbClr val="595959"/>
                </a:solidFill>
                <a:latin typeface="Arial"/>
                <a:cs typeface="Arial"/>
              </a:rPr>
              <a:t> </a:t>
            </a:r>
            <a:r>
              <a:rPr sz="1700" spc="-10" dirty="0">
                <a:solidFill>
                  <a:srgbClr val="595959"/>
                </a:solidFill>
                <a:latin typeface="Arial"/>
                <a:cs typeface="Arial"/>
              </a:rPr>
              <a:t>size.</a:t>
            </a:r>
            <a:endParaRPr sz="1700">
              <a:latin typeface="Arial"/>
              <a:cs typeface="Arial"/>
            </a:endParaRPr>
          </a:p>
          <a:p>
            <a:pPr>
              <a:lnSpc>
                <a:spcPct val="100000"/>
              </a:lnSpc>
              <a:spcBef>
                <a:spcPts val="390"/>
              </a:spcBef>
            </a:pPr>
            <a:endParaRPr sz="1700">
              <a:latin typeface="Arial"/>
              <a:cs typeface="Arial"/>
            </a:endParaRPr>
          </a:p>
          <a:p>
            <a:pPr marL="12700" marR="369570">
              <a:lnSpc>
                <a:spcPct val="114999"/>
              </a:lnSpc>
            </a:pPr>
            <a:r>
              <a:rPr sz="1700" spc="-40" dirty="0">
                <a:solidFill>
                  <a:srgbClr val="595959"/>
                </a:solidFill>
                <a:latin typeface="Arial"/>
                <a:cs typeface="Arial"/>
              </a:rPr>
              <a:t>They</a:t>
            </a:r>
            <a:r>
              <a:rPr sz="1700" spc="-85" dirty="0">
                <a:solidFill>
                  <a:srgbClr val="595959"/>
                </a:solidFill>
                <a:latin typeface="Arial"/>
                <a:cs typeface="Arial"/>
              </a:rPr>
              <a:t> </a:t>
            </a:r>
            <a:r>
              <a:rPr sz="1700" spc="-25" dirty="0">
                <a:solidFill>
                  <a:srgbClr val="595959"/>
                </a:solidFill>
                <a:latin typeface="Arial"/>
                <a:cs typeface="Arial"/>
              </a:rPr>
              <a:t>are</a:t>
            </a:r>
            <a:r>
              <a:rPr sz="1700" spc="-80" dirty="0">
                <a:solidFill>
                  <a:srgbClr val="595959"/>
                </a:solidFill>
                <a:latin typeface="Arial"/>
                <a:cs typeface="Arial"/>
              </a:rPr>
              <a:t> </a:t>
            </a:r>
            <a:r>
              <a:rPr sz="1700" dirty="0">
                <a:solidFill>
                  <a:srgbClr val="595959"/>
                </a:solidFill>
                <a:latin typeface="Arial"/>
                <a:cs typeface="Arial"/>
              </a:rPr>
              <a:t>both</a:t>
            </a:r>
            <a:r>
              <a:rPr sz="1700" spc="-80" dirty="0">
                <a:solidFill>
                  <a:srgbClr val="595959"/>
                </a:solidFill>
                <a:latin typeface="Arial"/>
                <a:cs typeface="Arial"/>
              </a:rPr>
              <a:t> </a:t>
            </a:r>
            <a:r>
              <a:rPr sz="1700" spc="-10" dirty="0">
                <a:solidFill>
                  <a:srgbClr val="595959"/>
                </a:solidFill>
                <a:latin typeface="Arial"/>
                <a:cs typeface="Arial"/>
              </a:rPr>
              <a:t>naturally </a:t>
            </a:r>
            <a:r>
              <a:rPr sz="1700" dirty="0">
                <a:solidFill>
                  <a:srgbClr val="595959"/>
                </a:solidFill>
                <a:latin typeface="Arial"/>
                <a:cs typeface="Arial"/>
              </a:rPr>
              <a:t>occurring</a:t>
            </a:r>
            <a:r>
              <a:rPr sz="1700" spc="-114" dirty="0">
                <a:solidFill>
                  <a:srgbClr val="595959"/>
                </a:solidFill>
                <a:latin typeface="Arial"/>
                <a:cs typeface="Arial"/>
              </a:rPr>
              <a:t> </a:t>
            </a:r>
            <a:r>
              <a:rPr sz="1700" spc="-45" dirty="0">
                <a:solidFill>
                  <a:srgbClr val="595959"/>
                </a:solidFill>
                <a:latin typeface="Arial"/>
                <a:cs typeface="Arial"/>
              </a:rPr>
              <a:t>and</a:t>
            </a:r>
            <a:r>
              <a:rPr sz="1700" spc="-114" dirty="0">
                <a:solidFill>
                  <a:srgbClr val="595959"/>
                </a:solidFill>
                <a:latin typeface="Arial"/>
                <a:cs typeface="Arial"/>
              </a:rPr>
              <a:t> </a:t>
            </a:r>
            <a:r>
              <a:rPr sz="1700" spc="-55" dirty="0">
                <a:solidFill>
                  <a:srgbClr val="595959"/>
                </a:solidFill>
                <a:latin typeface="Arial"/>
                <a:cs typeface="Arial"/>
              </a:rPr>
              <a:t>can</a:t>
            </a:r>
            <a:r>
              <a:rPr sz="1700" spc="-114" dirty="0">
                <a:solidFill>
                  <a:srgbClr val="595959"/>
                </a:solidFill>
                <a:latin typeface="Arial"/>
                <a:cs typeface="Arial"/>
              </a:rPr>
              <a:t> </a:t>
            </a:r>
            <a:r>
              <a:rPr sz="1700" spc="-25" dirty="0">
                <a:solidFill>
                  <a:srgbClr val="595959"/>
                </a:solidFill>
                <a:latin typeface="Arial"/>
                <a:cs typeface="Arial"/>
              </a:rPr>
              <a:t>be </a:t>
            </a:r>
            <a:r>
              <a:rPr sz="1700" spc="-55" dirty="0">
                <a:solidFill>
                  <a:srgbClr val="595959"/>
                </a:solidFill>
                <a:latin typeface="Arial"/>
                <a:cs typeface="Arial"/>
              </a:rPr>
              <a:t>man-</a:t>
            </a:r>
            <a:r>
              <a:rPr sz="1700" spc="-10" dirty="0">
                <a:solidFill>
                  <a:srgbClr val="595959"/>
                </a:solidFill>
                <a:latin typeface="Arial"/>
                <a:cs typeface="Arial"/>
              </a:rPr>
              <a:t>made.</a:t>
            </a:r>
            <a:endParaRPr sz="1700">
              <a:latin typeface="Arial"/>
              <a:cs typeface="Arial"/>
            </a:endParaRPr>
          </a:p>
        </p:txBody>
      </p:sp>
      <p:pic>
        <p:nvPicPr>
          <p:cNvPr id="11" name="Picture 10" descr="A small blue sphere labeled 1 nanometer with a double sided arrow pointing from the small sphere to a large blue sphere labeled 100 nanometers. Above the arrow is the word &quot;Size&quot; and underneath are lines indicating a ruler.">
            <a:extLst>
              <a:ext uri="{FF2B5EF4-FFF2-40B4-BE49-F238E27FC236}">
                <a16:creationId xmlns:a16="http://schemas.microsoft.com/office/drawing/2014/main" id="{AB715C0D-C79C-49F0-46A4-1EACA2D9FA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1292" y="1252975"/>
            <a:ext cx="8960708" cy="537642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Nanoparticle</a:t>
            </a:r>
            <a:r>
              <a:rPr spc="470" dirty="0"/>
              <a:t> </a:t>
            </a:r>
            <a:r>
              <a:rPr spc="-20" dirty="0"/>
              <a:t>‘layering’</a:t>
            </a:r>
          </a:p>
        </p:txBody>
      </p:sp>
      <p:sp>
        <p:nvSpPr>
          <p:cNvPr id="3" name="object 3"/>
          <p:cNvSpPr txBox="1"/>
          <p:nvPr/>
        </p:nvSpPr>
        <p:spPr>
          <a:xfrm>
            <a:off x="1074200" y="2851834"/>
            <a:ext cx="3927475" cy="1657985"/>
          </a:xfrm>
          <a:prstGeom prst="rect">
            <a:avLst/>
          </a:prstGeom>
        </p:spPr>
        <p:txBody>
          <a:bodyPr vert="horz" wrap="square" lIns="0" tIns="12700" rIns="0" bIns="0" rtlCol="0">
            <a:spAutoFit/>
          </a:bodyPr>
          <a:lstStyle/>
          <a:p>
            <a:pPr marL="12700" marR="5080">
              <a:lnSpc>
                <a:spcPct val="105000"/>
              </a:lnSpc>
              <a:spcBef>
                <a:spcPts val="100"/>
              </a:spcBef>
            </a:pPr>
            <a:r>
              <a:rPr sz="1700" dirty="0">
                <a:solidFill>
                  <a:srgbClr val="595959"/>
                </a:solidFill>
                <a:latin typeface="Arial"/>
                <a:cs typeface="Arial"/>
              </a:rPr>
              <a:t>In</a:t>
            </a:r>
            <a:r>
              <a:rPr sz="1700" spc="-120" dirty="0">
                <a:solidFill>
                  <a:srgbClr val="595959"/>
                </a:solidFill>
                <a:latin typeface="Arial"/>
                <a:cs typeface="Arial"/>
              </a:rPr>
              <a:t> </a:t>
            </a:r>
            <a:r>
              <a:rPr sz="1700" dirty="0">
                <a:solidFill>
                  <a:srgbClr val="595959"/>
                </a:solidFill>
                <a:latin typeface="Arial"/>
                <a:cs typeface="Arial"/>
              </a:rPr>
              <a:t>addition,</a:t>
            </a:r>
            <a:r>
              <a:rPr sz="1700" spc="-120" dirty="0">
                <a:solidFill>
                  <a:srgbClr val="595959"/>
                </a:solidFill>
                <a:latin typeface="Arial"/>
                <a:cs typeface="Arial"/>
              </a:rPr>
              <a:t> </a:t>
            </a:r>
            <a:r>
              <a:rPr sz="1700" spc="-35" dirty="0">
                <a:solidFill>
                  <a:srgbClr val="595959"/>
                </a:solidFill>
                <a:latin typeface="Arial"/>
                <a:cs typeface="Arial"/>
              </a:rPr>
              <a:t>one</a:t>
            </a:r>
            <a:r>
              <a:rPr sz="1700" spc="-120" dirty="0">
                <a:solidFill>
                  <a:srgbClr val="595959"/>
                </a:solidFill>
                <a:latin typeface="Arial"/>
                <a:cs typeface="Arial"/>
              </a:rPr>
              <a:t> </a:t>
            </a:r>
            <a:r>
              <a:rPr sz="1700" spc="-55" dirty="0">
                <a:solidFill>
                  <a:srgbClr val="595959"/>
                </a:solidFill>
                <a:latin typeface="Arial"/>
                <a:cs typeface="Arial"/>
              </a:rPr>
              <a:t>can</a:t>
            </a:r>
            <a:r>
              <a:rPr sz="1700" spc="-114" dirty="0">
                <a:solidFill>
                  <a:srgbClr val="595959"/>
                </a:solidFill>
                <a:latin typeface="Arial"/>
                <a:cs typeface="Arial"/>
              </a:rPr>
              <a:t> </a:t>
            </a:r>
            <a:r>
              <a:rPr sz="1700" spc="-10" dirty="0">
                <a:solidFill>
                  <a:srgbClr val="595959"/>
                </a:solidFill>
                <a:latin typeface="Arial"/>
                <a:cs typeface="Arial"/>
              </a:rPr>
              <a:t>‘layer’</a:t>
            </a:r>
            <a:r>
              <a:rPr sz="1700" spc="-120" dirty="0">
                <a:solidFill>
                  <a:srgbClr val="595959"/>
                </a:solidFill>
                <a:latin typeface="Arial"/>
                <a:cs typeface="Arial"/>
              </a:rPr>
              <a:t> </a:t>
            </a:r>
            <a:r>
              <a:rPr sz="1700" spc="-25" dirty="0">
                <a:solidFill>
                  <a:srgbClr val="595959"/>
                </a:solidFill>
                <a:latin typeface="Arial"/>
                <a:cs typeface="Arial"/>
              </a:rPr>
              <a:t>the </a:t>
            </a:r>
            <a:r>
              <a:rPr sz="1700" dirty="0">
                <a:solidFill>
                  <a:srgbClr val="595959"/>
                </a:solidFill>
                <a:latin typeface="Arial"/>
                <a:cs typeface="Arial"/>
              </a:rPr>
              <a:t>nanoparticle</a:t>
            </a:r>
            <a:r>
              <a:rPr sz="1700" spc="-105" dirty="0">
                <a:solidFill>
                  <a:srgbClr val="595959"/>
                </a:solidFill>
                <a:latin typeface="Arial"/>
                <a:cs typeface="Arial"/>
              </a:rPr>
              <a:t> </a:t>
            </a:r>
            <a:r>
              <a:rPr sz="1700" spc="-10" dirty="0">
                <a:solidFill>
                  <a:srgbClr val="595959"/>
                </a:solidFill>
                <a:latin typeface="Arial"/>
                <a:cs typeface="Arial"/>
              </a:rPr>
              <a:t>by</a:t>
            </a:r>
            <a:r>
              <a:rPr sz="1700" spc="-105" dirty="0">
                <a:solidFill>
                  <a:srgbClr val="595959"/>
                </a:solidFill>
                <a:latin typeface="Arial"/>
                <a:cs typeface="Arial"/>
              </a:rPr>
              <a:t> </a:t>
            </a:r>
            <a:r>
              <a:rPr sz="1700" spc="-20" dirty="0">
                <a:solidFill>
                  <a:srgbClr val="595959"/>
                </a:solidFill>
                <a:latin typeface="Arial"/>
                <a:cs typeface="Arial"/>
              </a:rPr>
              <a:t>covering</a:t>
            </a:r>
            <a:r>
              <a:rPr sz="1700" spc="-105" dirty="0">
                <a:solidFill>
                  <a:srgbClr val="595959"/>
                </a:solidFill>
                <a:latin typeface="Arial"/>
                <a:cs typeface="Arial"/>
              </a:rPr>
              <a:t> </a:t>
            </a:r>
            <a:r>
              <a:rPr sz="1700" dirty="0">
                <a:solidFill>
                  <a:srgbClr val="595959"/>
                </a:solidFill>
                <a:latin typeface="Arial"/>
                <a:cs typeface="Arial"/>
              </a:rPr>
              <a:t>the</a:t>
            </a:r>
            <a:r>
              <a:rPr sz="1700" spc="-105" dirty="0">
                <a:solidFill>
                  <a:srgbClr val="595959"/>
                </a:solidFill>
                <a:latin typeface="Arial"/>
                <a:cs typeface="Arial"/>
              </a:rPr>
              <a:t> </a:t>
            </a:r>
            <a:r>
              <a:rPr sz="1700" spc="-10" dirty="0">
                <a:solidFill>
                  <a:srgbClr val="595959"/>
                </a:solidFill>
                <a:latin typeface="Arial"/>
                <a:cs typeface="Arial"/>
              </a:rPr>
              <a:t>nanoparticle </a:t>
            </a:r>
            <a:r>
              <a:rPr sz="1700" spc="65" dirty="0">
                <a:solidFill>
                  <a:srgbClr val="595959"/>
                </a:solidFill>
                <a:latin typeface="Arial"/>
                <a:cs typeface="Arial"/>
              </a:rPr>
              <a:t>with</a:t>
            </a:r>
            <a:r>
              <a:rPr sz="1700" spc="-50" dirty="0">
                <a:solidFill>
                  <a:srgbClr val="595959"/>
                </a:solidFill>
                <a:latin typeface="Arial"/>
                <a:cs typeface="Arial"/>
              </a:rPr>
              <a:t> </a:t>
            </a:r>
            <a:r>
              <a:rPr sz="1700" spc="10" dirty="0">
                <a:solidFill>
                  <a:srgbClr val="595959"/>
                </a:solidFill>
                <a:latin typeface="Arial"/>
                <a:cs typeface="Arial"/>
              </a:rPr>
              <a:t>different</a:t>
            </a:r>
            <a:r>
              <a:rPr sz="1700" spc="-50" dirty="0">
                <a:solidFill>
                  <a:srgbClr val="595959"/>
                </a:solidFill>
                <a:latin typeface="Arial"/>
                <a:cs typeface="Arial"/>
              </a:rPr>
              <a:t> </a:t>
            </a:r>
            <a:r>
              <a:rPr sz="1700" dirty="0">
                <a:solidFill>
                  <a:srgbClr val="595959"/>
                </a:solidFill>
                <a:latin typeface="Arial"/>
                <a:cs typeface="Arial"/>
              </a:rPr>
              <a:t>nanoparticle</a:t>
            </a:r>
            <a:r>
              <a:rPr sz="1700" spc="-45" dirty="0">
                <a:solidFill>
                  <a:srgbClr val="595959"/>
                </a:solidFill>
                <a:latin typeface="Arial"/>
                <a:cs typeface="Arial"/>
              </a:rPr>
              <a:t> </a:t>
            </a:r>
            <a:r>
              <a:rPr sz="1700" spc="-10" dirty="0">
                <a:solidFill>
                  <a:srgbClr val="595959"/>
                </a:solidFill>
                <a:latin typeface="Arial"/>
                <a:cs typeface="Arial"/>
              </a:rPr>
              <a:t>layers!</a:t>
            </a:r>
            <a:endParaRPr sz="1700" dirty="0">
              <a:latin typeface="Arial"/>
              <a:cs typeface="Arial"/>
            </a:endParaRPr>
          </a:p>
          <a:p>
            <a:pPr>
              <a:lnSpc>
                <a:spcPct val="100000"/>
              </a:lnSpc>
              <a:spcBef>
                <a:spcPts val="185"/>
              </a:spcBef>
            </a:pPr>
            <a:endParaRPr sz="1700" dirty="0">
              <a:latin typeface="Arial"/>
              <a:cs typeface="Arial"/>
            </a:endParaRPr>
          </a:p>
          <a:p>
            <a:pPr marL="12700" marR="226060">
              <a:lnSpc>
                <a:spcPct val="105000"/>
              </a:lnSpc>
            </a:pPr>
            <a:r>
              <a:rPr sz="1700" spc="-30" dirty="0">
                <a:solidFill>
                  <a:srgbClr val="595959"/>
                </a:solidFill>
                <a:latin typeface="Arial"/>
                <a:cs typeface="Arial"/>
              </a:rPr>
              <a:t>This</a:t>
            </a:r>
            <a:r>
              <a:rPr sz="1700" spc="-125" dirty="0">
                <a:solidFill>
                  <a:srgbClr val="595959"/>
                </a:solidFill>
                <a:latin typeface="Arial"/>
                <a:cs typeface="Arial"/>
              </a:rPr>
              <a:t> </a:t>
            </a:r>
            <a:r>
              <a:rPr sz="1700" spc="-10" dirty="0">
                <a:solidFill>
                  <a:srgbClr val="595959"/>
                </a:solidFill>
                <a:latin typeface="Arial"/>
                <a:cs typeface="Arial"/>
              </a:rPr>
              <a:t>allows</a:t>
            </a:r>
            <a:r>
              <a:rPr sz="1700" spc="-125" dirty="0">
                <a:solidFill>
                  <a:srgbClr val="595959"/>
                </a:solidFill>
                <a:latin typeface="Arial"/>
                <a:cs typeface="Arial"/>
              </a:rPr>
              <a:t> </a:t>
            </a:r>
            <a:r>
              <a:rPr sz="1700" spc="65" dirty="0">
                <a:solidFill>
                  <a:srgbClr val="595959"/>
                </a:solidFill>
                <a:latin typeface="Arial"/>
                <a:cs typeface="Arial"/>
              </a:rPr>
              <a:t>for</a:t>
            </a:r>
            <a:r>
              <a:rPr sz="1700" spc="-125" dirty="0">
                <a:solidFill>
                  <a:srgbClr val="595959"/>
                </a:solidFill>
                <a:latin typeface="Arial"/>
                <a:cs typeface="Arial"/>
              </a:rPr>
              <a:t> </a:t>
            </a:r>
            <a:r>
              <a:rPr sz="1700" spc="-25" dirty="0">
                <a:solidFill>
                  <a:srgbClr val="595959"/>
                </a:solidFill>
                <a:latin typeface="Arial"/>
                <a:cs typeface="Arial"/>
              </a:rPr>
              <a:t>drugs</a:t>
            </a:r>
            <a:r>
              <a:rPr sz="1700" spc="-125" dirty="0">
                <a:solidFill>
                  <a:srgbClr val="595959"/>
                </a:solidFill>
                <a:latin typeface="Arial"/>
                <a:cs typeface="Arial"/>
              </a:rPr>
              <a:t> </a:t>
            </a:r>
            <a:r>
              <a:rPr sz="1700" spc="70" dirty="0">
                <a:solidFill>
                  <a:srgbClr val="595959"/>
                </a:solidFill>
                <a:latin typeface="Arial"/>
                <a:cs typeface="Arial"/>
              </a:rPr>
              <a:t>to</a:t>
            </a:r>
            <a:r>
              <a:rPr sz="1700" spc="-125" dirty="0">
                <a:solidFill>
                  <a:srgbClr val="595959"/>
                </a:solidFill>
                <a:latin typeface="Arial"/>
                <a:cs typeface="Arial"/>
              </a:rPr>
              <a:t> </a:t>
            </a:r>
            <a:r>
              <a:rPr sz="1700" spc="-45" dirty="0">
                <a:solidFill>
                  <a:srgbClr val="595959"/>
                </a:solidFill>
                <a:latin typeface="Arial"/>
                <a:cs typeface="Arial"/>
              </a:rPr>
              <a:t>be</a:t>
            </a:r>
            <a:r>
              <a:rPr sz="1700" spc="-125" dirty="0">
                <a:solidFill>
                  <a:srgbClr val="595959"/>
                </a:solidFill>
                <a:latin typeface="Arial"/>
                <a:cs typeface="Arial"/>
              </a:rPr>
              <a:t> </a:t>
            </a:r>
            <a:r>
              <a:rPr sz="1700" spc="-30" dirty="0">
                <a:solidFill>
                  <a:srgbClr val="595959"/>
                </a:solidFill>
                <a:latin typeface="Arial"/>
                <a:cs typeface="Arial"/>
              </a:rPr>
              <a:t>released</a:t>
            </a:r>
            <a:r>
              <a:rPr sz="1700" spc="-125" dirty="0">
                <a:solidFill>
                  <a:srgbClr val="595959"/>
                </a:solidFill>
                <a:latin typeface="Arial"/>
                <a:cs typeface="Arial"/>
              </a:rPr>
              <a:t> </a:t>
            </a:r>
            <a:r>
              <a:rPr sz="1700" spc="-25" dirty="0">
                <a:solidFill>
                  <a:srgbClr val="595959"/>
                </a:solidFill>
                <a:latin typeface="Arial"/>
                <a:cs typeface="Arial"/>
              </a:rPr>
              <a:t>at </a:t>
            </a:r>
            <a:r>
              <a:rPr sz="1700" dirty="0">
                <a:solidFill>
                  <a:srgbClr val="595959"/>
                </a:solidFill>
                <a:latin typeface="Arial"/>
                <a:cs typeface="Arial"/>
              </a:rPr>
              <a:t>certain</a:t>
            </a:r>
            <a:r>
              <a:rPr sz="1700" spc="-70" dirty="0">
                <a:solidFill>
                  <a:srgbClr val="595959"/>
                </a:solidFill>
                <a:latin typeface="Arial"/>
                <a:cs typeface="Arial"/>
              </a:rPr>
              <a:t> </a:t>
            </a:r>
            <a:r>
              <a:rPr sz="1700" dirty="0">
                <a:solidFill>
                  <a:srgbClr val="595959"/>
                </a:solidFill>
                <a:latin typeface="Arial"/>
                <a:cs typeface="Arial"/>
              </a:rPr>
              <a:t>times</a:t>
            </a:r>
            <a:r>
              <a:rPr sz="1700" spc="-70" dirty="0">
                <a:solidFill>
                  <a:srgbClr val="595959"/>
                </a:solidFill>
                <a:latin typeface="Arial"/>
                <a:cs typeface="Arial"/>
              </a:rPr>
              <a:t> </a:t>
            </a:r>
            <a:r>
              <a:rPr sz="1700" dirty="0">
                <a:solidFill>
                  <a:srgbClr val="595959"/>
                </a:solidFill>
                <a:latin typeface="Arial"/>
                <a:cs typeface="Arial"/>
              </a:rPr>
              <a:t>after</a:t>
            </a:r>
            <a:r>
              <a:rPr sz="1700" spc="-70" dirty="0">
                <a:solidFill>
                  <a:srgbClr val="595959"/>
                </a:solidFill>
                <a:latin typeface="Arial"/>
                <a:cs typeface="Arial"/>
              </a:rPr>
              <a:t> </a:t>
            </a:r>
            <a:r>
              <a:rPr sz="1700" spc="-65" dirty="0">
                <a:solidFill>
                  <a:srgbClr val="595959"/>
                </a:solidFill>
                <a:latin typeface="Arial"/>
                <a:cs typeface="Arial"/>
              </a:rPr>
              <a:t>each</a:t>
            </a:r>
            <a:r>
              <a:rPr sz="1700" spc="-70" dirty="0">
                <a:solidFill>
                  <a:srgbClr val="595959"/>
                </a:solidFill>
                <a:latin typeface="Arial"/>
                <a:cs typeface="Arial"/>
              </a:rPr>
              <a:t> </a:t>
            </a:r>
            <a:r>
              <a:rPr sz="1700" spc="-10" dirty="0">
                <a:solidFill>
                  <a:srgbClr val="595959"/>
                </a:solidFill>
                <a:latin typeface="Arial"/>
                <a:cs typeface="Arial"/>
              </a:rPr>
              <a:t>layer</a:t>
            </a:r>
            <a:r>
              <a:rPr sz="1700" spc="-70" dirty="0">
                <a:solidFill>
                  <a:srgbClr val="595959"/>
                </a:solidFill>
                <a:latin typeface="Arial"/>
                <a:cs typeface="Arial"/>
              </a:rPr>
              <a:t> </a:t>
            </a:r>
            <a:r>
              <a:rPr sz="1700" spc="-45" dirty="0">
                <a:solidFill>
                  <a:srgbClr val="595959"/>
                </a:solidFill>
                <a:latin typeface="Arial"/>
                <a:cs typeface="Arial"/>
              </a:rPr>
              <a:t>degrades.</a:t>
            </a:r>
            <a:endParaRPr sz="1700" dirty="0">
              <a:latin typeface="Arial"/>
              <a:cs typeface="Arial"/>
            </a:endParaRPr>
          </a:p>
        </p:txBody>
      </p:sp>
      <p:pic>
        <p:nvPicPr>
          <p:cNvPr id="5" name="Picture 4" descr="A blue sphere with a cut out showing a solid red sphere as the most inside layer labeled &quot;Solid drug core&quot;, followed by a green layer labeled &quot;Inner functional layers&quot;, followed by an orange layer labeled &quot;Protective layer&quot;, followed by a pink layer labeled &quot;Outer functional layers,&quot; followed by a blue layer labeled &quot;Targeting molecules.&quot;">
            <a:extLst>
              <a:ext uri="{FF2B5EF4-FFF2-40B4-BE49-F238E27FC236}">
                <a16:creationId xmlns:a16="http://schemas.microsoft.com/office/drawing/2014/main" id="{A400A747-EC80-9790-02D3-90FB871D65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1403974"/>
            <a:ext cx="7924800" cy="554736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40" dirty="0"/>
              <a:t>Today’s</a:t>
            </a:r>
            <a:r>
              <a:rPr spc="-85" dirty="0"/>
              <a:t> </a:t>
            </a:r>
            <a:r>
              <a:rPr spc="50" dirty="0"/>
              <a:t>lab</a:t>
            </a:r>
          </a:p>
        </p:txBody>
      </p:sp>
      <p:sp>
        <p:nvSpPr>
          <p:cNvPr id="3" name="object 3"/>
          <p:cNvSpPr txBox="1"/>
          <p:nvPr/>
        </p:nvSpPr>
        <p:spPr>
          <a:xfrm>
            <a:off x="1074200" y="2864797"/>
            <a:ext cx="7345045" cy="2413481"/>
          </a:xfrm>
          <a:prstGeom prst="rect">
            <a:avLst/>
          </a:prstGeom>
        </p:spPr>
        <p:txBody>
          <a:bodyPr vert="horz" wrap="square" lIns="0" tIns="12700" rIns="0" bIns="0" rtlCol="0">
            <a:spAutoFit/>
          </a:bodyPr>
          <a:lstStyle/>
          <a:p>
            <a:pPr marL="12700">
              <a:lnSpc>
                <a:spcPct val="100000"/>
              </a:lnSpc>
              <a:spcBef>
                <a:spcPts val="100"/>
              </a:spcBef>
            </a:pPr>
            <a:r>
              <a:rPr sz="1700" dirty="0">
                <a:solidFill>
                  <a:srgbClr val="595959"/>
                </a:solidFill>
                <a:latin typeface="Arial"/>
                <a:cs typeface="Arial"/>
              </a:rPr>
              <a:t>We</a:t>
            </a:r>
            <a:r>
              <a:rPr sz="1700" spc="-120" dirty="0">
                <a:solidFill>
                  <a:srgbClr val="595959"/>
                </a:solidFill>
                <a:latin typeface="Arial"/>
                <a:cs typeface="Arial"/>
              </a:rPr>
              <a:t> </a:t>
            </a:r>
            <a:r>
              <a:rPr sz="1700" spc="55" dirty="0">
                <a:solidFill>
                  <a:srgbClr val="595959"/>
                </a:solidFill>
                <a:latin typeface="Arial"/>
                <a:cs typeface="Arial"/>
              </a:rPr>
              <a:t>will</a:t>
            </a:r>
            <a:r>
              <a:rPr sz="1700" spc="-114" dirty="0">
                <a:solidFill>
                  <a:srgbClr val="595959"/>
                </a:solidFill>
                <a:latin typeface="Arial"/>
                <a:cs typeface="Arial"/>
              </a:rPr>
              <a:t> </a:t>
            </a:r>
            <a:r>
              <a:rPr sz="1700" spc="-45" dirty="0">
                <a:solidFill>
                  <a:srgbClr val="595959"/>
                </a:solidFill>
                <a:latin typeface="Arial"/>
                <a:cs typeface="Arial"/>
              </a:rPr>
              <a:t>be</a:t>
            </a:r>
            <a:r>
              <a:rPr sz="1700" spc="-114" dirty="0">
                <a:solidFill>
                  <a:srgbClr val="595959"/>
                </a:solidFill>
                <a:latin typeface="Arial"/>
                <a:cs typeface="Arial"/>
              </a:rPr>
              <a:t> </a:t>
            </a:r>
            <a:r>
              <a:rPr sz="1700" spc="-25" dirty="0">
                <a:solidFill>
                  <a:srgbClr val="595959"/>
                </a:solidFill>
                <a:latin typeface="Arial"/>
                <a:cs typeface="Arial"/>
              </a:rPr>
              <a:t>making</a:t>
            </a:r>
            <a:r>
              <a:rPr sz="1700" spc="-114" dirty="0">
                <a:solidFill>
                  <a:srgbClr val="595959"/>
                </a:solidFill>
                <a:latin typeface="Arial"/>
                <a:cs typeface="Arial"/>
              </a:rPr>
              <a:t> </a:t>
            </a:r>
            <a:r>
              <a:rPr sz="1700" spc="-20" dirty="0">
                <a:solidFill>
                  <a:srgbClr val="595959"/>
                </a:solidFill>
                <a:latin typeface="Arial"/>
                <a:cs typeface="Arial"/>
              </a:rPr>
              <a:t>layered</a:t>
            </a:r>
            <a:r>
              <a:rPr sz="1700" spc="-114" dirty="0">
                <a:solidFill>
                  <a:srgbClr val="595959"/>
                </a:solidFill>
                <a:latin typeface="Arial"/>
                <a:cs typeface="Arial"/>
              </a:rPr>
              <a:t> </a:t>
            </a:r>
            <a:r>
              <a:rPr sz="1700" spc="-10" dirty="0">
                <a:solidFill>
                  <a:srgbClr val="595959"/>
                </a:solidFill>
                <a:latin typeface="Arial"/>
                <a:cs typeface="Arial"/>
              </a:rPr>
              <a:t>nanoparticles</a:t>
            </a:r>
            <a:r>
              <a:rPr sz="1700" spc="-120" dirty="0">
                <a:solidFill>
                  <a:srgbClr val="595959"/>
                </a:solidFill>
                <a:latin typeface="Arial"/>
                <a:cs typeface="Arial"/>
              </a:rPr>
              <a:t> </a:t>
            </a:r>
            <a:r>
              <a:rPr sz="1700" spc="-40" dirty="0">
                <a:solidFill>
                  <a:srgbClr val="595959"/>
                </a:solidFill>
                <a:latin typeface="Arial"/>
                <a:cs typeface="Arial"/>
              </a:rPr>
              <a:t>using</a:t>
            </a:r>
            <a:r>
              <a:rPr sz="1700" spc="-114" dirty="0">
                <a:solidFill>
                  <a:srgbClr val="595959"/>
                </a:solidFill>
                <a:latin typeface="Arial"/>
                <a:cs typeface="Arial"/>
              </a:rPr>
              <a:t> </a:t>
            </a:r>
            <a:r>
              <a:rPr sz="1700" dirty="0">
                <a:solidFill>
                  <a:srgbClr val="595959"/>
                </a:solidFill>
                <a:latin typeface="Arial"/>
                <a:cs typeface="Arial"/>
              </a:rPr>
              <a:t>gelatin</a:t>
            </a:r>
            <a:r>
              <a:rPr sz="1700" spc="-114" dirty="0">
                <a:solidFill>
                  <a:srgbClr val="595959"/>
                </a:solidFill>
                <a:latin typeface="Arial"/>
                <a:cs typeface="Arial"/>
              </a:rPr>
              <a:t> </a:t>
            </a:r>
            <a:r>
              <a:rPr sz="1700" spc="-60" dirty="0">
                <a:solidFill>
                  <a:srgbClr val="595959"/>
                </a:solidFill>
                <a:latin typeface="Arial"/>
                <a:cs typeface="Arial"/>
              </a:rPr>
              <a:t>capsules</a:t>
            </a:r>
            <a:r>
              <a:rPr sz="1700" spc="-114" dirty="0">
                <a:solidFill>
                  <a:srgbClr val="595959"/>
                </a:solidFill>
                <a:latin typeface="Arial"/>
                <a:cs typeface="Arial"/>
              </a:rPr>
              <a:t> as </a:t>
            </a:r>
            <a:r>
              <a:rPr sz="1700" spc="-95" dirty="0">
                <a:solidFill>
                  <a:srgbClr val="595959"/>
                </a:solidFill>
                <a:latin typeface="Arial"/>
                <a:cs typeface="Arial"/>
              </a:rPr>
              <a:t>a</a:t>
            </a:r>
            <a:r>
              <a:rPr sz="1700" spc="-120" dirty="0">
                <a:solidFill>
                  <a:srgbClr val="595959"/>
                </a:solidFill>
                <a:latin typeface="Arial"/>
                <a:cs typeface="Arial"/>
              </a:rPr>
              <a:t> </a:t>
            </a:r>
            <a:r>
              <a:rPr sz="1700" spc="-10" dirty="0">
                <a:solidFill>
                  <a:srgbClr val="595959"/>
                </a:solidFill>
                <a:latin typeface="Arial"/>
                <a:cs typeface="Arial"/>
              </a:rPr>
              <a:t>substitute!</a:t>
            </a:r>
            <a:endParaRPr sz="1700" dirty="0">
              <a:latin typeface="Arial"/>
              <a:cs typeface="Arial"/>
            </a:endParaRPr>
          </a:p>
          <a:p>
            <a:pPr>
              <a:lnSpc>
                <a:spcPct val="100000"/>
              </a:lnSpc>
              <a:spcBef>
                <a:spcPts val="695"/>
              </a:spcBef>
            </a:pPr>
            <a:endParaRPr sz="1700" dirty="0">
              <a:latin typeface="Arial"/>
              <a:cs typeface="Arial"/>
            </a:endParaRPr>
          </a:p>
          <a:p>
            <a:pPr marL="12700">
              <a:lnSpc>
                <a:spcPct val="100000"/>
              </a:lnSpc>
            </a:pPr>
            <a:r>
              <a:rPr sz="1700" dirty="0">
                <a:solidFill>
                  <a:srgbClr val="595959"/>
                </a:solidFill>
                <a:latin typeface="Arial"/>
                <a:cs typeface="Arial"/>
              </a:rPr>
              <a:t>We</a:t>
            </a:r>
            <a:r>
              <a:rPr sz="1700" spc="-125" dirty="0">
                <a:solidFill>
                  <a:srgbClr val="595959"/>
                </a:solidFill>
                <a:latin typeface="Arial"/>
                <a:cs typeface="Arial"/>
              </a:rPr>
              <a:t> </a:t>
            </a:r>
            <a:r>
              <a:rPr sz="1700" spc="55" dirty="0">
                <a:solidFill>
                  <a:srgbClr val="595959"/>
                </a:solidFill>
                <a:latin typeface="Arial"/>
                <a:cs typeface="Arial"/>
              </a:rPr>
              <a:t>will</a:t>
            </a:r>
            <a:r>
              <a:rPr sz="1700" spc="-125" dirty="0">
                <a:solidFill>
                  <a:srgbClr val="595959"/>
                </a:solidFill>
                <a:latin typeface="Arial"/>
                <a:cs typeface="Arial"/>
              </a:rPr>
              <a:t> </a:t>
            </a:r>
            <a:r>
              <a:rPr sz="1700" spc="-45" dirty="0">
                <a:solidFill>
                  <a:srgbClr val="595959"/>
                </a:solidFill>
                <a:latin typeface="Arial"/>
                <a:cs typeface="Arial"/>
              </a:rPr>
              <a:t>be</a:t>
            </a:r>
            <a:r>
              <a:rPr sz="1700" spc="-125" dirty="0">
                <a:solidFill>
                  <a:srgbClr val="595959"/>
                </a:solidFill>
                <a:latin typeface="Arial"/>
                <a:cs typeface="Arial"/>
              </a:rPr>
              <a:t> </a:t>
            </a:r>
            <a:r>
              <a:rPr sz="1700" spc="-10" dirty="0">
                <a:solidFill>
                  <a:srgbClr val="595959"/>
                </a:solidFill>
                <a:latin typeface="Arial"/>
                <a:cs typeface="Arial"/>
              </a:rPr>
              <a:t>making:</a:t>
            </a:r>
            <a:endParaRPr sz="1700" dirty="0">
              <a:latin typeface="Arial"/>
              <a:cs typeface="Arial"/>
            </a:endParaRPr>
          </a:p>
          <a:p>
            <a:pPr>
              <a:lnSpc>
                <a:spcPct val="100000"/>
              </a:lnSpc>
              <a:spcBef>
                <a:spcPts val="695"/>
              </a:spcBef>
            </a:pPr>
            <a:endParaRPr sz="1700" dirty="0">
              <a:latin typeface="Arial"/>
              <a:cs typeface="Arial"/>
            </a:endParaRPr>
          </a:p>
          <a:p>
            <a:pPr marL="469265" indent="-358775">
              <a:lnSpc>
                <a:spcPct val="100000"/>
              </a:lnSpc>
              <a:spcBef>
                <a:spcPts val="5"/>
              </a:spcBef>
              <a:buChar char="●"/>
              <a:tabLst>
                <a:tab pos="469265" algn="l"/>
              </a:tabLst>
            </a:pPr>
            <a:r>
              <a:rPr sz="1700" b="1" dirty="0">
                <a:solidFill>
                  <a:srgbClr val="595959"/>
                </a:solidFill>
                <a:latin typeface="Arial"/>
                <a:cs typeface="Arial"/>
              </a:rPr>
              <a:t>1</a:t>
            </a:r>
            <a:r>
              <a:rPr sz="1700" b="1" spc="-105" dirty="0">
                <a:solidFill>
                  <a:srgbClr val="595959"/>
                </a:solidFill>
                <a:latin typeface="Arial"/>
                <a:cs typeface="Arial"/>
              </a:rPr>
              <a:t> </a:t>
            </a:r>
            <a:r>
              <a:rPr sz="1700" b="1" spc="-70" dirty="0">
                <a:solidFill>
                  <a:srgbClr val="595959"/>
                </a:solidFill>
                <a:latin typeface="Arial"/>
                <a:cs typeface="Arial"/>
              </a:rPr>
              <a:t>Fast</a:t>
            </a:r>
            <a:r>
              <a:rPr sz="1700" b="1" spc="-100" dirty="0">
                <a:solidFill>
                  <a:srgbClr val="595959"/>
                </a:solidFill>
                <a:latin typeface="Arial"/>
                <a:cs typeface="Arial"/>
              </a:rPr>
              <a:t> </a:t>
            </a:r>
            <a:r>
              <a:rPr sz="1700" b="1" spc="-70" dirty="0">
                <a:solidFill>
                  <a:srgbClr val="595959"/>
                </a:solidFill>
                <a:latin typeface="Arial"/>
                <a:cs typeface="Arial"/>
              </a:rPr>
              <a:t>release</a:t>
            </a:r>
            <a:r>
              <a:rPr sz="1700" b="1" spc="-110" dirty="0">
                <a:solidFill>
                  <a:srgbClr val="595959"/>
                </a:solidFill>
                <a:latin typeface="Arial"/>
                <a:cs typeface="Arial"/>
              </a:rPr>
              <a:t> </a:t>
            </a:r>
            <a:r>
              <a:rPr sz="1700" b="1" spc="-85" dirty="0">
                <a:solidFill>
                  <a:srgbClr val="595959"/>
                </a:solidFill>
                <a:latin typeface="Arial"/>
                <a:cs typeface="Arial"/>
              </a:rPr>
              <a:t>drug</a:t>
            </a:r>
            <a:r>
              <a:rPr sz="1700" b="1" spc="-105" dirty="0">
                <a:solidFill>
                  <a:srgbClr val="595959"/>
                </a:solidFill>
                <a:latin typeface="Arial"/>
                <a:cs typeface="Arial"/>
              </a:rPr>
              <a:t> </a:t>
            </a:r>
            <a:r>
              <a:rPr sz="1700" b="1" dirty="0">
                <a:solidFill>
                  <a:srgbClr val="595959"/>
                </a:solidFill>
                <a:latin typeface="Arial"/>
                <a:cs typeface="Arial"/>
              </a:rPr>
              <a:t>(It</a:t>
            </a:r>
            <a:r>
              <a:rPr sz="1700" b="1" spc="-105" dirty="0">
                <a:solidFill>
                  <a:srgbClr val="595959"/>
                </a:solidFill>
                <a:latin typeface="Arial"/>
                <a:cs typeface="Arial"/>
              </a:rPr>
              <a:t> </a:t>
            </a:r>
            <a:r>
              <a:rPr sz="1700" b="1" spc="-85" dirty="0">
                <a:solidFill>
                  <a:srgbClr val="595959"/>
                </a:solidFill>
                <a:latin typeface="Arial"/>
                <a:cs typeface="Arial"/>
              </a:rPr>
              <a:t>releases</a:t>
            </a:r>
            <a:r>
              <a:rPr sz="1700" b="1" spc="-100" dirty="0">
                <a:solidFill>
                  <a:srgbClr val="595959"/>
                </a:solidFill>
                <a:latin typeface="Arial"/>
                <a:cs typeface="Arial"/>
              </a:rPr>
              <a:t> </a:t>
            </a:r>
            <a:r>
              <a:rPr sz="1700" b="1" spc="-60" dirty="0">
                <a:solidFill>
                  <a:srgbClr val="595959"/>
                </a:solidFill>
                <a:latin typeface="Arial"/>
                <a:cs typeface="Arial"/>
              </a:rPr>
              <a:t>what’s</a:t>
            </a:r>
            <a:r>
              <a:rPr sz="1700" b="1" spc="-100" dirty="0">
                <a:solidFill>
                  <a:srgbClr val="595959"/>
                </a:solidFill>
                <a:latin typeface="Arial"/>
                <a:cs typeface="Arial"/>
              </a:rPr>
              <a:t> </a:t>
            </a:r>
            <a:r>
              <a:rPr sz="1700" b="1" spc="-85" dirty="0">
                <a:solidFill>
                  <a:srgbClr val="595959"/>
                </a:solidFill>
                <a:latin typeface="Arial"/>
                <a:cs typeface="Arial"/>
              </a:rPr>
              <a:t>inside</a:t>
            </a:r>
            <a:r>
              <a:rPr sz="1700" b="1" spc="-110" dirty="0">
                <a:solidFill>
                  <a:srgbClr val="595959"/>
                </a:solidFill>
                <a:latin typeface="Arial"/>
                <a:cs typeface="Arial"/>
              </a:rPr>
              <a:t> </a:t>
            </a:r>
            <a:r>
              <a:rPr sz="1700" b="1" spc="-10" dirty="0">
                <a:solidFill>
                  <a:srgbClr val="595959"/>
                </a:solidFill>
                <a:latin typeface="Arial"/>
                <a:cs typeface="Arial"/>
              </a:rPr>
              <a:t>fast)</a:t>
            </a:r>
            <a:endParaRPr sz="1700" dirty="0">
              <a:latin typeface="Arial"/>
              <a:cs typeface="Arial"/>
            </a:endParaRPr>
          </a:p>
          <a:p>
            <a:pPr marL="469265" indent="-358775">
              <a:lnSpc>
                <a:spcPct val="100000"/>
              </a:lnSpc>
              <a:spcBef>
                <a:spcPts val="305"/>
              </a:spcBef>
              <a:buChar char="●"/>
              <a:tabLst>
                <a:tab pos="469265" algn="l"/>
              </a:tabLst>
            </a:pPr>
            <a:r>
              <a:rPr sz="1700" b="1" dirty="0">
                <a:solidFill>
                  <a:srgbClr val="595959"/>
                </a:solidFill>
                <a:latin typeface="Arial"/>
                <a:cs typeface="Arial"/>
              </a:rPr>
              <a:t>1</a:t>
            </a:r>
            <a:r>
              <a:rPr sz="1700" b="1" spc="-100" dirty="0">
                <a:solidFill>
                  <a:srgbClr val="595959"/>
                </a:solidFill>
                <a:latin typeface="Arial"/>
                <a:cs typeface="Arial"/>
              </a:rPr>
              <a:t> </a:t>
            </a:r>
            <a:r>
              <a:rPr sz="1700" b="1" spc="-85" dirty="0">
                <a:solidFill>
                  <a:srgbClr val="595959"/>
                </a:solidFill>
                <a:latin typeface="Arial"/>
                <a:cs typeface="Arial"/>
              </a:rPr>
              <a:t>Slow</a:t>
            </a:r>
            <a:r>
              <a:rPr sz="1700" b="1" spc="-100" dirty="0">
                <a:solidFill>
                  <a:srgbClr val="595959"/>
                </a:solidFill>
                <a:latin typeface="Arial"/>
                <a:cs typeface="Arial"/>
              </a:rPr>
              <a:t> </a:t>
            </a:r>
            <a:r>
              <a:rPr sz="1700" b="1" spc="-70" dirty="0">
                <a:solidFill>
                  <a:srgbClr val="595959"/>
                </a:solidFill>
                <a:latin typeface="Arial"/>
                <a:cs typeface="Arial"/>
              </a:rPr>
              <a:t>release</a:t>
            </a:r>
            <a:r>
              <a:rPr sz="1700" b="1" spc="-105" dirty="0">
                <a:solidFill>
                  <a:srgbClr val="595959"/>
                </a:solidFill>
                <a:latin typeface="Arial"/>
                <a:cs typeface="Arial"/>
              </a:rPr>
              <a:t> </a:t>
            </a:r>
            <a:r>
              <a:rPr sz="1700" b="1" spc="-85" dirty="0">
                <a:solidFill>
                  <a:srgbClr val="595959"/>
                </a:solidFill>
                <a:latin typeface="Arial"/>
                <a:cs typeface="Arial"/>
              </a:rPr>
              <a:t>drug</a:t>
            </a:r>
            <a:r>
              <a:rPr sz="1700" b="1" spc="-105" dirty="0">
                <a:solidFill>
                  <a:srgbClr val="595959"/>
                </a:solidFill>
                <a:latin typeface="Arial"/>
                <a:cs typeface="Arial"/>
              </a:rPr>
              <a:t> </a:t>
            </a:r>
            <a:r>
              <a:rPr sz="1700" b="1" dirty="0">
                <a:solidFill>
                  <a:srgbClr val="595959"/>
                </a:solidFill>
                <a:latin typeface="Arial"/>
                <a:cs typeface="Arial"/>
              </a:rPr>
              <a:t>(It</a:t>
            </a:r>
            <a:r>
              <a:rPr sz="1700" b="1" spc="-100" dirty="0">
                <a:solidFill>
                  <a:srgbClr val="595959"/>
                </a:solidFill>
                <a:latin typeface="Arial"/>
                <a:cs typeface="Arial"/>
              </a:rPr>
              <a:t> </a:t>
            </a:r>
            <a:r>
              <a:rPr sz="1700" b="1" spc="-85" dirty="0">
                <a:solidFill>
                  <a:srgbClr val="595959"/>
                </a:solidFill>
                <a:latin typeface="Arial"/>
                <a:cs typeface="Arial"/>
              </a:rPr>
              <a:t>releases</a:t>
            </a:r>
            <a:r>
              <a:rPr sz="1700" b="1" spc="-100" dirty="0">
                <a:solidFill>
                  <a:srgbClr val="595959"/>
                </a:solidFill>
                <a:latin typeface="Arial"/>
                <a:cs typeface="Arial"/>
              </a:rPr>
              <a:t> </a:t>
            </a:r>
            <a:r>
              <a:rPr sz="1700" b="1" spc="-60" dirty="0">
                <a:solidFill>
                  <a:srgbClr val="595959"/>
                </a:solidFill>
                <a:latin typeface="Arial"/>
                <a:cs typeface="Arial"/>
              </a:rPr>
              <a:t>what’s</a:t>
            </a:r>
            <a:r>
              <a:rPr sz="1700" b="1" spc="-95" dirty="0">
                <a:solidFill>
                  <a:srgbClr val="595959"/>
                </a:solidFill>
                <a:latin typeface="Arial"/>
                <a:cs typeface="Arial"/>
              </a:rPr>
              <a:t> </a:t>
            </a:r>
            <a:r>
              <a:rPr sz="1700" b="1" spc="-85" dirty="0">
                <a:solidFill>
                  <a:srgbClr val="595959"/>
                </a:solidFill>
                <a:latin typeface="Arial"/>
                <a:cs typeface="Arial"/>
              </a:rPr>
              <a:t>inside</a:t>
            </a:r>
            <a:r>
              <a:rPr sz="1700" b="1" spc="-105" dirty="0">
                <a:solidFill>
                  <a:srgbClr val="595959"/>
                </a:solidFill>
                <a:latin typeface="Arial"/>
                <a:cs typeface="Arial"/>
              </a:rPr>
              <a:t> </a:t>
            </a:r>
            <a:r>
              <a:rPr sz="1700" b="1" spc="-10" dirty="0">
                <a:solidFill>
                  <a:srgbClr val="595959"/>
                </a:solidFill>
                <a:latin typeface="Arial"/>
                <a:cs typeface="Arial"/>
              </a:rPr>
              <a:t>slower)</a:t>
            </a:r>
            <a:endParaRPr sz="1700" dirty="0">
              <a:latin typeface="Arial"/>
              <a:cs typeface="Arial"/>
            </a:endParaRPr>
          </a:p>
          <a:p>
            <a:pPr>
              <a:lnSpc>
                <a:spcPct val="100000"/>
              </a:lnSpc>
              <a:spcBef>
                <a:spcPts val="695"/>
              </a:spcBef>
            </a:pPr>
            <a:endParaRPr sz="1700" dirty="0">
              <a:latin typeface="Arial"/>
              <a:cs typeface="Arial"/>
            </a:endParaRPr>
          </a:p>
          <a:p>
            <a:pPr marL="12700">
              <a:lnSpc>
                <a:spcPct val="100000"/>
              </a:lnSpc>
            </a:pPr>
            <a:r>
              <a:rPr sz="1700" dirty="0">
                <a:solidFill>
                  <a:srgbClr val="595959"/>
                </a:solidFill>
                <a:latin typeface="Arial"/>
                <a:cs typeface="Arial"/>
              </a:rPr>
              <a:t>We</a:t>
            </a:r>
            <a:r>
              <a:rPr sz="1700" spc="-114" dirty="0">
                <a:solidFill>
                  <a:srgbClr val="595959"/>
                </a:solidFill>
                <a:latin typeface="Arial"/>
                <a:cs typeface="Arial"/>
              </a:rPr>
              <a:t> </a:t>
            </a:r>
            <a:r>
              <a:rPr sz="1700" spc="-10" dirty="0">
                <a:solidFill>
                  <a:srgbClr val="595959"/>
                </a:solidFill>
                <a:latin typeface="Arial"/>
                <a:cs typeface="Arial"/>
              </a:rPr>
              <a:t>will</a:t>
            </a:r>
            <a:r>
              <a:rPr sz="1700" spc="-105" dirty="0">
                <a:solidFill>
                  <a:srgbClr val="595959"/>
                </a:solidFill>
                <a:latin typeface="Arial"/>
                <a:cs typeface="Arial"/>
              </a:rPr>
              <a:t> </a:t>
            </a:r>
            <a:r>
              <a:rPr sz="1700" spc="-80" dirty="0">
                <a:solidFill>
                  <a:srgbClr val="595959"/>
                </a:solidFill>
                <a:latin typeface="Arial"/>
                <a:cs typeface="Arial"/>
              </a:rPr>
              <a:t>make</a:t>
            </a:r>
            <a:r>
              <a:rPr sz="1700" spc="-110" dirty="0">
                <a:solidFill>
                  <a:srgbClr val="595959"/>
                </a:solidFill>
                <a:latin typeface="Arial"/>
                <a:cs typeface="Arial"/>
              </a:rPr>
              <a:t> </a:t>
            </a:r>
            <a:r>
              <a:rPr sz="1700" spc="-20" dirty="0">
                <a:solidFill>
                  <a:srgbClr val="595959"/>
                </a:solidFill>
                <a:latin typeface="Arial"/>
                <a:cs typeface="Arial"/>
              </a:rPr>
              <a:t>the</a:t>
            </a:r>
            <a:r>
              <a:rPr sz="1700" spc="-114" dirty="0">
                <a:solidFill>
                  <a:srgbClr val="595959"/>
                </a:solidFill>
                <a:latin typeface="Arial"/>
                <a:cs typeface="Arial"/>
              </a:rPr>
              <a:t> </a:t>
            </a:r>
            <a:r>
              <a:rPr sz="1700" spc="-70" dirty="0">
                <a:solidFill>
                  <a:srgbClr val="595959"/>
                </a:solidFill>
                <a:latin typeface="Arial"/>
                <a:cs typeface="Arial"/>
              </a:rPr>
              <a:t>release</a:t>
            </a:r>
            <a:r>
              <a:rPr sz="1700" spc="-110" dirty="0">
                <a:solidFill>
                  <a:srgbClr val="595959"/>
                </a:solidFill>
                <a:latin typeface="Arial"/>
                <a:cs typeface="Arial"/>
              </a:rPr>
              <a:t> </a:t>
            </a:r>
            <a:r>
              <a:rPr sz="1700" spc="-65" dirty="0">
                <a:solidFill>
                  <a:srgbClr val="595959"/>
                </a:solidFill>
                <a:latin typeface="Arial"/>
                <a:cs typeface="Arial"/>
              </a:rPr>
              <a:t>slower</a:t>
            </a:r>
            <a:r>
              <a:rPr sz="1700" spc="-110" dirty="0">
                <a:solidFill>
                  <a:srgbClr val="595959"/>
                </a:solidFill>
                <a:latin typeface="Arial"/>
                <a:cs typeface="Arial"/>
              </a:rPr>
              <a:t> </a:t>
            </a:r>
            <a:r>
              <a:rPr sz="1700" spc="-85" dirty="0">
                <a:solidFill>
                  <a:srgbClr val="595959"/>
                </a:solidFill>
                <a:latin typeface="Arial"/>
                <a:cs typeface="Arial"/>
              </a:rPr>
              <a:t>by</a:t>
            </a:r>
            <a:r>
              <a:rPr sz="1700" spc="-110" dirty="0">
                <a:solidFill>
                  <a:srgbClr val="595959"/>
                </a:solidFill>
                <a:latin typeface="Arial"/>
                <a:cs typeface="Arial"/>
              </a:rPr>
              <a:t> </a:t>
            </a:r>
            <a:r>
              <a:rPr sz="1700" u="heavy" spc="-70" dirty="0">
                <a:solidFill>
                  <a:srgbClr val="595959"/>
                </a:solidFill>
                <a:uFill>
                  <a:solidFill>
                    <a:srgbClr val="595959"/>
                  </a:solidFill>
                </a:uFill>
                <a:latin typeface="Arial"/>
                <a:cs typeface="Arial"/>
              </a:rPr>
              <a:t>layering</a:t>
            </a:r>
            <a:r>
              <a:rPr sz="1700" spc="-105" dirty="0">
                <a:solidFill>
                  <a:srgbClr val="595959"/>
                </a:solidFill>
                <a:latin typeface="Arial"/>
                <a:cs typeface="Arial"/>
              </a:rPr>
              <a:t> </a:t>
            </a:r>
            <a:r>
              <a:rPr sz="1700" spc="-20" dirty="0">
                <a:solidFill>
                  <a:srgbClr val="595959"/>
                </a:solidFill>
                <a:latin typeface="Arial"/>
                <a:cs typeface="Arial"/>
              </a:rPr>
              <a:t>the</a:t>
            </a:r>
            <a:r>
              <a:rPr sz="1700" spc="-110" dirty="0">
                <a:solidFill>
                  <a:srgbClr val="595959"/>
                </a:solidFill>
                <a:latin typeface="Arial"/>
                <a:cs typeface="Arial"/>
              </a:rPr>
              <a:t> </a:t>
            </a:r>
            <a:r>
              <a:rPr sz="1700" spc="-10" dirty="0">
                <a:solidFill>
                  <a:srgbClr val="595959"/>
                </a:solidFill>
                <a:latin typeface="Arial"/>
                <a:cs typeface="Arial"/>
              </a:rPr>
              <a:t>capsule</a:t>
            </a:r>
            <a:endParaRPr sz="1700" dirty="0">
              <a:latin typeface="Arial"/>
              <a:cs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prstGeom prst="rect">
            <a:avLst/>
          </a:prstGeom>
        </p:spPr>
        <p:txBody>
          <a:bodyPr vert="horz" wrap="square" lIns="0" tIns="12700" rIns="0" bIns="0" rtlCol="0">
            <a:spAutoFit/>
          </a:bodyPr>
          <a:lstStyle/>
          <a:p>
            <a:pPr marL="12700">
              <a:lnSpc>
                <a:spcPct val="100000"/>
              </a:lnSpc>
              <a:spcBef>
                <a:spcPts val="100"/>
              </a:spcBef>
            </a:pPr>
            <a:r>
              <a:rPr spc="-10" dirty="0"/>
              <a:t>Question</a:t>
            </a:r>
          </a:p>
        </p:txBody>
      </p:sp>
      <p:sp>
        <p:nvSpPr>
          <p:cNvPr id="3" name="object 3"/>
          <p:cNvSpPr txBox="1"/>
          <p:nvPr/>
        </p:nvSpPr>
        <p:spPr>
          <a:xfrm>
            <a:off x="1074200" y="2864797"/>
            <a:ext cx="8500745" cy="284480"/>
          </a:xfrm>
          <a:prstGeom prst="rect">
            <a:avLst/>
          </a:prstGeom>
        </p:spPr>
        <p:txBody>
          <a:bodyPr vert="horz" wrap="square" lIns="0" tIns="12700" rIns="0" bIns="0" rtlCol="0">
            <a:spAutoFit/>
          </a:bodyPr>
          <a:lstStyle/>
          <a:p>
            <a:pPr marL="12700">
              <a:lnSpc>
                <a:spcPct val="100000"/>
              </a:lnSpc>
              <a:spcBef>
                <a:spcPts val="100"/>
              </a:spcBef>
            </a:pPr>
            <a:r>
              <a:rPr sz="1700" spc="70" dirty="0">
                <a:solidFill>
                  <a:srgbClr val="595959"/>
                </a:solidFill>
                <a:latin typeface="Arial"/>
                <a:cs typeface="Arial"/>
              </a:rPr>
              <a:t>If</a:t>
            </a:r>
            <a:r>
              <a:rPr sz="1700" spc="-95" dirty="0">
                <a:solidFill>
                  <a:srgbClr val="595959"/>
                </a:solidFill>
                <a:latin typeface="Arial"/>
                <a:cs typeface="Arial"/>
              </a:rPr>
              <a:t> </a:t>
            </a:r>
            <a:r>
              <a:rPr sz="1700" spc="-10" dirty="0">
                <a:solidFill>
                  <a:srgbClr val="595959"/>
                </a:solidFill>
                <a:latin typeface="Arial"/>
                <a:cs typeface="Arial"/>
              </a:rPr>
              <a:t>you</a:t>
            </a:r>
            <a:r>
              <a:rPr sz="1700" spc="-95" dirty="0">
                <a:solidFill>
                  <a:srgbClr val="595959"/>
                </a:solidFill>
                <a:latin typeface="Arial"/>
                <a:cs typeface="Arial"/>
              </a:rPr>
              <a:t> </a:t>
            </a:r>
            <a:r>
              <a:rPr sz="1700" spc="-10" dirty="0">
                <a:solidFill>
                  <a:srgbClr val="595959"/>
                </a:solidFill>
                <a:latin typeface="Arial"/>
                <a:cs typeface="Arial"/>
              </a:rPr>
              <a:t>layer</a:t>
            </a:r>
            <a:r>
              <a:rPr sz="1700" spc="-90" dirty="0">
                <a:solidFill>
                  <a:srgbClr val="595959"/>
                </a:solidFill>
                <a:latin typeface="Arial"/>
                <a:cs typeface="Arial"/>
              </a:rPr>
              <a:t> </a:t>
            </a:r>
            <a:r>
              <a:rPr sz="1700" dirty="0">
                <a:solidFill>
                  <a:srgbClr val="595959"/>
                </a:solidFill>
                <a:latin typeface="Arial"/>
                <a:cs typeface="Arial"/>
              </a:rPr>
              <a:t>the</a:t>
            </a:r>
            <a:r>
              <a:rPr sz="1700" spc="-95" dirty="0">
                <a:solidFill>
                  <a:srgbClr val="595959"/>
                </a:solidFill>
                <a:latin typeface="Arial"/>
                <a:cs typeface="Arial"/>
              </a:rPr>
              <a:t> </a:t>
            </a:r>
            <a:r>
              <a:rPr sz="1700" spc="-50" dirty="0">
                <a:solidFill>
                  <a:srgbClr val="595959"/>
                </a:solidFill>
                <a:latin typeface="Arial"/>
                <a:cs typeface="Arial"/>
              </a:rPr>
              <a:t>capsule</a:t>
            </a:r>
            <a:r>
              <a:rPr sz="1700" spc="-90" dirty="0">
                <a:solidFill>
                  <a:srgbClr val="595959"/>
                </a:solidFill>
                <a:latin typeface="Arial"/>
                <a:cs typeface="Arial"/>
              </a:rPr>
              <a:t> </a:t>
            </a:r>
            <a:r>
              <a:rPr sz="1700" spc="-10" dirty="0">
                <a:solidFill>
                  <a:srgbClr val="595959"/>
                </a:solidFill>
                <a:latin typeface="Arial"/>
                <a:cs typeface="Arial"/>
              </a:rPr>
              <a:t>by</a:t>
            </a:r>
            <a:r>
              <a:rPr sz="1700" spc="-95" dirty="0">
                <a:solidFill>
                  <a:srgbClr val="595959"/>
                </a:solidFill>
                <a:latin typeface="Arial"/>
                <a:cs typeface="Arial"/>
              </a:rPr>
              <a:t> </a:t>
            </a:r>
            <a:r>
              <a:rPr sz="1700" dirty="0">
                <a:solidFill>
                  <a:srgbClr val="595959"/>
                </a:solidFill>
                <a:latin typeface="Arial"/>
                <a:cs typeface="Arial"/>
              </a:rPr>
              <a:t>putting</a:t>
            </a:r>
            <a:r>
              <a:rPr sz="1700" spc="-90" dirty="0">
                <a:solidFill>
                  <a:srgbClr val="595959"/>
                </a:solidFill>
                <a:latin typeface="Arial"/>
                <a:cs typeface="Arial"/>
              </a:rPr>
              <a:t> </a:t>
            </a:r>
            <a:r>
              <a:rPr sz="1700" spc="105" dirty="0">
                <a:solidFill>
                  <a:srgbClr val="595959"/>
                </a:solidFill>
                <a:latin typeface="Arial"/>
                <a:cs typeface="Arial"/>
              </a:rPr>
              <a:t>it</a:t>
            </a:r>
            <a:r>
              <a:rPr sz="1700" spc="-95" dirty="0">
                <a:solidFill>
                  <a:srgbClr val="595959"/>
                </a:solidFill>
                <a:latin typeface="Arial"/>
                <a:cs typeface="Arial"/>
              </a:rPr>
              <a:t> </a:t>
            </a:r>
            <a:r>
              <a:rPr sz="1700" spc="-20" dirty="0">
                <a:solidFill>
                  <a:srgbClr val="595959"/>
                </a:solidFill>
                <a:latin typeface="Arial"/>
                <a:cs typeface="Arial"/>
              </a:rPr>
              <a:t>inside</a:t>
            </a:r>
            <a:r>
              <a:rPr sz="1700" spc="-90" dirty="0">
                <a:solidFill>
                  <a:srgbClr val="595959"/>
                </a:solidFill>
                <a:latin typeface="Arial"/>
                <a:cs typeface="Arial"/>
              </a:rPr>
              <a:t> </a:t>
            </a:r>
            <a:r>
              <a:rPr sz="1700" dirty="0">
                <a:solidFill>
                  <a:srgbClr val="595959"/>
                </a:solidFill>
                <a:latin typeface="Arial"/>
                <a:cs typeface="Arial"/>
              </a:rPr>
              <a:t>another</a:t>
            </a:r>
            <a:r>
              <a:rPr sz="1700" spc="-95" dirty="0">
                <a:solidFill>
                  <a:srgbClr val="595959"/>
                </a:solidFill>
                <a:latin typeface="Arial"/>
                <a:cs typeface="Arial"/>
              </a:rPr>
              <a:t> </a:t>
            </a:r>
            <a:r>
              <a:rPr sz="1700" spc="-65" dirty="0">
                <a:solidFill>
                  <a:srgbClr val="595959"/>
                </a:solidFill>
                <a:latin typeface="Arial"/>
                <a:cs typeface="Arial"/>
              </a:rPr>
              <a:t>capsule,</a:t>
            </a:r>
            <a:r>
              <a:rPr sz="1700" spc="-95" dirty="0">
                <a:solidFill>
                  <a:srgbClr val="595959"/>
                </a:solidFill>
                <a:latin typeface="Arial"/>
                <a:cs typeface="Arial"/>
              </a:rPr>
              <a:t> </a:t>
            </a:r>
            <a:r>
              <a:rPr sz="1700" spc="55" dirty="0">
                <a:solidFill>
                  <a:srgbClr val="595959"/>
                </a:solidFill>
                <a:latin typeface="Arial"/>
                <a:cs typeface="Arial"/>
              </a:rPr>
              <a:t>will</a:t>
            </a:r>
            <a:r>
              <a:rPr sz="1700" spc="-90" dirty="0">
                <a:solidFill>
                  <a:srgbClr val="595959"/>
                </a:solidFill>
                <a:latin typeface="Arial"/>
                <a:cs typeface="Arial"/>
              </a:rPr>
              <a:t> </a:t>
            </a:r>
            <a:r>
              <a:rPr sz="1700" spc="105" dirty="0">
                <a:solidFill>
                  <a:srgbClr val="595959"/>
                </a:solidFill>
                <a:latin typeface="Arial"/>
                <a:cs typeface="Arial"/>
              </a:rPr>
              <a:t>it</a:t>
            </a:r>
            <a:r>
              <a:rPr sz="1700" spc="-95" dirty="0">
                <a:solidFill>
                  <a:srgbClr val="595959"/>
                </a:solidFill>
                <a:latin typeface="Arial"/>
                <a:cs typeface="Arial"/>
              </a:rPr>
              <a:t> </a:t>
            </a:r>
            <a:r>
              <a:rPr sz="1700" spc="-30" dirty="0">
                <a:solidFill>
                  <a:srgbClr val="595959"/>
                </a:solidFill>
                <a:latin typeface="Arial"/>
                <a:cs typeface="Arial"/>
              </a:rPr>
              <a:t>dissolve</a:t>
            </a:r>
            <a:r>
              <a:rPr sz="1700" spc="-90" dirty="0">
                <a:solidFill>
                  <a:srgbClr val="595959"/>
                </a:solidFill>
                <a:latin typeface="Arial"/>
                <a:cs typeface="Arial"/>
              </a:rPr>
              <a:t> </a:t>
            </a:r>
            <a:r>
              <a:rPr sz="1700" dirty="0">
                <a:solidFill>
                  <a:srgbClr val="595959"/>
                </a:solidFill>
                <a:latin typeface="Arial"/>
                <a:cs typeface="Arial"/>
              </a:rPr>
              <a:t>faster</a:t>
            </a:r>
            <a:r>
              <a:rPr sz="1700" spc="-95" dirty="0">
                <a:solidFill>
                  <a:srgbClr val="595959"/>
                </a:solidFill>
                <a:latin typeface="Arial"/>
                <a:cs typeface="Arial"/>
              </a:rPr>
              <a:t> </a:t>
            </a:r>
            <a:r>
              <a:rPr sz="1700" spc="50" dirty="0">
                <a:solidFill>
                  <a:srgbClr val="595959"/>
                </a:solidFill>
                <a:latin typeface="Arial"/>
                <a:cs typeface="Arial"/>
              </a:rPr>
              <a:t>or</a:t>
            </a:r>
            <a:r>
              <a:rPr sz="1700" spc="-90" dirty="0">
                <a:solidFill>
                  <a:srgbClr val="595959"/>
                </a:solidFill>
                <a:latin typeface="Arial"/>
                <a:cs typeface="Arial"/>
              </a:rPr>
              <a:t> </a:t>
            </a:r>
            <a:r>
              <a:rPr sz="1700" spc="-10" dirty="0">
                <a:solidFill>
                  <a:srgbClr val="595959"/>
                </a:solidFill>
                <a:latin typeface="Arial"/>
                <a:cs typeface="Arial"/>
              </a:rPr>
              <a:t>slower?</a:t>
            </a:r>
            <a:endParaRPr sz="1700" dirty="0">
              <a:latin typeface="Arial"/>
              <a:cs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0" dirty="0"/>
              <a:t>Procedure</a:t>
            </a:r>
          </a:p>
        </p:txBody>
      </p:sp>
      <p:sp>
        <p:nvSpPr>
          <p:cNvPr id="3" name="object 3"/>
          <p:cNvSpPr txBox="1"/>
          <p:nvPr/>
        </p:nvSpPr>
        <p:spPr>
          <a:xfrm>
            <a:off x="1157463" y="2866092"/>
            <a:ext cx="9923780" cy="2789555"/>
          </a:xfrm>
          <a:prstGeom prst="rect">
            <a:avLst/>
          </a:prstGeom>
        </p:spPr>
        <p:txBody>
          <a:bodyPr vert="horz" wrap="square" lIns="0" tIns="12065" rIns="0" bIns="0" rtlCol="0">
            <a:spAutoFit/>
          </a:bodyPr>
          <a:lstStyle/>
          <a:p>
            <a:pPr marL="386080" indent="-373380">
              <a:lnSpc>
                <a:spcPct val="100000"/>
              </a:lnSpc>
              <a:spcBef>
                <a:spcPts val="95"/>
              </a:spcBef>
              <a:buAutoNum type="arabicPeriod"/>
              <a:tabLst>
                <a:tab pos="386080" algn="l"/>
              </a:tabLst>
            </a:pPr>
            <a:r>
              <a:rPr sz="1450" dirty="0">
                <a:solidFill>
                  <a:srgbClr val="595959"/>
                </a:solidFill>
                <a:latin typeface="Arial"/>
                <a:cs typeface="Arial"/>
              </a:rPr>
              <a:t>Get</a:t>
            </a:r>
            <a:r>
              <a:rPr sz="1450" spc="-75" dirty="0">
                <a:solidFill>
                  <a:srgbClr val="595959"/>
                </a:solidFill>
                <a:latin typeface="Arial"/>
                <a:cs typeface="Arial"/>
              </a:rPr>
              <a:t> </a:t>
            </a:r>
            <a:r>
              <a:rPr sz="1450" spc="-60" dirty="0">
                <a:solidFill>
                  <a:srgbClr val="595959"/>
                </a:solidFill>
                <a:latin typeface="Arial"/>
                <a:cs typeface="Arial"/>
              </a:rPr>
              <a:t>Ready:</a:t>
            </a:r>
            <a:r>
              <a:rPr sz="1450" spc="-70" dirty="0">
                <a:solidFill>
                  <a:srgbClr val="595959"/>
                </a:solidFill>
                <a:latin typeface="Arial"/>
                <a:cs typeface="Arial"/>
              </a:rPr>
              <a:t> </a:t>
            </a:r>
            <a:r>
              <a:rPr sz="1450" dirty="0">
                <a:solidFill>
                  <a:srgbClr val="595959"/>
                </a:solidFill>
                <a:latin typeface="Arial"/>
                <a:cs typeface="Arial"/>
              </a:rPr>
              <a:t>First,</a:t>
            </a:r>
            <a:r>
              <a:rPr sz="1450" spc="-75" dirty="0">
                <a:solidFill>
                  <a:srgbClr val="595959"/>
                </a:solidFill>
                <a:latin typeface="Arial"/>
                <a:cs typeface="Arial"/>
              </a:rPr>
              <a:t> </a:t>
            </a:r>
            <a:r>
              <a:rPr sz="1450" dirty="0">
                <a:solidFill>
                  <a:srgbClr val="595959"/>
                </a:solidFill>
                <a:latin typeface="Arial"/>
                <a:cs typeface="Arial"/>
              </a:rPr>
              <a:t>get</a:t>
            </a:r>
            <a:r>
              <a:rPr sz="1450" spc="-70" dirty="0">
                <a:solidFill>
                  <a:srgbClr val="595959"/>
                </a:solidFill>
                <a:latin typeface="Arial"/>
                <a:cs typeface="Arial"/>
              </a:rPr>
              <a:t> </a:t>
            </a:r>
            <a:r>
              <a:rPr sz="1450" dirty="0">
                <a:solidFill>
                  <a:srgbClr val="595959"/>
                </a:solidFill>
                <a:latin typeface="Arial"/>
                <a:cs typeface="Arial"/>
              </a:rPr>
              <a:t>into</a:t>
            </a:r>
            <a:r>
              <a:rPr sz="1450" spc="-75" dirty="0">
                <a:solidFill>
                  <a:srgbClr val="595959"/>
                </a:solidFill>
                <a:latin typeface="Arial"/>
                <a:cs typeface="Arial"/>
              </a:rPr>
              <a:t> </a:t>
            </a:r>
            <a:r>
              <a:rPr sz="1450" dirty="0">
                <a:solidFill>
                  <a:srgbClr val="595959"/>
                </a:solidFill>
                <a:latin typeface="Arial"/>
                <a:cs typeface="Arial"/>
              </a:rPr>
              <a:t>your</a:t>
            </a:r>
            <a:r>
              <a:rPr sz="1450" spc="-70" dirty="0">
                <a:solidFill>
                  <a:srgbClr val="595959"/>
                </a:solidFill>
                <a:latin typeface="Arial"/>
                <a:cs typeface="Arial"/>
              </a:rPr>
              <a:t> </a:t>
            </a:r>
            <a:r>
              <a:rPr sz="1450" spc="-40" dirty="0">
                <a:solidFill>
                  <a:srgbClr val="595959"/>
                </a:solidFill>
                <a:latin typeface="Arial"/>
                <a:cs typeface="Arial"/>
              </a:rPr>
              <a:t>groups,</a:t>
            </a:r>
            <a:r>
              <a:rPr sz="1450" spc="-75" dirty="0">
                <a:solidFill>
                  <a:srgbClr val="595959"/>
                </a:solidFill>
                <a:latin typeface="Arial"/>
                <a:cs typeface="Arial"/>
              </a:rPr>
              <a:t> </a:t>
            </a:r>
            <a:r>
              <a:rPr sz="1450" spc="-40" dirty="0">
                <a:solidFill>
                  <a:srgbClr val="595959"/>
                </a:solidFill>
                <a:latin typeface="Arial"/>
                <a:cs typeface="Arial"/>
              </a:rPr>
              <a:t>and</a:t>
            </a:r>
            <a:r>
              <a:rPr sz="1450" spc="-70" dirty="0">
                <a:solidFill>
                  <a:srgbClr val="595959"/>
                </a:solidFill>
                <a:latin typeface="Arial"/>
                <a:cs typeface="Arial"/>
              </a:rPr>
              <a:t> </a:t>
            </a:r>
            <a:r>
              <a:rPr sz="1450" dirty="0">
                <a:solidFill>
                  <a:srgbClr val="595959"/>
                </a:solidFill>
                <a:latin typeface="Arial"/>
                <a:cs typeface="Arial"/>
              </a:rPr>
              <a:t>the</a:t>
            </a:r>
            <a:r>
              <a:rPr sz="1450" spc="-75" dirty="0">
                <a:solidFill>
                  <a:srgbClr val="595959"/>
                </a:solidFill>
                <a:latin typeface="Arial"/>
                <a:cs typeface="Arial"/>
              </a:rPr>
              <a:t> </a:t>
            </a:r>
            <a:r>
              <a:rPr sz="1450" spc="-10" dirty="0">
                <a:solidFill>
                  <a:srgbClr val="595959"/>
                </a:solidFill>
                <a:latin typeface="Arial"/>
                <a:cs typeface="Arial"/>
              </a:rPr>
              <a:t>teacher</a:t>
            </a:r>
            <a:r>
              <a:rPr sz="1450" spc="-70" dirty="0">
                <a:solidFill>
                  <a:srgbClr val="595959"/>
                </a:solidFill>
                <a:latin typeface="Arial"/>
                <a:cs typeface="Arial"/>
              </a:rPr>
              <a:t> </a:t>
            </a:r>
            <a:r>
              <a:rPr sz="1450" dirty="0">
                <a:solidFill>
                  <a:srgbClr val="595959"/>
                </a:solidFill>
                <a:latin typeface="Arial"/>
                <a:cs typeface="Arial"/>
              </a:rPr>
              <a:t>will</a:t>
            </a:r>
            <a:r>
              <a:rPr sz="1450" spc="-75" dirty="0">
                <a:solidFill>
                  <a:srgbClr val="595959"/>
                </a:solidFill>
                <a:latin typeface="Arial"/>
                <a:cs typeface="Arial"/>
              </a:rPr>
              <a:t> </a:t>
            </a:r>
            <a:r>
              <a:rPr sz="1450" spc="-30" dirty="0">
                <a:solidFill>
                  <a:srgbClr val="595959"/>
                </a:solidFill>
                <a:latin typeface="Arial"/>
                <a:cs typeface="Arial"/>
              </a:rPr>
              <a:t>give</a:t>
            </a:r>
            <a:r>
              <a:rPr sz="1450" spc="-70" dirty="0">
                <a:solidFill>
                  <a:srgbClr val="595959"/>
                </a:solidFill>
                <a:latin typeface="Arial"/>
                <a:cs typeface="Arial"/>
              </a:rPr>
              <a:t> </a:t>
            </a:r>
            <a:r>
              <a:rPr sz="1450" spc="-20" dirty="0">
                <a:solidFill>
                  <a:srgbClr val="595959"/>
                </a:solidFill>
                <a:latin typeface="Arial"/>
                <a:cs typeface="Arial"/>
              </a:rPr>
              <a:t>you</a:t>
            </a:r>
            <a:r>
              <a:rPr sz="1450" spc="-75" dirty="0">
                <a:solidFill>
                  <a:srgbClr val="595959"/>
                </a:solidFill>
                <a:latin typeface="Arial"/>
                <a:cs typeface="Arial"/>
              </a:rPr>
              <a:t> </a:t>
            </a:r>
            <a:r>
              <a:rPr sz="1450" dirty="0">
                <a:solidFill>
                  <a:srgbClr val="595959"/>
                </a:solidFill>
                <a:latin typeface="Arial"/>
                <a:cs typeface="Arial"/>
              </a:rPr>
              <a:t>the</a:t>
            </a:r>
            <a:r>
              <a:rPr sz="1450" spc="-70" dirty="0">
                <a:solidFill>
                  <a:srgbClr val="595959"/>
                </a:solidFill>
                <a:latin typeface="Arial"/>
                <a:cs typeface="Arial"/>
              </a:rPr>
              <a:t> </a:t>
            </a:r>
            <a:r>
              <a:rPr sz="1450" dirty="0">
                <a:solidFill>
                  <a:srgbClr val="595959"/>
                </a:solidFill>
                <a:latin typeface="Arial"/>
                <a:cs typeface="Arial"/>
              </a:rPr>
              <a:t>stuff</a:t>
            </a:r>
            <a:r>
              <a:rPr sz="1450" spc="-75" dirty="0">
                <a:solidFill>
                  <a:srgbClr val="595959"/>
                </a:solidFill>
                <a:latin typeface="Arial"/>
                <a:cs typeface="Arial"/>
              </a:rPr>
              <a:t> </a:t>
            </a:r>
            <a:r>
              <a:rPr sz="1450" spc="-20" dirty="0">
                <a:solidFill>
                  <a:srgbClr val="595959"/>
                </a:solidFill>
                <a:latin typeface="Arial"/>
                <a:cs typeface="Arial"/>
              </a:rPr>
              <a:t>you</a:t>
            </a:r>
            <a:r>
              <a:rPr sz="1450" spc="-70" dirty="0">
                <a:solidFill>
                  <a:srgbClr val="595959"/>
                </a:solidFill>
                <a:latin typeface="Arial"/>
                <a:cs typeface="Arial"/>
              </a:rPr>
              <a:t> </a:t>
            </a:r>
            <a:r>
              <a:rPr sz="1450" spc="-40" dirty="0">
                <a:solidFill>
                  <a:srgbClr val="595959"/>
                </a:solidFill>
                <a:latin typeface="Arial"/>
                <a:cs typeface="Arial"/>
              </a:rPr>
              <a:t>need</a:t>
            </a:r>
            <a:r>
              <a:rPr sz="1450" spc="-75" dirty="0">
                <a:solidFill>
                  <a:srgbClr val="595959"/>
                </a:solidFill>
                <a:latin typeface="Arial"/>
                <a:cs typeface="Arial"/>
              </a:rPr>
              <a:t> </a:t>
            </a:r>
            <a:r>
              <a:rPr sz="1450" spc="55" dirty="0">
                <a:solidFill>
                  <a:srgbClr val="595959"/>
                </a:solidFill>
                <a:latin typeface="Arial"/>
                <a:cs typeface="Arial"/>
              </a:rPr>
              <a:t>for</a:t>
            </a:r>
            <a:r>
              <a:rPr sz="1450" spc="-70" dirty="0">
                <a:solidFill>
                  <a:srgbClr val="595959"/>
                </a:solidFill>
                <a:latin typeface="Arial"/>
                <a:cs typeface="Arial"/>
              </a:rPr>
              <a:t> </a:t>
            </a:r>
            <a:r>
              <a:rPr sz="1450" dirty="0">
                <a:solidFill>
                  <a:srgbClr val="595959"/>
                </a:solidFill>
                <a:latin typeface="Arial"/>
                <a:cs typeface="Arial"/>
              </a:rPr>
              <a:t>the</a:t>
            </a:r>
            <a:r>
              <a:rPr sz="1450" spc="-75" dirty="0">
                <a:solidFill>
                  <a:srgbClr val="595959"/>
                </a:solidFill>
                <a:latin typeface="Arial"/>
                <a:cs typeface="Arial"/>
              </a:rPr>
              <a:t> </a:t>
            </a:r>
            <a:r>
              <a:rPr sz="1450" spc="-10" dirty="0">
                <a:solidFill>
                  <a:srgbClr val="595959"/>
                </a:solidFill>
                <a:latin typeface="Arial"/>
                <a:cs typeface="Arial"/>
              </a:rPr>
              <a:t>experiment.</a:t>
            </a:r>
            <a:endParaRPr sz="1450">
              <a:latin typeface="Arial"/>
              <a:cs typeface="Arial"/>
            </a:endParaRPr>
          </a:p>
          <a:p>
            <a:pPr marL="386080" marR="86995" indent="-374015">
              <a:lnSpc>
                <a:spcPct val="104600"/>
              </a:lnSpc>
              <a:buAutoNum type="arabicPeriod"/>
              <a:tabLst>
                <a:tab pos="386080" algn="l"/>
              </a:tabLst>
            </a:pPr>
            <a:r>
              <a:rPr sz="1450" dirty="0">
                <a:solidFill>
                  <a:srgbClr val="595959"/>
                </a:solidFill>
                <a:latin typeface="Arial"/>
                <a:cs typeface="Arial"/>
              </a:rPr>
              <a:t>Fill</a:t>
            </a:r>
            <a:r>
              <a:rPr sz="1450" spc="-90" dirty="0">
                <a:solidFill>
                  <a:srgbClr val="595959"/>
                </a:solidFill>
                <a:latin typeface="Arial"/>
                <a:cs typeface="Arial"/>
              </a:rPr>
              <a:t> </a:t>
            </a:r>
            <a:r>
              <a:rPr sz="1450" spc="-50" dirty="0">
                <a:solidFill>
                  <a:srgbClr val="595959"/>
                </a:solidFill>
                <a:latin typeface="Arial"/>
                <a:cs typeface="Arial"/>
              </a:rPr>
              <a:t>Small</a:t>
            </a:r>
            <a:r>
              <a:rPr sz="1450" spc="-90" dirty="0">
                <a:solidFill>
                  <a:srgbClr val="595959"/>
                </a:solidFill>
                <a:latin typeface="Arial"/>
                <a:cs typeface="Arial"/>
              </a:rPr>
              <a:t> </a:t>
            </a:r>
            <a:r>
              <a:rPr sz="1450" spc="-60" dirty="0">
                <a:solidFill>
                  <a:srgbClr val="595959"/>
                </a:solidFill>
                <a:latin typeface="Arial"/>
                <a:cs typeface="Arial"/>
              </a:rPr>
              <a:t>Capsules:</a:t>
            </a:r>
            <a:r>
              <a:rPr sz="1450" spc="-85" dirty="0">
                <a:solidFill>
                  <a:srgbClr val="595959"/>
                </a:solidFill>
                <a:latin typeface="Arial"/>
                <a:cs typeface="Arial"/>
              </a:rPr>
              <a:t> </a:t>
            </a:r>
            <a:r>
              <a:rPr sz="1450" dirty="0">
                <a:solidFill>
                  <a:srgbClr val="595959"/>
                </a:solidFill>
                <a:latin typeface="Arial"/>
                <a:cs typeface="Arial"/>
              </a:rPr>
              <a:t>Fill</a:t>
            </a:r>
            <a:r>
              <a:rPr sz="1450" spc="-90" dirty="0">
                <a:solidFill>
                  <a:srgbClr val="595959"/>
                </a:solidFill>
                <a:latin typeface="Arial"/>
                <a:cs typeface="Arial"/>
              </a:rPr>
              <a:t> </a:t>
            </a:r>
            <a:r>
              <a:rPr sz="1450" spc="-60" dirty="0">
                <a:solidFill>
                  <a:srgbClr val="595959"/>
                </a:solidFill>
                <a:latin typeface="Arial"/>
                <a:cs typeface="Arial"/>
              </a:rPr>
              <a:t>some</a:t>
            </a:r>
            <a:r>
              <a:rPr sz="1450" spc="-85" dirty="0">
                <a:solidFill>
                  <a:srgbClr val="595959"/>
                </a:solidFill>
                <a:latin typeface="Arial"/>
                <a:cs typeface="Arial"/>
              </a:rPr>
              <a:t> </a:t>
            </a:r>
            <a:r>
              <a:rPr sz="1450" spc="-35" dirty="0">
                <a:solidFill>
                  <a:srgbClr val="595959"/>
                </a:solidFill>
                <a:latin typeface="Arial"/>
                <a:cs typeface="Arial"/>
              </a:rPr>
              <a:t>small</a:t>
            </a:r>
            <a:r>
              <a:rPr sz="1450" spc="-90" dirty="0">
                <a:solidFill>
                  <a:srgbClr val="595959"/>
                </a:solidFill>
                <a:latin typeface="Arial"/>
                <a:cs typeface="Arial"/>
              </a:rPr>
              <a:t> </a:t>
            </a:r>
            <a:r>
              <a:rPr sz="1450" spc="-60" dirty="0">
                <a:solidFill>
                  <a:srgbClr val="595959"/>
                </a:solidFill>
                <a:latin typeface="Arial"/>
                <a:cs typeface="Arial"/>
              </a:rPr>
              <a:t>capsules</a:t>
            </a:r>
            <a:r>
              <a:rPr sz="1450" spc="-90" dirty="0">
                <a:solidFill>
                  <a:srgbClr val="595959"/>
                </a:solidFill>
                <a:latin typeface="Arial"/>
                <a:cs typeface="Arial"/>
              </a:rPr>
              <a:t> </a:t>
            </a:r>
            <a:r>
              <a:rPr sz="1450" spc="50" dirty="0">
                <a:solidFill>
                  <a:srgbClr val="595959"/>
                </a:solidFill>
                <a:latin typeface="Arial"/>
                <a:cs typeface="Arial"/>
              </a:rPr>
              <a:t>with</a:t>
            </a:r>
            <a:r>
              <a:rPr sz="1450" spc="-85" dirty="0">
                <a:solidFill>
                  <a:srgbClr val="595959"/>
                </a:solidFill>
                <a:latin typeface="Arial"/>
                <a:cs typeface="Arial"/>
              </a:rPr>
              <a:t> </a:t>
            </a:r>
            <a:r>
              <a:rPr sz="1450" spc="-10" dirty="0">
                <a:solidFill>
                  <a:srgbClr val="595959"/>
                </a:solidFill>
                <a:latin typeface="Arial"/>
                <a:cs typeface="Arial"/>
              </a:rPr>
              <a:t>things</a:t>
            </a:r>
            <a:r>
              <a:rPr sz="1450" spc="-90" dirty="0">
                <a:solidFill>
                  <a:srgbClr val="595959"/>
                </a:solidFill>
                <a:latin typeface="Arial"/>
                <a:cs typeface="Arial"/>
              </a:rPr>
              <a:t> </a:t>
            </a:r>
            <a:r>
              <a:rPr sz="1450" dirty="0">
                <a:solidFill>
                  <a:srgbClr val="595959"/>
                </a:solidFill>
                <a:latin typeface="Arial"/>
                <a:cs typeface="Arial"/>
              </a:rPr>
              <a:t>like</a:t>
            </a:r>
            <a:r>
              <a:rPr sz="1450" spc="-85" dirty="0">
                <a:solidFill>
                  <a:srgbClr val="595959"/>
                </a:solidFill>
                <a:latin typeface="Arial"/>
                <a:cs typeface="Arial"/>
              </a:rPr>
              <a:t> </a:t>
            </a:r>
            <a:r>
              <a:rPr sz="1450" dirty="0">
                <a:solidFill>
                  <a:srgbClr val="595959"/>
                </a:solidFill>
                <a:latin typeface="Arial"/>
                <a:cs typeface="Arial"/>
              </a:rPr>
              <a:t>food</a:t>
            </a:r>
            <a:r>
              <a:rPr sz="1450" spc="-90" dirty="0">
                <a:solidFill>
                  <a:srgbClr val="595959"/>
                </a:solidFill>
                <a:latin typeface="Arial"/>
                <a:cs typeface="Arial"/>
              </a:rPr>
              <a:t> </a:t>
            </a:r>
            <a:r>
              <a:rPr sz="1450" dirty="0">
                <a:solidFill>
                  <a:srgbClr val="595959"/>
                </a:solidFill>
                <a:latin typeface="Arial"/>
                <a:cs typeface="Arial"/>
              </a:rPr>
              <a:t>coloring</a:t>
            </a:r>
            <a:r>
              <a:rPr sz="1450" spc="-90" dirty="0">
                <a:solidFill>
                  <a:srgbClr val="595959"/>
                </a:solidFill>
                <a:latin typeface="Arial"/>
                <a:cs typeface="Arial"/>
              </a:rPr>
              <a:t> </a:t>
            </a:r>
            <a:r>
              <a:rPr sz="1450" dirty="0">
                <a:solidFill>
                  <a:srgbClr val="595959"/>
                </a:solidFill>
                <a:latin typeface="Arial"/>
                <a:cs typeface="Arial"/>
              </a:rPr>
              <a:t>liquid,</a:t>
            </a:r>
            <a:r>
              <a:rPr sz="1450" spc="-85" dirty="0">
                <a:solidFill>
                  <a:srgbClr val="595959"/>
                </a:solidFill>
                <a:latin typeface="Arial"/>
                <a:cs typeface="Arial"/>
              </a:rPr>
              <a:t> </a:t>
            </a:r>
            <a:r>
              <a:rPr sz="1450" spc="-35" dirty="0">
                <a:solidFill>
                  <a:srgbClr val="595959"/>
                </a:solidFill>
                <a:latin typeface="Arial"/>
                <a:cs typeface="Arial"/>
              </a:rPr>
              <a:t>small</a:t>
            </a:r>
            <a:r>
              <a:rPr sz="1450" spc="-90" dirty="0">
                <a:solidFill>
                  <a:srgbClr val="595959"/>
                </a:solidFill>
                <a:latin typeface="Arial"/>
                <a:cs typeface="Arial"/>
              </a:rPr>
              <a:t> </a:t>
            </a:r>
            <a:r>
              <a:rPr sz="1450" spc="-55" dirty="0">
                <a:solidFill>
                  <a:srgbClr val="595959"/>
                </a:solidFill>
                <a:latin typeface="Arial"/>
                <a:cs typeface="Arial"/>
              </a:rPr>
              <a:t>candies,</a:t>
            </a:r>
            <a:r>
              <a:rPr sz="1450" spc="-85" dirty="0">
                <a:solidFill>
                  <a:srgbClr val="595959"/>
                </a:solidFill>
                <a:latin typeface="Arial"/>
                <a:cs typeface="Arial"/>
              </a:rPr>
              <a:t> </a:t>
            </a:r>
            <a:r>
              <a:rPr sz="1450" dirty="0">
                <a:solidFill>
                  <a:srgbClr val="595959"/>
                </a:solidFill>
                <a:latin typeface="Arial"/>
                <a:cs typeface="Arial"/>
              </a:rPr>
              <a:t>or</a:t>
            </a:r>
            <a:r>
              <a:rPr sz="1450" spc="-90" dirty="0">
                <a:solidFill>
                  <a:srgbClr val="595959"/>
                </a:solidFill>
                <a:latin typeface="Arial"/>
                <a:cs typeface="Arial"/>
              </a:rPr>
              <a:t> </a:t>
            </a:r>
            <a:r>
              <a:rPr sz="1450" dirty="0">
                <a:solidFill>
                  <a:srgbClr val="595959"/>
                </a:solidFill>
                <a:latin typeface="Arial"/>
                <a:cs typeface="Arial"/>
              </a:rPr>
              <a:t>colored</a:t>
            </a:r>
            <a:r>
              <a:rPr sz="1450" spc="-85" dirty="0">
                <a:solidFill>
                  <a:srgbClr val="595959"/>
                </a:solidFill>
                <a:latin typeface="Arial"/>
                <a:cs typeface="Arial"/>
              </a:rPr>
              <a:t> </a:t>
            </a:r>
            <a:r>
              <a:rPr sz="1450" spc="-70" dirty="0">
                <a:solidFill>
                  <a:srgbClr val="595959"/>
                </a:solidFill>
                <a:latin typeface="Arial"/>
                <a:cs typeface="Arial"/>
              </a:rPr>
              <a:t>sugar.</a:t>
            </a:r>
            <a:r>
              <a:rPr sz="1450" spc="-90" dirty="0">
                <a:solidFill>
                  <a:srgbClr val="595959"/>
                </a:solidFill>
                <a:latin typeface="Arial"/>
                <a:cs typeface="Arial"/>
              </a:rPr>
              <a:t> </a:t>
            </a:r>
            <a:r>
              <a:rPr sz="1450" spc="-75" dirty="0">
                <a:solidFill>
                  <a:srgbClr val="595959"/>
                </a:solidFill>
                <a:latin typeface="Arial"/>
                <a:cs typeface="Arial"/>
              </a:rPr>
              <a:t>You</a:t>
            </a:r>
            <a:r>
              <a:rPr sz="1450" spc="-90" dirty="0">
                <a:solidFill>
                  <a:srgbClr val="595959"/>
                </a:solidFill>
                <a:latin typeface="Arial"/>
                <a:cs typeface="Arial"/>
              </a:rPr>
              <a:t> </a:t>
            </a:r>
            <a:r>
              <a:rPr sz="1450" spc="-25" dirty="0">
                <a:solidFill>
                  <a:srgbClr val="595959"/>
                </a:solidFill>
                <a:latin typeface="Arial"/>
                <a:cs typeface="Arial"/>
              </a:rPr>
              <a:t>can </a:t>
            </a:r>
            <a:r>
              <a:rPr sz="1450" dirty="0">
                <a:solidFill>
                  <a:srgbClr val="595959"/>
                </a:solidFill>
                <a:latin typeface="Arial"/>
                <a:cs typeface="Arial"/>
              </a:rPr>
              <a:t>put</a:t>
            </a:r>
            <a:r>
              <a:rPr sz="1450" spc="-80" dirty="0">
                <a:solidFill>
                  <a:srgbClr val="595959"/>
                </a:solidFill>
                <a:latin typeface="Arial"/>
                <a:cs typeface="Arial"/>
              </a:rPr>
              <a:t> </a:t>
            </a:r>
            <a:r>
              <a:rPr sz="1450" dirty="0">
                <a:solidFill>
                  <a:srgbClr val="595959"/>
                </a:solidFill>
                <a:latin typeface="Arial"/>
                <a:cs typeface="Arial"/>
              </a:rPr>
              <a:t>in</a:t>
            </a:r>
            <a:r>
              <a:rPr sz="1450" spc="-75" dirty="0">
                <a:solidFill>
                  <a:srgbClr val="595959"/>
                </a:solidFill>
                <a:latin typeface="Arial"/>
                <a:cs typeface="Arial"/>
              </a:rPr>
              <a:t> </a:t>
            </a:r>
            <a:r>
              <a:rPr sz="1450" spc="-100" dirty="0">
                <a:solidFill>
                  <a:srgbClr val="595959"/>
                </a:solidFill>
                <a:latin typeface="Arial"/>
                <a:cs typeface="Arial"/>
              </a:rPr>
              <a:t>as</a:t>
            </a:r>
            <a:r>
              <a:rPr sz="1450" spc="-75" dirty="0">
                <a:solidFill>
                  <a:srgbClr val="595959"/>
                </a:solidFill>
                <a:latin typeface="Arial"/>
                <a:cs typeface="Arial"/>
              </a:rPr>
              <a:t> </a:t>
            </a:r>
            <a:r>
              <a:rPr sz="1450" spc="-35" dirty="0">
                <a:solidFill>
                  <a:srgbClr val="595959"/>
                </a:solidFill>
                <a:latin typeface="Arial"/>
                <a:cs typeface="Arial"/>
              </a:rPr>
              <a:t>much</a:t>
            </a:r>
            <a:r>
              <a:rPr sz="1450" spc="-80" dirty="0">
                <a:solidFill>
                  <a:srgbClr val="595959"/>
                </a:solidFill>
                <a:latin typeface="Arial"/>
                <a:cs typeface="Arial"/>
              </a:rPr>
              <a:t> </a:t>
            </a:r>
            <a:r>
              <a:rPr sz="1450" spc="-100" dirty="0">
                <a:solidFill>
                  <a:srgbClr val="595959"/>
                </a:solidFill>
                <a:latin typeface="Arial"/>
                <a:cs typeface="Arial"/>
              </a:rPr>
              <a:t>as</a:t>
            </a:r>
            <a:r>
              <a:rPr sz="1450" spc="-75" dirty="0">
                <a:solidFill>
                  <a:srgbClr val="595959"/>
                </a:solidFill>
                <a:latin typeface="Arial"/>
                <a:cs typeface="Arial"/>
              </a:rPr>
              <a:t> </a:t>
            </a:r>
            <a:r>
              <a:rPr sz="1450" spc="-20" dirty="0">
                <a:solidFill>
                  <a:srgbClr val="595959"/>
                </a:solidFill>
                <a:latin typeface="Arial"/>
                <a:cs typeface="Arial"/>
              </a:rPr>
              <a:t>you</a:t>
            </a:r>
            <a:r>
              <a:rPr sz="1450" spc="-75" dirty="0">
                <a:solidFill>
                  <a:srgbClr val="595959"/>
                </a:solidFill>
                <a:latin typeface="Arial"/>
                <a:cs typeface="Arial"/>
              </a:rPr>
              <a:t> </a:t>
            </a:r>
            <a:r>
              <a:rPr sz="1450" dirty="0">
                <a:solidFill>
                  <a:srgbClr val="595959"/>
                </a:solidFill>
                <a:latin typeface="Arial"/>
                <a:cs typeface="Arial"/>
              </a:rPr>
              <a:t>think</a:t>
            </a:r>
            <a:r>
              <a:rPr sz="1450" spc="-80" dirty="0">
                <a:solidFill>
                  <a:srgbClr val="595959"/>
                </a:solidFill>
                <a:latin typeface="Arial"/>
                <a:cs typeface="Arial"/>
              </a:rPr>
              <a:t> </a:t>
            </a:r>
            <a:r>
              <a:rPr sz="1450" spc="-40" dirty="0">
                <a:solidFill>
                  <a:srgbClr val="595959"/>
                </a:solidFill>
                <a:latin typeface="Arial"/>
                <a:cs typeface="Arial"/>
              </a:rPr>
              <a:t>is</a:t>
            </a:r>
            <a:r>
              <a:rPr sz="1450" spc="-75" dirty="0">
                <a:solidFill>
                  <a:srgbClr val="595959"/>
                </a:solidFill>
                <a:latin typeface="Arial"/>
                <a:cs typeface="Arial"/>
              </a:rPr>
              <a:t> </a:t>
            </a:r>
            <a:r>
              <a:rPr sz="1450" spc="-40" dirty="0">
                <a:solidFill>
                  <a:srgbClr val="595959"/>
                </a:solidFill>
                <a:latin typeface="Arial"/>
                <a:cs typeface="Arial"/>
              </a:rPr>
              <a:t>needed</a:t>
            </a:r>
            <a:r>
              <a:rPr sz="1450" spc="-75" dirty="0">
                <a:solidFill>
                  <a:srgbClr val="595959"/>
                </a:solidFill>
                <a:latin typeface="Arial"/>
                <a:cs typeface="Arial"/>
              </a:rPr>
              <a:t> </a:t>
            </a:r>
            <a:r>
              <a:rPr sz="1450" spc="55" dirty="0">
                <a:solidFill>
                  <a:srgbClr val="595959"/>
                </a:solidFill>
                <a:latin typeface="Arial"/>
                <a:cs typeface="Arial"/>
              </a:rPr>
              <a:t>for</a:t>
            </a:r>
            <a:r>
              <a:rPr sz="1450" spc="-75" dirty="0">
                <a:solidFill>
                  <a:srgbClr val="595959"/>
                </a:solidFill>
                <a:latin typeface="Arial"/>
                <a:cs typeface="Arial"/>
              </a:rPr>
              <a:t> </a:t>
            </a:r>
            <a:r>
              <a:rPr sz="1450" dirty="0">
                <a:solidFill>
                  <a:srgbClr val="595959"/>
                </a:solidFill>
                <a:latin typeface="Arial"/>
                <a:cs typeface="Arial"/>
              </a:rPr>
              <a:t>the</a:t>
            </a:r>
            <a:r>
              <a:rPr sz="1450" spc="-80" dirty="0">
                <a:solidFill>
                  <a:srgbClr val="595959"/>
                </a:solidFill>
                <a:latin typeface="Arial"/>
                <a:cs typeface="Arial"/>
              </a:rPr>
              <a:t> </a:t>
            </a:r>
            <a:r>
              <a:rPr sz="1450" spc="-10" dirty="0">
                <a:solidFill>
                  <a:srgbClr val="595959"/>
                </a:solidFill>
                <a:latin typeface="Arial"/>
                <a:cs typeface="Arial"/>
              </a:rPr>
              <a:t>experiment.</a:t>
            </a:r>
            <a:endParaRPr sz="1450">
              <a:latin typeface="Arial"/>
              <a:cs typeface="Arial"/>
            </a:endParaRPr>
          </a:p>
          <a:p>
            <a:pPr marL="386080" marR="240665" indent="-374015">
              <a:lnSpc>
                <a:spcPct val="104600"/>
              </a:lnSpc>
              <a:buAutoNum type="arabicPeriod"/>
              <a:tabLst>
                <a:tab pos="386080" algn="l"/>
              </a:tabLst>
            </a:pPr>
            <a:r>
              <a:rPr sz="1450" spc="-40" dirty="0">
                <a:solidFill>
                  <a:srgbClr val="595959"/>
                </a:solidFill>
                <a:latin typeface="Arial"/>
                <a:cs typeface="Arial"/>
              </a:rPr>
              <a:t>Layer</a:t>
            </a:r>
            <a:r>
              <a:rPr sz="1450" spc="-80" dirty="0">
                <a:solidFill>
                  <a:srgbClr val="595959"/>
                </a:solidFill>
                <a:latin typeface="Arial"/>
                <a:cs typeface="Arial"/>
              </a:rPr>
              <a:t> </a:t>
            </a:r>
            <a:r>
              <a:rPr sz="1450" dirty="0">
                <a:solidFill>
                  <a:srgbClr val="595959"/>
                </a:solidFill>
                <a:latin typeface="Arial"/>
                <a:cs typeface="Arial"/>
              </a:rPr>
              <a:t>the</a:t>
            </a:r>
            <a:r>
              <a:rPr sz="1450" spc="-75" dirty="0">
                <a:solidFill>
                  <a:srgbClr val="595959"/>
                </a:solidFill>
                <a:latin typeface="Arial"/>
                <a:cs typeface="Arial"/>
              </a:rPr>
              <a:t> </a:t>
            </a:r>
            <a:r>
              <a:rPr sz="1450" spc="-60" dirty="0">
                <a:solidFill>
                  <a:srgbClr val="595959"/>
                </a:solidFill>
                <a:latin typeface="Arial"/>
                <a:cs typeface="Arial"/>
              </a:rPr>
              <a:t>Capsules:</a:t>
            </a:r>
            <a:r>
              <a:rPr sz="1450" spc="-75" dirty="0">
                <a:solidFill>
                  <a:srgbClr val="595959"/>
                </a:solidFill>
                <a:latin typeface="Arial"/>
                <a:cs typeface="Arial"/>
              </a:rPr>
              <a:t> </a:t>
            </a:r>
            <a:r>
              <a:rPr sz="1450" spc="-105" dirty="0">
                <a:solidFill>
                  <a:srgbClr val="595959"/>
                </a:solidFill>
                <a:latin typeface="Arial"/>
                <a:cs typeface="Arial"/>
              </a:rPr>
              <a:t>Take</a:t>
            </a:r>
            <a:r>
              <a:rPr sz="1450" spc="-75" dirty="0">
                <a:solidFill>
                  <a:srgbClr val="595959"/>
                </a:solidFill>
                <a:latin typeface="Arial"/>
                <a:cs typeface="Arial"/>
              </a:rPr>
              <a:t> </a:t>
            </a:r>
            <a:r>
              <a:rPr sz="1450" spc="-60" dirty="0">
                <a:solidFill>
                  <a:srgbClr val="595959"/>
                </a:solidFill>
                <a:latin typeface="Arial"/>
                <a:cs typeface="Arial"/>
              </a:rPr>
              <a:t>some</a:t>
            </a:r>
            <a:r>
              <a:rPr sz="1450" spc="-75" dirty="0">
                <a:solidFill>
                  <a:srgbClr val="595959"/>
                </a:solidFill>
                <a:latin typeface="Arial"/>
                <a:cs typeface="Arial"/>
              </a:rPr>
              <a:t> </a:t>
            </a:r>
            <a:r>
              <a:rPr sz="1450" dirty="0">
                <a:solidFill>
                  <a:srgbClr val="595959"/>
                </a:solidFill>
                <a:latin typeface="Arial"/>
                <a:cs typeface="Arial"/>
              </a:rPr>
              <a:t>of</a:t>
            </a:r>
            <a:r>
              <a:rPr sz="1450" spc="-75" dirty="0">
                <a:solidFill>
                  <a:srgbClr val="595959"/>
                </a:solidFill>
                <a:latin typeface="Arial"/>
                <a:cs typeface="Arial"/>
              </a:rPr>
              <a:t> </a:t>
            </a:r>
            <a:r>
              <a:rPr sz="1450" spc="-10" dirty="0">
                <a:solidFill>
                  <a:srgbClr val="595959"/>
                </a:solidFill>
                <a:latin typeface="Arial"/>
                <a:cs typeface="Arial"/>
              </a:rPr>
              <a:t>those</a:t>
            </a:r>
            <a:r>
              <a:rPr sz="1450" spc="-75" dirty="0">
                <a:solidFill>
                  <a:srgbClr val="595959"/>
                </a:solidFill>
                <a:latin typeface="Arial"/>
                <a:cs typeface="Arial"/>
              </a:rPr>
              <a:t> </a:t>
            </a:r>
            <a:r>
              <a:rPr sz="1450" spc="-35" dirty="0">
                <a:solidFill>
                  <a:srgbClr val="595959"/>
                </a:solidFill>
                <a:latin typeface="Arial"/>
                <a:cs typeface="Arial"/>
              </a:rPr>
              <a:t>small</a:t>
            </a:r>
            <a:r>
              <a:rPr sz="1450" spc="-75" dirty="0">
                <a:solidFill>
                  <a:srgbClr val="595959"/>
                </a:solidFill>
                <a:latin typeface="Arial"/>
                <a:cs typeface="Arial"/>
              </a:rPr>
              <a:t> </a:t>
            </a:r>
            <a:r>
              <a:rPr sz="1450" spc="-60" dirty="0">
                <a:solidFill>
                  <a:srgbClr val="595959"/>
                </a:solidFill>
                <a:latin typeface="Arial"/>
                <a:cs typeface="Arial"/>
              </a:rPr>
              <a:t>capsules</a:t>
            </a:r>
            <a:r>
              <a:rPr sz="1450" spc="-75" dirty="0">
                <a:solidFill>
                  <a:srgbClr val="595959"/>
                </a:solidFill>
                <a:latin typeface="Arial"/>
                <a:cs typeface="Arial"/>
              </a:rPr>
              <a:t> </a:t>
            </a:r>
            <a:r>
              <a:rPr sz="1450" spc="-20" dirty="0">
                <a:solidFill>
                  <a:srgbClr val="595959"/>
                </a:solidFill>
                <a:latin typeface="Arial"/>
                <a:cs typeface="Arial"/>
              </a:rPr>
              <a:t>you</a:t>
            </a:r>
            <a:r>
              <a:rPr sz="1450" spc="-75" dirty="0">
                <a:solidFill>
                  <a:srgbClr val="595959"/>
                </a:solidFill>
                <a:latin typeface="Arial"/>
                <a:cs typeface="Arial"/>
              </a:rPr>
              <a:t> </a:t>
            </a:r>
            <a:r>
              <a:rPr sz="1450" dirty="0">
                <a:solidFill>
                  <a:srgbClr val="595959"/>
                </a:solidFill>
                <a:latin typeface="Arial"/>
                <a:cs typeface="Arial"/>
              </a:rPr>
              <a:t>just</a:t>
            </a:r>
            <a:r>
              <a:rPr sz="1450" spc="-75" dirty="0">
                <a:solidFill>
                  <a:srgbClr val="595959"/>
                </a:solidFill>
                <a:latin typeface="Arial"/>
                <a:cs typeface="Arial"/>
              </a:rPr>
              <a:t> </a:t>
            </a:r>
            <a:r>
              <a:rPr sz="1450" dirty="0">
                <a:solidFill>
                  <a:srgbClr val="595959"/>
                </a:solidFill>
                <a:latin typeface="Arial"/>
                <a:cs typeface="Arial"/>
              </a:rPr>
              <a:t>ﬁlled</a:t>
            </a:r>
            <a:r>
              <a:rPr sz="1450" spc="-75" dirty="0">
                <a:solidFill>
                  <a:srgbClr val="595959"/>
                </a:solidFill>
                <a:latin typeface="Arial"/>
                <a:cs typeface="Arial"/>
              </a:rPr>
              <a:t> </a:t>
            </a:r>
            <a:r>
              <a:rPr sz="1450" spc="-40" dirty="0">
                <a:solidFill>
                  <a:srgbClr val="595959"/>
                </a:solidFill>
                <a:latin typeface="Arial"/>
                <a:cs typeface="Arial"/>
              </a:rPr>
              <a:t>and</a:t>
            </a:r>
            <a:r>
              <a:rPr sz="1450" spc="-80" dirty="0">
                <a:solidFill>
                  <a:srgbClr val="595959"/>
                </a:solidFill>
                <a:latin typeface="Arial"/>
                <a:cs typeface="Arial"/>
              </a:rPr>
              <a:t> </a:t>
            </a:r>
            <a:r>
              <a:rPr sz="1450" dirty="0">
                <a:solidFill>
                  <a:srgbClr val="595959"/>
                </a:solidFill>
                <a:latin typeface="Arial"/>
                <a:cs typeface="Arial"/>
              </a:rPr>
              <a:t>put</a:t>
            </a:r>
            <a:r>
              <a:rPr sz="1450" spc="-75" dirty="0">
                <a:solidFill>
                  <a:srgbClr val="595959"/>
                </a:solidFill>
                <a:latin typeface="Arial"/>
                <a:cs typeface="Arial"/>
              </a:rPr>
              <a:t> </a:t>
            </a:r>
            <a:r>
              <a:rPr sz="1450" dirty="0">
                <a:solidFill>
                  <a:srgbClr val="595959"/>
                </a:solidFill>
                <a:latin typeface="Arial"/>
                <a:cs typeface="Arial"/>
              </a:rPr>
              <a:t>them</a:t>
            </a:r>
            <a:r>
              <a:rPr sz="1450" spc="-75" dirty="0">
                <a:solidFill>
                  <a:srgbClr val="595959"/>
                </a:solidFill>
                <a:latin typeface="Arial"/>
                <a:cs typeface="Arial"/>
              </a:rPr>
              <a:t> </a:t>
            </a:r>
            <a:r>
              <a:rPr sz="1450" spc="-25" dirty="0">
                <a:solidFill>
                  <a:srgbClr val="595959"/>
                </a:solidFill>
                <a:latin typeface="Arial"/>
                <a:cs typeface="Arial"/>
              </a:rPr>
              <a:t>inside</a:t>
            </a:r>
            <a:r>
              <a:rPr sz="1450" spc="-75" dirty="0">
                <a:solidFill>
                  <a:srgbClr val="595959"/>
                </a:solidFill>
                <a:latin typeface="Arial"/>
                <a:cs typeface="Arial"/>
              </a:rPr>
              <a:t> </a:t>
            </a:r>
            <a:r>
              <a:rPr sz="1450" spc="-20" dirty="0">
                <a:solidFill>
                  <a:srgbClr val="595959"/>
                </a:solidFill>
                <a:latin typeface="Arial"/>
                <a:cs typeface="Arial"/>
              </a:rPr>
              <a:t>bigger</a:t>
            </a:r>
            <a:r>
              <a:rPr sz="1450" spc="-75" dirty="0">
                <a:solidFill>
                  <a:srgbClr val="595959"/>
                </a:solidFill>
                <a:latin typeface="Arial"/>
                <a:cs typeface="Arial"/>
              </a:rPr>
              <a:t> </a:t>
            </a:r>
            <a:r>
              <a:rPr sz="1450" spc="-60" dirty="0">
                <a:solidFill>
                  <a:srgbClr val="595959"/>
                </a:solidFill>
                <a:latin typeface="Arial"/>
                <a:cs typeface="Arial"/>
              </a:rPr>
              <a:t>capsules.</a:t>
            </a:r>
            <a:r>
              <a:rPr sz="1450" spc="-75" dirty="0">
                <a:solidFill>
                  <a:srgbClr val="595959"/>
                </a:solidFill>
                <a:latin typeface="Arial"/>
                <a:cs typeface="Arial"/>
              </a:rPr>
              <a:t> You </a:t>
            </a:r>
            <a:r>
              <a:rPr sz="1450" spc="-55" dirty="0">
                <a:solidFill>
                  <a:srgbClr val="595959"/>
                </a:solidFill>
                <a:latin typeface="Arial"/>
                <a:cs typeface="Arial"/>
              </a:rPr>
              <a:t>can</a:t>
            </a:r>
            <a:r>
              <a:rPr sz="1450" spc="-75" dirty="0">
                <a:solidFill>
                  <a:srgbClr val="595959"/>
                </a:solidFill>
                <a:latin typeface="Arial"/>
                <a:cs typeface="Arial"/>
              </a:rPr>
              <a:t> </a:t>
            </a:r>
            <a:r>
              <a:rPr sz="1450" spc="-20" dirty="0">
                <a:solidFill>
                  <a:srgbClr val="595959"/>
                </a:solidFill>
                <a:latin typeface="Arial"/>
                <a:cs typeface="Arial"/>
              </a:rPr>
              <a:t>also </a:t>
            </a:r>
            <a:r>
              <a:rPr sz="1450" spc="-40" dirty="0">
                <a:solidFill>
                  <a:srgbClr val="595959"/>
                </a:solidFill>
                <a:latin typeface="Arial"/>
                <a:cs typeface="Arial"/>
              </a:rPr>
              <a:t>add</a:t>
            </a:r>
            <a:r>
              <a:rPr sz="1450" spc="-85" dirty="0">
                <a:solidFill>
                  <a:srgbClr val="595959"/>
                </a:solidFill>
                <a:latin typeface="Arial"/>
                <a:cs typeface="Arial"/>
              </a:rPr>
              <a:t> </a:t>
            </a:r>
            <a:r>
              <a:rPr sz="1450" dirty="0">
                <a:solidFill>
                  <a:srgbClr val="595959"/>
                </a:solidFill>
                <a:latin typeface="Arial"/>
                <a:cs typeface="Arial"/>
              </a:rPr>
              <a:t>more</a:t>
            </a:r>
            <a:r>
              <a:rPr sz="1450" spc="-85" dirty="0">
                <a:solidFill>
                  <a:srgbClr val="595959"/>
                </a:solidFill>
                <a:latin typeface="Arial"/>
                <a:cs typeface="Arial"/>
              </a:rPr>
              <a:t> </a:t>
            </a:r>
            <a:r>
              <a:rPr sz="1450" spc="-10" dirty="0">
                <a:solidFill>
                  <a:srgbClr val="595959"/>
                </a:solidFill>
                <a:latin typeface="Arial"/>
                <a:cs typeface="Arial"/>
              </a:rPr>
              <a:t>"drugs"</a:t>
            </a:r>
            <a:r>
              <a:rPr sz="1450" spc="-80" dirty="0">
                <a:solidFill>
                  <a:srgbClr val="595959"/>
                </a:solidFill>
                <a:latin typeface="Arial"/>
                <a:cs typeface="Arial"/>
              </a:rPr>
              <a:t> </a:t>
            </a:r>
            <a:r>
              <a:rPr sz="1450" dirty="0">
                <a:solidFill>
                  <a:srgbClr val="595959"/>
                </a:solidFill>
                <a:latin typeface="Arial"/>
                <a:cs typeface="Arial"/>
              </a:rPr>
              <a:t>into</a:t>
            </a:r>
            <a:r>
              <a:rPr sz="1450" spc="-85" dirty="0">
                <a:solidFill>
                  <a:srgbClr val="595959"/>
                </a:solidFill>
                <a:latin typeface="Arial"/>
                <a:cs typeface="Arial"/>
              </a:rPr>
              <a:t> </a:t>
            </a:r>
            <a:r>
              <a:rPr sz="1450" dirty="0">
                <a:solidFill>
                  <a:srgbClr val="595959"/>
                </a:solidFill>
                <a:latin typeface="Arial"/>
                <a:cs typeface="Arial"/>
              </a:rPr>
              <a:t>the</a:t>
            </a:r>
            <a:r>
              <a:rPr sz="1450" spc="-80" dirty="0">
                <a:solidFill>
                  <a:srgbClr val="595959"/>
                </a:solidFill>
                <a:latin typeface="Arial"/>
                <a:cs typeface="Arial"/>
              </a:rPr>
              <a:t> </a:t>
            </a:r>
            <a:r>
              <a:rPr sz="1450" spc="-20" dirty="0">
                <a:solidFill>
                  <a:srgbClr val="595959"/>
                </a:solidFill>
                <a:latin typeface="Arial"/>
                <a:cs typeface="Arial"/>
              </a:rPr>
              <a:t>bigger</a:t>
            </a:r>
            <a:r>
              <a:rPr sz="1450" spc="-85" dirty="0">
                <a:solidFill>
                  <a:srgbClr val="595959"/>
                </a:solidFill>
                <a:latin typeface="Arial"/>
                <a:cs typeface="Arial"/>
              </a:rPr>
              <a:t> </a:t>
            </a:r>
            <a:r>
              <a:rPr sz="1450" spc="-60" dirty="0">
                <a:solidFill>
                  <a:srgbClr val="595959"/>
                </a:solidFill>
                <a:latin typeface="Arial"/>
                <a:cs typeface="Arial"/>
              </a:rPr>
              <a:t>capsules</a:t>
            </a:r>
            <a:r>
              <a:rPr sz="1450" spc="-80" dirty="0">
                <a:solidFill>
                  <a:srgbClr val="595959"/>
                </a:solidFill>
                <a:latin typeface="Arial"/>
                <a:cs typeface="Arial"/>
              </a:rPr>
              <a:t> </a:t>
            </a:r>
            <a:r>
              <a:rPr sz="1450" spc="-35" dirty="0">
                <a:solidFill>
                  <a:srgbClr val="595959"/>
                </a:solidFill>
                <a:latin typeface="Arial"/>
                <a:cs typeface="Arial"/>
              </a:rPr>
              <a:t>along</a:t>
            </a:r>
            <a:r>
              <a:rPr sz="1450" spc="-85" dirty="0">
                <a:solidFill>
                  <a:srgbClr val="595959"/>
                </a:solidFill>
                <a:latin typeface="Arial"/>
                <a:cs typeface="Arial"/>
              </a:rPr>
              <a:t> </a:t>
            </a:r>
            <a:r>
              <a:rPr sz="1450" spc="50" dirty="0">
                <a:solidFill>
                  <a:srgbClr val="595959"/>
                </a:solidFill>
                <a:latin typeface="Arial"/>
                <a:cs typeface="Arial"/>
              </a:rPr>
              <a:t>with</a:t>
            </a:r>
            <a:r>
              <a:rPr sz="1450" spc="-80" dirty="0">
                <a:solidFill>
                  <a:srgbClr val="595959"/>
                </a:solidFill>
                <a:latin typeface="Arial"/>
                <a:cs typeface="Arial"/>
              </a:rPr>
              <a:t> </a:t>
            </a:r>
            <a:r>
              <a:rPr sz="1450" dirty="0">
                <a:solidFill>
                  <a:srgbClr val="595959"/>
                </a:solidFill>
                <a:latin typeface="Arial"/>
                <a:cs typeface="Arial"/>
              </a:rPr>
              <a:t>the</a:t>
            </a:r>
            <a:r>
              <a:rPr sz="1450" spc="-85" dirty="0">
                <a:solidFill>
                  <a:srgbClr val="595959"/>
                </a:solidFill>
                <a:latin typeface="Arial"/>
                <a:cs typeface="Arial"/>
              </a:rPr>
              <a:t> </a:t>
            </a:r>
            <a:r>
              <a:rPr sz="1450" spc="-35" dirty="0">
                <a:solidFill>
                  <a:srgbClr val="595959"/>
                </a:solidFill>
                <a:latin typeface="Arial"/>
                <a:cs typeface="Arial"/>
              </a:rPr>
              <a:t>small</a:t>
            </a:r>
            <a:r>
              <a:rPr sz="1450" spc="-85" dirty="0">
                <a:solidFill>
                  <a:srgbClr val="595959"/>
                </a:solidFill>
                <a:latin typeface="Arial"/>
                <a:cs typeface="Arial"/>
              </a:rPr>
              <a:t> </a:t>
            </a:r>
            <a:r>
              <a:rPr sz="1450" spc="-60" dirty="0">
                <a:solidFill>
                  <a:srgbClr val="595959"/>
                </a:solidFill>
                <a:latin typeface="Arial"/>
                <a:cs typeface="Arial"/>
              </a:rPr>
              <a:t>capsules.</a:t>
            </a:r>
            <a:r>
              <a:rPr sz="1450" spc="-80" dirty="0">
                <a:solidFill>
                  <a:srgbClr val="595959"/>
                </a:solidFill>
                <a:latin typeface="Arial"/>
                <a:cs typeface="Arial"/>
              </a:rPr>
              <a:t> </a:t>
            </a:r>
            <a:r>
              <a:rPr sz="1450" spc="-35" dirty="0">
                <a:solidFill>
                  <a:srgbClr val="595959"/>
                </a:solidFill>
                <a:latin typeface="Arial"/>
                <a:cs typeface="Arial"/>
              </a:rPr>
              <a:t>This</a:t>
            </a:r>
            <a:r>
              <a:rPr sz="1450" spc="-85" dirty="0">
                <a:solidFill>
                  <a:srgbClr val="595959"/>
                </a:solidFill>
                <a:latin typeface="Arial"/>
                <a:cs typeface="Arial"/>
              </a:rPr>
              <a:t> </a:t>
            </a:r>
            <a:r>
              <a:rPr sz="1450" spc="-40" dirty="0">
                <a:solidFill>
                  <a:srgbClr val="595959"/>
                </a:solidFill>
                <a:latin typeface="Arial"/>
                <a:cs typeface="Arial"/>
              </a:rPr>
              <a:t>is</a:t>
            </a:r>
            <a:r>
              <a:rPr sz="1450" spc="-80" dirty="0">
                <a:solidFill>
                  <a:srgbClr val="595959"/>
                </a:solidFill>
                <a:latin typeface="Arial"/>
                <a:cs typeface="Arial"/>
              </a:rPr>
              <a:t> </a:t>
            </a:r>
            <a:r>
              <a:rPr sz="1450" dirty="0">
                <a:solidFill>
                  <a:srgbClr val="595959"/>
                </a:solidFill>
                <a:latin typeface="Arial"/>
                <a:cs typeface="Arial"/>
              </a:rPr>
              <a:t>like</a:t>
            </a:r>
            <a:r>
              <a:rPr sz="1450" spc="-85" dirty="0">
                <a:solidFill>
                  <a:srgbClr val="595959"/>
                </a:solidFill>
                <a:latin typeface="Arial"/>
                <a:cs typeface="Arial"/>
              </a:rPr>
              <a:t> </a:t>
            </a:r>
            <a:r>
              <a:rPr sz="1450" spc="-30" dirty="0">
                <a:solidFill>
                  <a:srgbClr val="595959"/>
                </a:solidFill>
                <a:latin typeface="Arial"/>
                <a:cs typeface="Arial"/>
              </a:rPr>
              <a:t>making</a:t>
            </a:r>
            <a:r>
              <a:rPr sz="1450" spc="-80" dirty="0">
                <a:solidFill>
                  <a:srgbClr val="595959"/>
                </a:solidFill>
                <a:latin typeface="Arial"/>
                <a:cs typeface="Arial"/>
              </a:rPr>
              <a:t> </a:t>
            </a:r>
            <a:r>
              <a:rPr sz="1450" spc="-30" dirty="0">
                <a:solidFill>
                  <a:srgbClr val="595959"/>
                </a:solidFill>
                <a:latin typeface="Arial"/>
                <a:cs typeface="Arial"/>
              </a:rPr>
              <a:t>layers</a:t>
            </a:r>
            <a:r>
              <a:rPr sz="1450" spc="-85" dirty="0">
                <a:solidFill>
                  <a:srgbClr val="595959"/>
                </a:solidFill>
                <a:latin typeface="Arial"/>
                <a:cs typeface="Arial"/>
              </a:rPr>
              <a:t> </a:t>
            </a:r>
            <a:r>
              <a:rPr sz="1450" dirty="0">
                <a:solidFill>
                  <a:srgbClr val="595959"/>
                </a:solidFill>
                <a:latin typeface="Arial"/>
                <a:cs typeface="Arial"/>
              </a:rPr>
              <a:t>in</a:t>
            </a:r>
            <a:r>
              <a:rPr sz="1450" spc="-80" dirty="0">
                <a:solidFill>
                  <a:srgbClr val="595959"/>
                </a:solidFill>
                <a:latin typeface="Arial"/>
                <a:cs typeface="Arial"/>
              </a:rPr>
              <a:t> </a:t>
            </a:r>
            <a:r>
              <a:rPr sz="1450" dirty="0">
                <a:solidFill>
                  <a:srgbClr val="595959"/>
                </a:solidFill>
                <a:latin typeface="Arial"/>
                <a:cs typeface="Arial"/>
              </a:rPr>
              <a:t>the</a:t>
            </a:r>
            <a:r>
              <a:rPr sz="1450" spc="-85" dirty="0">
                <a:solidFill>
                  <a:srgbClr val="595959"/>
                </a:solidFill>
                <a:latin typeface="Arial"/>
                <a:cs typeface="Arial"/>
              </a:rPr>
              <a:t> </a:t>
            </a:r>
            <a:r>
              <a:rPr sz="1450" spc="-10" dirty="0">
                <a:solidFill>
                  <a:srgbClr val="595959"/>
                </a:solidFill>
                <a:latin typeface="Arial"/>
                <a:cs typeface="Arial"/>
              </a:rPr>
              <a:t>capsules.</a:t>
            </a:r>
            <a:endParaRPr sz="1450">
              <a:latin typeface="Arial"/>
              <a:cs typeface="Arial"/>
            </a:endParaRPr>
          </a:p>
          <a:p>
            <a:pPr marL="386080" marR="5080" indent="-374015">
              <a:lnSpc>
                <a:spcPct val="104600"/>
              </a:lnSpc>
              <a:buAutoNum type="arabicPeriod"/>
              <a:tabLst>
                <a:tab pos="386080" algn="l"/>
              </a:tabLst>
            </a:pPr>
            <a:r>
              <a:rPr sz="1450" spc="-10" dirty="0">
                <a:solidFill>
                  <a:srgbClr val="595959"/>
                </a:solidFill>
                <a:latin typeface="Arial"/>
                <a:cs typeface="Arial"/>
              </a:rPr>
              <a:t>Understand</a:t>
            </a:r>
            <a:r>
              <a:rPr sz="1450" spc="-90" dirty="0">
                <a:solidFill>
                  <a:srgbClr val="595959"/>
                </a:solidFill>
                <a:latin typeface="Arial"/>
                <a:cs typeface="Arial"/>
              </a:rPr>
              <a:t> </a:t>
            </a:r>
            <a:r>
              <a:rPr sz="1450" spc="-10" dirty="0">
                <a:solidFill>
                  <a:srgbClr val="595959"/>
                </a:solidFill>
                <a:latin typeface="Arial"/>
                <a:cs typeface="Arial"/>
              </a:rPr>
              <a:t>Coating</a:t>
            </a:r>
            <a:r>
              <a:rPr sz="1450" spc="-85" dirty="0">
                <a:solidFill>
                  <a:srgbClr val="595959"/>
                </a:solidFill>
                <a:latin typeface="Arial"/>
                <a:cs typeface="Arial"/>
              </a:rPr>
              <a:t> </a:t>
            </a:r>
            <a:r>
              <a:rPr sz="1450" spc="-35" dirty="0">
                <a:solidFill>
                  <a:srgbClr val="595959"/>
                </a:solidFill>
                <a:latin typeface="Arial"/>
                <a:cs typeface="Arial"/>
              </a:rPr>
              <a:t>Layering:</a:t>
            </a:r>
            <a:r>
              <a:rPr sz="1450" spc="-85" dirty="0">
                <a:solidFill>
                  <a:srgbClr val="595959"/>
                </a:solidFill>
                <a:latin typeface="Arial"/>
                <a:cs typeface="Arial"/>
              </a:rPr>
              <a:t> </a:t>
            </a:r>
            <a:r>
              <a:rPr sz="1450" spc="-40" dirty="0">
                <a:solidFill>
                  <a:srgbClr val="595959"/>
                </a:solidFill>
                <a:latin typeface="Arial"/>
                <a:cs typeface="Arial"/>
              </a:rPr>
              <a:t>The</a:t>
            </a:r>
            <a:r>
              <a:rPr sz="1450" spc="-90" dirty="0">
                <a:solidFill>
                  <a:srgbClr val="595959"/>
                </a:solidFill>
                <a:latin typeface="Arial"/>
                <a:cs typeface="Arial"/>
              </a:rPr>
              <a:t> </a:t>
            </a:r>
            <a:r>
              <a:rPr sz="1450" spc="-20" dirty="0">
                <a:solidFill>
                  <a:srgbClr val="595959"/>
                </a:solidFill>
                <a:latin typeface="Arial"/>
                <a:cs typeface="Arial"/>
              </a:rPr>
              <a:t>big</a:t>
            </a:r>
            <a:r>
              <a:rPr sz="1450" spc="-85" dirty="0">
                <a:solidFill>
                  <a:srgbClr val="595959"/>
                </a:solidFill>
                <a:latin typeface="Arial"/>
                <a:cs typeface="Arial"/>
              </a:rPr>
              <a:t> </a:t>
            </a:r>
            <a:r>
              <a:rPr sz="1450" spc="-60" dirty="0">
                <a:solidFill>
                  <a:srgbClr val="595959"/>
                </a:solidFill>
                <a:latin typeface="Arial"/>
                <a:cs typeface="Arial"/>
              </a:rPr>
              <a:t>capsules</a:t>
            </a:r>
            <a:r>
              <a:rPr sz="1450" spc="-85" dirty="0">
                <a:solidFill>
                  <a:srgbClr val="595959"/>
                </a:solidFill>
                <a:latin typeface="Arial"/>
                <a:cs typeface="Arial"/>
              </a:rPr>
              <a:t> </a:t>
            </a:r>
            <a:r>
              <a:rPr sz="1450" spc="50" dirty="0">
                <a:solidFill>
                  <a:srgbClr val="595959"/>
                </a:solidFill>
                <a:latin typeface="Arial"/>
                <a:cs typeface="Arial"/>
              </a:rPr>
              <a:t>with</a:t>
            </a:r>
            <a:r>
              <a:rPr sz="1450" spc="-85" dirty="0">
                <a:solidFill>
                  <a:srgbClr val="595959"/>
                </a:solidFill>
                <a:latin typeface="Arial"/>
                <a:cs typeface="Arial"/>
              </a:rPr>
              <a:t> </a:t>
            </a:r>
            <a:r>
              <a:rPr sz="1450" dirty="0">
                <a:solidFill>
                  <a:srgbClr val="595959"/>
                </a:solidFill>
                <a:latin typeface="Arial"/>
                <a:cs typeface="Arial"/>
              </a:rPr>
              <a:t>the</a:t>
            </a:r>
            <a:r>
              <a:rPr sz="1450" spc="-90" dirty="0">
                <a:solidFill>
                  <a:srgbClr val="595959"/>
                </a:solidFill>
                <a:latin typeface="Arial"/>
                <a:cs typeface="Arial"/>
              </a:rPr>
              <a:t> </a:t>
            </a:r>
            <a:r>
              <a:rPr sz="1450" spc="-35" dirty="0">
                <a:solidFill>
                  <a:srgbClr val="595959"/>
                </a:solidFill>
                <a:latin typeface="Arial"/>
                <a:cs typeface="Arial"/>
              </a:rPr>
              <a:t>small</a:t>
            </a:r>
            <a:r>
              <a:rPr sz="1450" spc="-85" dirty="0">
                <a:solidFill>
                  <a:srgbClr val="595959"/>
                </a:solidFill>
                <a:latin typeface="Arial"/>
                <a:cs typeface="Arial"/>
              </a:rPr>
              <a:t> </a:t>
            </a:r>
            <a:r>
              <a:rPr sz="1450" spc="-60" dirty="0">
                <a:solidFill>
                  <a:srgbClr val="595959"/>
                </a:solidFill>
                <a:latin typeface="Arial"/>
                <a:cs typeface="Arial"/>
              </a:rPr>
              <a:t>capsules</a:t>
            </a:r>
            <a:r>
              <a:rPr sz="1450" spc="-85" dirty="0">
                <a:solidFill>
                  <a:srgbClr val="595959"/>
                </a:solidFill>
                <a:latin typeface="Arial"/>
                <a:cs typeface="Arial"/>
              </a:rPr>
              <a:t> </a:t>
            </a:r>
            <a:r>
              <a:rPr sz="1450" spc="-25" dirty="0">
                <a:solidFill>
                  <a:srgbClr val="595959"/>
                </a:solidFill>
                <a:latin typeface="Arial"/>
                <a:cs typeface="Arial"/>
              </a:rPr>
              <a:t>inside</a:t>
            </a:r>
            <a:r>
              <a:rPr sz="1450" spc="-90" dirty="0">
                <a:solidFill>
                  <a:srgbClr val="595959"/>
                </a:solidFill>
                <a:latin typeface="Arial"/>
                <a:cs typeface="Arial"/>
              </a:rPr>
              <a:t> </a:t>
            </a:r>
            <a:r>
              <a:rPr sz="1450" dirty="0">
                <a:solidFill>
                  <a:srgbClr val="595959"/>
                </a:solidFill>
                <a:latin typeface="Arial"/>
                <a:cs typeface="Arial"/>
              </a:rPr>
              <a:t>represent</a:t>
            </a:r>
            <a:r>
              <a:rPr sz="1450" spc="-85" dirty="0">
                <a:solidFill>
                  <a:srgbClr val="595959"/>
                </a:solidFill>
                <a:latin typeface="Arial"/>
                <a:cs typeface="Arial"/>
              </a:rPr>
              <a:t> </a:t>
            </a:r>
            <a:r>
              <a:rPr sz="1450" dirty="0">
                <a:solidFill>
                  <a:srgbClr val="595959"/>
                </a:solidFill>
                <a:latin typeface="Arial"/>
                <a:cs typeface="Arial"/>
              </a:rPr>
              <a:t>how</a:t>
            </a:r>
            <a:r>
              <a:rPr sz="1450" spc="-85" dirty="0">
                <a:solidFill>
                  <a:srgbClr val="595959"/>
                </a:solidFill>
                <a:latin typeface="Arial"/>
                <a:cs typeface="Arial"/>
              </a:rPr>
              <a:t> </a:t>
            </a:r>
            <a:r>
              <a:rPr sz="1450" spc="-35" dirty="0">
                <a:solidFill>
                  <a:srgbClr val="595959"/>
                </a:solidFill>
                <a:latin typeface="Arial"/>
                <a:cs typeface="Arial"/>
              </a:rPr>
              <a:t>medicines</a:t>
            </a:r>
            <a:r>
              <a:rPr sz="1450" spc="-85" dirty="0">
                <a:solidFill>
                  <a:srgbClr val="595959"/>
                </a:solidFill>
                <a:latin typeface="Arial"/>
                <a:cs typeface="Arial"/>
              </a:rPr>
              <a:t> </a:t>
            </a:r>
            <a:r>
              <a:rPr sz="1450" spc="-55" dirty="0">
                <a:solidFill>
                  <a:srgbClr val="595959"/>
                </a:solidFill>
                <a:latin typeface="Arial"/>
                <a:cs typeface="Arial"/>
              </a:rPr>
              <a:t>can</a:t>
            </a:r>
            <a:r>
              <a:rPr sz="1450" spc="-90" dirty="0">
                <a:solidFill>
                  <a:srgbClr val="595959"/>
                </a:solidFill>
                <a:latin typeface="Arial"/>
                <a:cs typeface="Arial"/>
              </a:rPr>
              <a:t> </a:t>
            </a:r>
            <a:r>
              <a:rPr sz="1450" spc="-40" dirty="0">
                <a:solidFill>
                  <a:srgbClr val="595959"/>
                </a:solidFill>
                <a:latin typeface="Arial"/>
                <a:cs typeface="Arial"/>
              </a:rPr>
              <a:t>be</a:t>
            </a:r>
            <a:r>
              <a:rPr sz="1450" spc="-85" dirty="0">
                <a:solidFill>
                  <a:srgbClr val="595959"/>
                </a:solidFill>
                <a:latin typeface="Arial"/>
                <a:cs typeface="Arial"/>
              </a:rPr>
              <a:t> </a:t>
            </a:r>
            <a:r>
              <a:rPr sz="1450" spc="-25" dirty="0">
                <a:solidFill>
                  <a:srgbClr val="595959"/>
                </a:solidFill>
                <a:latin typeface="Arial"/>
                <a:cs typeface="Arial"/>
              </a:rPr>
              <a:t>layered</a:t>
            </a:r>
            <a:r>
              <a:rPr sz="1450" spc="-85" dirty="0">
                <a:solidFill>
                  <a:srgbClr val="595959"/>
                </a:solidFill>
                <a:latin typeface="Arial"/>
                <a:cs typeface="Arial"/>
              </a:rPr>
              <a:t> </a:t>
            </a:r>
            <a:r>
              <a:rPr sz="1450" spc="-25" dirty="0">
                <a:solidFill>
                  <a:srgbClr val="595959"/>
                </a:solidFill>
                <a:latin typeface="Arial"/>
                <a:cs typeface="Arial"/>
              </a:rPr>
              <a:t>in </a:t>
            </a:r>
            <a:r>
              <a:rPr sz="1450" dirty="0">
                <a:solidFill>
                  <a:srgbClr val="595959"/>
                </a:solidFill>
                <a:latin typeface="Arial"/>
                <a:cs typeface="Arial"/>
              </a:rPr>
              <a:t>real</a:t>
            </a:r>
            <a:r>
              <a:rPr sz="1450" spc="-110" dirty="0">
                <a:solidFill>
                  <a:srgbClr val="595959"/>
                </a:solidFill>
                <a:latin typeface="Arial"/>
                <a:cs typeface="Arial"/>
              </a:rPr>
              <a:t> </a:t>
            </a:r>
            <a:r>
              <a:rPr sz="1450" dirty="0">
                <a:solidFill>
                  <a:srgbClr val="595959"/>
                </a:solidFill>
                <a:latin typeface="Arial"/>
                <a:cs typeface="Arial"/>
              </a:rPr>
              <a:t>drug</a:t>
            </a:r>
            <a:r>
              <a:rPr sz="1450" spc="-110" dirty="0">
                <a:solidFill>
                  <a:srgbClr val="595959"/>
                </a:solidFill>
                <a:latin typeface="Arial"/>
                <a:cs typeface="Arial"/>
              </a:rPr>
              <a:t> </a:t>
            </a:r>
            <a:r>
              <a:rPr sz="1450" dirty="0">
                <a:solidFill>
                  <a:srgbClr val="595959"/>
                </a:solidFill>
                <a:latin typeface="Arial"/>
                <a:cs typeface="Arial"/>
              </a:rPr>
              <a:t>delivery</a:t>
            </a:r>
            <a:r>
              <a:rPr sz="1450" spc="-105" dirty="0">
                <a:solidFill>
                  <a:srgbClr val="595959"/>
                </a:solidFill>
                <a:latin typeface="Arial"/>
                <a:cs typeface="Arial"/>
              </a:rPr>
              <a:t> </a:t>
            </a:r>
            <a:r>
              <a:rPr sz="1450" spc="-10" dirty="0">
                <a:solidFill>
                  <a:srgbClr val="595959"/>
                </a:solidFill>
                <a:latin typeface="Arial"/>
                <a:cs typeface="Arial"/>
              </a:rPr>
              <a:t>systems.</a:t>
            </a:r>
            <a:endParaRPr sz="1450">
              <a:latin typeface="Arial"/>
              <a:cs typeface="Arial"/>
            </a:endParaRPr>
          </a:p>
          <a:p>
            <a:pPr marL="386080" marR="34925" indent="-374015">
              <a:lnSpc>
                <a:spcPct val="104600"/>
              </a:lnSpc>
              <a:buAutoNum type="arabicPeriod"/>
              <a:tabLst>
                <a:tab pos="386080" algn="l"/>
              </a:tabLst>
            </a:pPr>
            <a:r>
              <a:rPr sz="1450" dirty="0">
                <a:solidFill>
                  <a:srgbClr val="595959"/>
                </a:solidFill>
                <a:latin typeface="Arial"/>
                <a:cs typeface="Arial"/>
              </a:rPr>
              <a:t>Start</a:t>
            </a:r>
            <a:r>
              <a:rPr sz="1450" spc="-65" dirty="0">
                <a:solidFill>
                  <a:srgbClr val="595959"/>
                </a:solidFill>
                <a:latin typeface="Arial"/>
                <a:cs typeface="Arial"/>
              </a:rPr>
              <a:t> </a:t>
            </a:r>
            <a:r>
              <a:rPr sz="1450" dirty="0">
                <a:solidFill>
                  <a:srgbClr val="595959"/>
                </a:solidFill>
                <a:latin typeface="Arial"/>
                <a:cs typeface="Arial"/>
              </a:rPr>
              <a:t>the</a:t>
            </a:r>
            <a:r>
              <a:rPr sz="1450" spc="-60" dirty="0">
                <a:solidFill>
                  <a:srgbClr val="595959"/>
                </a:solidFill>
                <a:latin typeface="Arial"/>
                <a:cs typeface="Arial"/>
              </a:rPr>
              <a:t> </a:t>
            </a:r>
            <a:r>
              <a:rPr sz="1450" spc="-10" dirty="0">
                <a:solidFill>
                  <a:srgbClr val="595959"/>
                </a:solidFill>
                <a:latin typeface="Arial"/>
                <a:cs typeface="Arial"/>
              </a:rPr>
              <a:t>Timer:</a:t>
            </a:r>
            <a:r>
              <a:rPr sz="1450" spc="-60" dirty="0">
                <a:solidFill>
                  <a:srgbClr val="595959"/>
                </a:solidFill>
                <a:latin typeface="Arial"/>
                <a:cs typeface="Arial"/>
              </a:rPr>
              <a:t> </a:t>
            </a:r>
            <a:r>
              <a:rPr sz="1450" spc="-50" dirty="0">
                <a:solidFill>
                  <a:srgbClr val="595959"/>
                </a:solidFill>
                <a:latin typeface="Arial"/>
                <a:cs typeface="Arial"/>
              </a:rPr>
              <a:t>As</a:t>
            </a:r>
            <a:r>
              <a:rPr sz="1450" spc="-65" dirty="0">
                <a:solidFill>
                  <a:srgbClr val="595959"/>
                </a:solidFill>
                <a:latin typeface="Arial"/>
                <a:cs typeface="Arial"/>
              </a:rPr>
              <a:t> </a:t>
            </a:r>
            <a:r>
              <a:rPr sz="1450" spc="-20" dirty="0">
                <a:solidFill>
                  <a:srgbClr val="595959"/>
                </a:solidFill>
                <a:latin typeface="Arial"/>
                <a:cs typeface="Arial"/>
              </a:rPr>
              <a:t>you</a:t>
            </a:r>
            <a:r>
              <a:rPr sz="1450" spc="-60" dirty="0">
                <a:solidFill>
                  <a:srgbClr val="595959"/>
                </a:solidFill>
                <a:latin typeface="Arial"/>
                <a:cs typeface="Arial"/>
              </a:rPr>
              <a:t> </a:t>
            </a:r>
            <a:r>
              <a:rPr sz="1450" dirty="0">
                <a:solidFill>
                  <a:srgbClr val="595959"/>
                </a:solidFill>
                <a:latin typeface="Arial"/>
                <a:cs typeface="Arial"/>
              </a:rPr>
              <a:t>put</a:t>
            </a:r>
            <a:r>
              <a:rPr sz="1450" spc="-60" dirty="0">
                <a:solidFill>
                  <a:srgbClr val="595959"/>
                </a:solidFill>
                <a:latin typeface="Arial"/>
                <a:cs typeface="Arial"/>
              </a:rPr>
              <a:t> </a:t>
            </a:r>
            <a:r>
              <a:rPr sz="1450" dirty="0">
                <a:solidFill>
                  <a:srgbClr val="595959"/>
                </a:solidFill>
                <a:latin typeface="Arial"/>
                <a:cs typeface="Arial"/>
              </a:rPr>
              <a:t>the</a:t>
            </a:r>
            <a:r>
              <a:rPr sz="1450" spc="-60" dirty="0">
                <a:solidFill>
                  <a:srgbClr val="595959"/>
                </a:solidFill>
                <a:latin typeface="Arial"/>
                <a:cs typeface="Arial"/>
              </a:rPr>
              <a:t> </a:t>
            </a:r>
            <a:r>
              <a:rPr sz="1450" spc="-35" dirty="0">
                <a:solidFill>
                  <a:srgbClr val="595959"/>
                </a:solidFill>
                <a:latin typeface="Arial"/>
                <a:cs typeface="Arial"/>
              </a:rPr>
              <a:t>small</a:t>
            </a:r>
            <a:r>
              <a:rPr sz="1450" spc="-65" dirty="0">
                <a:solidFill>
                  <a:srgbClr val="595959"/>
                </a:solidFill>
                <a:latin typeface="Arial"/>
                <a:cs typeface="Arial"/>
              </a:rPr>
              <a:t> </a:t>
            </a:r>
            <a:r>
              <a:rPr sz="1450" spc="-60" dirty="0">
                <a:solidFill>
                  <a:srgbClr val="595959"/>
                </a:solidFill>
                <a:latin typeface="Arial"/>
                <a:cs typeface="Arial"/>
              </a:rPr>
              <a:t>capsules </a:t>
            </a:r>
            <a:r>
              <a:rPr sz="1450" spc="-40" dirty="0">
                <a:solidFill>
                  <a:srgbClr val="595959"/>
                </a:solidFill>
                <a:latin typeface="Arial"/>
                <a:cs typeface="Arial"/>
              </a:rPr>
              <a:t>and</a:t>
            </a:r>
            <a:r>
              <a:rPr sz="1450" spc="-60" dirty="0">
                <a:solidFill>
                  <a:srgbClr val="595959"/>
                </a:solidFill>
                <a:latin typeface="Arial"/>
                <a:cs typeface="Arial"/>
              </a:rPr>
              <a:t> </a:t>
            </a:r>
            <a:r>
              <a:rPr sz="1450" dirty="0">
                <a:solidFill>
                  <a:srgbClr val="595959"/>
                </a:solidFill>
                <a:latin typeface="Arial"/>
                <a:cs typeface="Arial"/>
              </a:rPr>
              <a:t>the</a:t>
            </a:r>
            <a:r>
              <a:rPr sz="1450" spc="-60" dirty="0">
                <a:solidFill>
                  <a:srgbClr val="595959"/>
                </a:solidFill>
                <a:latin typeface="Arial"/>
                <a:cs typeface="Arial"/>
              </a:rPr>
              <a:t> </a:t>
            </a:r>
            <a:r>
              <a:rPr sz="1450" spc="-25" dirty="0">
                <a:solidFill>
                  <a:srgbClr val="595959"/>
                </a:solidFill>
                <a:latin typeface="Arial"/>
                <a:cs typeface="Arial"/>
              </a:rPr>
              <a:t>layered</a:t>
            </a:r>
            <a:r>
              <a:rPr sz="1450" spc="-65" dirty="0">
                <a:solidFill>
                  <a:srgbClr val="595959"/>
                </a:solidFill>
                <a:latin typeface="Arial"/>
                <a:cs typeface="Arial"/>
              </a:rPr>
              <a:t> </a:t>
            </a:r>
            <a:r>
              <a:rPr sz="1450" spc="-60" dirty="0">
                <a:solidFill>
                  <a:srgbClr val="595959"/>
                </a:solidFill>
                <a:latin typeface="Arial"/>
                <a:cs typeface="Arial"/>
              </a:rPr>
              <a:t>capsules </a:t>
            </a:r>
            <a:r>
              <a:rPr sz="1450" dirty="0">
                <a:solidFill>
                  <a:srgbClr val="595959"/>
                </a:solidFill>
                <a:latin typeface="Arial"/>
                <a:cs typeface="Arial"/>
              </a:rPr>
              <a:t>into</a:t>
            </a:r>
            <a:r>
              <a:rPr sz="1450" spc="-60" dirty="0">
                <a:solidFill>
                  <a:srgbClr val="595959"/>
                </a:solidFill>
                <a:latin typeface="Arial"/>
                <a:cs typeface="Arial"/>
              </a:rPr>
              <a:t> </a:t>
            </a:r>
            <a:r>
              <a:rPr sz="1450" spc="-10" dirty="0">
                <a:solidFill>
                  <a:srgbClr val="595959"/>
                </a:solidFill>
                <a:latin typeface="Arial"/>
                <a:cs typeface="Arial"/>
              </a:rPr>
              <a:t>containers</a:t>
            </a:r>
            <a:r>
              <a:rPr sz="1450" spc="-65" dirty="0">
                <a:solidFill>
                  <a:srgbClr val="595959"/>
                </a:solidFill>
                <a:latin typeface="Arial"/>
                <a:cs typeface="Arial"/>
              </a:rPr>
              <a:t> </a:t>
            </a:r>
            <a:r>
              <a:rPr sz="1450" spc="50" dirty="0">
                <a:solidFill>
                  <a:srgbClr val="595959"/>
                </a:solidFill>
                <a:latin typeface="Arial"/>
                <a:cs typeface="Arial"/>
              </a:rPr>
              <a:t>with</a:t>
            </a:r>
            <a:r>
              <a:rPr sz="1450" spc="-60" dirty="0">
                <a:solidFill>
                  <a:srgbClr val="595959"/>
                </a:solidFill>
                <a:latin typeface="Arial"/>
                <a:cs typeface="Arial"/>
              </a:rPr>
              <a:t> </a:t>
            </a:r>
            <a:r>
              <a:rPr sz="1450" dirty="0">
                <a:solidFill>
                  <a:srgbClr val="595959"/>
                </a:solidFill>
                <a:latin typeface="Arial"/>
                <a:cs typeface="Arial"/>
              </a:rPr>
              <a:t>warm</a:t>
            </a:r>
            <a:r>
              <a:rPr sz="1450" spc="-60" dirty="0">
                <a:solidFill>
                  <a:srgbClr val="595959"/>
                </a:solidFill>
                <a:latin typeface="Arial"/>
                <a:cs typeface="Arial"/>
              </a:rPr>
              <a:t> </a:t>
            </a:r>
            <a:r>
              <a:rPr sz="1450" spc="-10" dirty="0">
                <a:solidFill>
                  <a:srgbClr val="595959"/>
                </a:solidFill>
                <a:latin typeface="Arial"/>
                <a:cs typeface="Arial"/>
              </a:rPr>
              <a:t>water,</a:t>
            </a:r>
            <a:r>
              <a:rPr sz="1450" spc="-60" dirty="0">
                <a:solidFill>
                  <a:srgbClr val="595959"/>
                </a:solidFill>
                <a:latin typeface="Arial"/>
                <a:cs typeface="Arial"/>
              </a:rPr>
              <a:t> </a:t>
            </a:r>
            <a:r>
              <a:rPr sz="1450" dirty="0">
                <a:solidFill>
                  <a:srgbClr val="595959"/>
                </a:solidFill>
                <a:latin typeface="Arial"/>
                <a:cs typeface="Arial"/>
              </a:rPr>
              <a:t>start</a:t>
            </a:r>
            <a:r>
              <a:rPr sz="1450" spc="-65" dirty="0">
                <a:solidFill>
                  <a:srgbClr val="595959"/>
                </a:solidFill>
                <a:latin typeface="Arial"/>
                <a:cs typeface="Arial"/>
              </a:rPr>
              <a:t> </a:t>
            </a:r>
            <a:r>
              <a:rPr sz="1450" spc="-90" dirty="0">
                <a:solidFill>
                  <a:srgbClr val="595959"/>
                </a:solidFill>
                <a:latin typeface="Arial"/>
                <a:cs typeface="Arial"/>
              </a:rPr>
              <a:t>a</a:t>
            </a:r>
            <a:r>
              <a:rPr sz="1450" spc="-60" dirty="0">
                <a:solidFill>
                  <a:srgbClr val="595959"/>
                </a:solidFill>
                <a:latin typeface="Arial"/>
                <a:cs typeface="Arial"/>
              </a:rPr>
              <a:t> </a:t>
            </a:r>
            <a:r>
              <a:rPr sz="1450" dirty="0">
                <a:solidFill>
                  <a:srgbClr val="595959"/>
                </a:solidFill>
                <a:latin typeface="Arial"/>
                <a:cs typeface="Arial"/>
              </a:rPr>
              <a:t>timer</a:t>
            </a:r>
            <a:r>
              <a:rPr sz="1450" spc="-60" dirty="0">
                <a:solidFill>
                  <a:srgbClr val="595959"/>
                </a:solidFill>
                <a:latin typeface="Arial"/>
                <a:cs typeface="Arial"/>
              </a:rPr>
              <a:t> </a:t>
            </a:r>
            <a:r>
              <a:rPr sz="1450" spc="-25" dirty="0">
                <a:solidFill>
                  <a:srgbClr val="595959"/>
                </a:solidFill>
                <a:latin typeface="Arial"/>
                <a:cs typeface="Arial"/>
              </a:rPr>
              <a:t>or </a:t>
            </a:r>
            <a:r>
              <a:rPr sz="1450" spc="-10" dirty="0">
                <a:solidFill>
                  <a:srgbClr val="595959"/>
                </a:solidFill>
                <a:latin typeface="Arial"/>
                <a:cs typeface="Arial"/>
              </a:rPr>
              <a:t>stopwatch.</a:t>
            </a:r>
            <a:endParaRPr sz="1450">
              <a:latin typeface="Arial"/>
              <a:cs typeface="Arial"/>
            </a:endParaRPr>
          </a:p>
          <a:p>
            <a:pPr marL="386080" marR="353695" indent="-374015">
              <a:lnSpc>
                <a:spcPct val="104600"/>
              </a:lnSpc>
              <a:buAutoNum type="arabicPeriod"/>
              <a:tabLst>
                <a:tab pos="386080" algn="l"/>
              </a:tabLst>
            </a:pPr>
            <a:r>
              <a:rPr sz="1450" dirty="0">
                <a:solidFill>
                  <a:srgbClr val="595959"/>
                </a:solidFill>
                <a:latin typeface="Arial"/>
                <a:cs typeface="Arial"/>
              </a:rPr>
              <a:t>Watch</a:t>
            </a:r>
            <a:r>
              <a:rPr sz="1450" spc="-100" dirty="0">
                <a:solidFill>
                  <a:srgbClr val="595959"/>
                </a:solidFill>
                <a:latin typeface="Arial"/>
                <a:cs typeface="Arial"/>
              </a:rPr>
              <a:t> </a:t>
            </a:r>
            <a:r>
              <a:rPr sz="1450" spc="-40" dirty="0">
                <a:solidFill>
                  <a:srgbClr val="595959"/>
                </a:solidFill>
                <a:latin typeface="Arial"/>
                <a:cs typeface="Arial"/>
              </a:rPr>
              <a:t>and</a:t>
            </a:r>
            <a:r>
              <a:rPr sz="1450" spc="-90" dirty="0">
                <a:solidFill>
                  <a:srgbClr val="595959"/>
                </a:solidFill>
                <a:latin typeface="Arial"/>
                <a:cs typeface="Arial"/>
              </a:rPr>
              <a:t> </a:t>
            </a:r>
            <a:r>
              <a:rPr sz="1450" spc="-35" dirty="0">
                <a:solidFill>
                  <a:srgbClr val="595959"/>
                </a:solidFill>
                <a:latin typeface="Arial"/>
                <a:cs typeface="Arial"/>
              </a:rPr>
              <a:t>Record:</a:t>
            </a:r>
            <a:r>
              <a:rPr sz="1450" spc="-90" dirty="0">
                <a:solidFill>
                  <a:srgbClr val="595959"/>
                </a:solidFill>
                <a:latin typeface="Arial"/>
                <a:cs typeface="Arial"/>
              </a:rPr>
              <a:t> </a:t>
            </a:r>
            <a:r>
              <a:rPr sz="1450" spc="-45" dirty="0">
                <a:solidFill>
                  <a:srgbClr val="595959"/>
                </a:solidFill>
                <a:latin typeface="Arial"/>
                <a:cs typeface="Arial"/>
              </a:rPr>
              <a:t>Keep</a:t>
            </a:r>
            <a:r>
              <a:rPr sz="1450" spc="-95" dirty="0">
                <a:solidFill>
                  <a:srgbClr val="595959"/>
                </a:solidFill>
                <a:latin typeface="Arial"/>
                <a:cs typeface="Arial"/>
              </a:rPr>
              <a:t> </a:t>
            </a:r>
            <a:r>
              <a:rPr sz="1450" spc="-55" dirty="0">
                <a:solidFill>
                  <a:srgbClr val="595959"/>
                </a:solidFill>
                <a:latin typeface="Arial"/>
                <a:cs typeface="Arial"/>
              </a:rPr>
              <a:t>an</a:t>
            </a:r>
            <a:r>
              <a:rPr sz="1450" spc="-90" dirty="0">
                <a:solidFill>
                  <a:srgbClr val="595959"/>
                </a:solidFill>
                <a:latin typeface="Arial"/>
                <a:cs typeface="Arial"/>
              </a:rPr>
              <a:t> </a:t>
            </a:r>
            <a:r>
              <a:rPr sz="1450" spc="-55" dirty="0">
                <a:solidFill>
                  <a:srgbClr val="595959"/>
                </a:solidFill>
                <a:latin typeface="Arial"/>
                <a:cs typeface="Arial"/>
              </a:rPr>
              <a:t>eye</a:t>
            </a:r>
            <a:r>
              <a:rPr sz="1450" spc="-90" dirty="0">
                <a:solidFill>
                  <a:srgbClr val="595959"/>
                </a:solidFill>
                <a:latin typeface="Arial"/>
                <a:cs typeface="Arial"/>
              </a:rPr>
              <a:t> </a:t>
            </a:r>
            <a:r>
              <a:rPr sz="1450" spc="-25" dirty="0">
                <a:solidFill>
                  <a:srgbClr val="595959"/>
                </a:solidFill>
                <a:latin typeface="Arial"/>
                <a:cs typeface="Arial"/>
              </a:rPr>
              <a:t>on</a:t>
            </a:r>
            <a:r>
              <a:rPr sz="1450" spc="-90" dirty="0">
                <a:solidFill>
                  <a:srgbClr val="595959"/>
                </a:solidFill>
                <a:latin typeface="Arial"/>
                <a:cs typeface="Arial"/>
              </a:rPr>
              <a:t> </a:t>
            </a:r>
            <a:r>
              <a:rPr sz="1450" dirty="0">
                <a:solidFill>
                  <a:srgbClr val="595959"/>
                </a:solidFill>
                <a:latin typeface="Arial"/>
                <a:cs typeface="Arial"/>
              </a:rPr>
              <a:t>what</a:t>
            </a:r>
            <a:r>
              <a:rPr sz="1450" spc="-95" dirty="0">
                <a:solidFill>
                  <a:srgbClr val="595959"/>
                </a:solidFill>
                <a:latin typeface="Arial"/>
                <a:cs typeface="Arial"/>
              </a:rPr>
              <a:t> </a:t>
            </a:r>
            <a:r>
              <a:rPr sz="1450" spc="-55" dirty="0">
                <a:solidFill>
                  <a:srgbClr val="595959"/>
                </a:solidFill>
                <a:latin typeface="Arial"/>
                <a:cs typeface="Arial"/>
              </a:rPr>
              <a:t>happens</a:t>
            </a:r>
            <a:r>
              <a:rPr sz="1450" spc="-90" dirty="0">
                <a:solidFill>
                  <a:srgbClr val="595959"/>
                </a:solidFill>
                <a:latin typeface="Arial"/>
                <a:cs typeface="Arial"/>
              </a:rPr>
              <a:t> </a:t>
            </a:r>
            <a:r>
              <a:rPr sz="1450" spc="60" dirty="0">
                <a:solidFill>
                  <a:srgbClr val="595959"/>
                </a:solidFill>
                <a:latin typeface="Arial"/>
                <a:cs typeface="Arial"/>
              </a:rPr>
              <a:t>to</a:t>
            </a:r>
            <a:r>
              <a:rPr sz="1450" spc="-90" dirty="0">
                <a:solidFill>
                  <a:srgbClr val="595959"/>
                </a:solidFill>
                <a:latin typeface="Arial"/>
                <a:cs typeface="Arial"/>
              </a:rPr>
              <a:t> </a:t>
            </a:r>
            <a:r>
              <a:rPr sz="1450" dirty="0">
                <a:solidFill>
                  <a:srgbClr val="595959"/>
                </a:solidFill>
                <a:latin typeface="Arial"/>
                <a:cs typeface="Arial"/>
              </a:rPr>
              <a:t>the</a:t>
            </a:r>
            <a:r>
              <a:rPr sz="1450" spc="-90" dirty="0">
                <a:solidFill>
                  <a:srgbClr val="595959"/>
                </a:solidFill>
                <a:latin typeface="Arial"/>
                <a:cs typeface="Arial"/>
              </a:rPr>
              <a:t> </a:t>
            </a:r>
            <a:r>
              <a:rPr sz="1450" spc="-60" dirty="0">
                <a:solidFill>
                  <a:srgbClr val="595959"/>
                </a:solidFill>
                <a:latin typeface="Arial"/>
                <a:cs typeface="Arial"/>
              </a:rPr>
              <a:t>capsules</a:t>
            </a:r>
            <a:r>
              <a:rPr sz="1450" spc="-95" dirty="0">
                <a:solidFill>
                  <a:srgbClr val="595959"/>
                </a:solidFill>
                <a:latin typeface="Arial"/>
                <a:cs typeface="Arial"/>
              </a:rPr>
              <a:t> </a:t>
            </a:r>
            <a:r>
              <a:rPr sz="1450" dirty="0">
                <a:solidFill>
                  <a:srgbClr val="595959"/>
                </a:solidFill>
                <a:latin typeface="Arial"/>
                <a:cs typeface="Arial"/>
              </a:rPr>
              <a:t>in</a:t>
            </a:r>
            <a:r>
              <a:rPr sz="1450" spc="-90" dirty="0">
                <a:solidFill>
                  <a:srgbClr val="595959"/>
                </a:solidFill>
                <a:latin typeface="Arial"/>
                <a:cs typeface="Arial"/>
              </a:rPr>
              <a:t> </a:t>
            </a:r>
            <a:r>
              <a:rPr sz="1450" dirty="0">
                <a:solidFill>
                  <a:srgbClr val="595959"/>
                </a:solidFill>
                <a:latin typeface="Arial"/>
                <a:cs typeface="Arial"/>
              </a:rPr>
              <a:t>the</a:t>
            </a:r>
            <a:r>
              <a:rPr sz="1450" spc="-90" dirty="0">
                <a:solidFill>
                  <a:srgbClr val="595959"/>
                </a:solidFill>
                <a:latin typeface="Arial"/>
                <a:cs typeface="Arial"/>
              </a:rPr>
              <a:t> </a:t>
            </a:r>
            <a:r>
              <a:rPr sz="1450" spc="-10" dirty="0">
                <a:solidFill>
                  <a:srgbClr val="595959"/>
                </a:solidFill>
                <a:latin typeface="Arial"/>
                <a:cs typeface="Arial"/>
              </a:rPr>
              <a:t>water.</a:t>
            </a:r>
            <a:r>
              <a:rPr sz="1450" spc="-90" dirty="0">
                <a:solidFill>
                  <a:srgbClr val="595959"/>
                </a:solidFill>
                <a:latin typeface="Arial"/>
                <a:cs typeface="Arial"/>
              </a:rPr>
              <a:t> </a:t>
            </a:r>
            <a:r>
              <a:rPr sz="1450" spc="-40" dirty="0">
                <a:solidFill>
                  <a:srgbClr val="595959"/>
                </a:solidFill>
                <a:latin typeface="Arial"/>
                <a:cs typeface="Arial"/>
              </a:rPr>
              <a:t>Record</a:t>
            </a:r>
            <a:r>
              <a:rPr sz="1450" spc="-95" dirty="0">
                <a:solidFill>
                  <a:srgbClr val="595959"/>
                </a:solidFill>
                <a:latin typeface="Arial"/>
                <a:cs typeface="Arial"/>
              </a:rPr>
              <a:t> </a:t>
            </a:r>
            <a:r>
              <a:rPr sz="1450" dirty="0">
                <a:solidFill>
                  <a:srgbClr val="595959"/>
                </a:solidFill>
                <a:latin typeface="Arial"/>
                <a:cs typeface="Arial"/>
              </a:rPr>
              <a:t>how</a:t>
            </a:r>
            <a:r>
              <a:rPr sz="1450" spc="-90" dirty="0">
                <a:solidFill>
                  <a:srgbClr val="595959"/>
                </a:solidFill>
                <a:latin typeface="Arial"/>
                <a:cs typeface="Arial"/>
              </a:rPr>
              <a:t> </a:t>
            </a:r>
            <a:r>
              <a:rPr sz="1450" spc="-20" dirty="0">
                <a:solidFill>
                  <a:srgbClr val="595959"/>
                </a:solidFill>
                <a:latin typeface="Arial"/>
                <a:cs typeface="Arial"/>
              </a:rPr>
              <a:t>long</a:t>
            </a:r>
            <a:r>
              <a:rPr sz="1450" spc="-90" dirty="0">
                <a:solidFill>
                  <a:srgbClr val="595959"/>
                </a:solidFill>
                <a:latin typeface="Arial"/>
                <a:cs typeface="Arial"/>
              </a:rPr>
              <a:t> </a:t>
            </a:r>
            <a:r>
              <a:rPr sz="1450" spc="90" dirty="0">
                <a:solidFill>
                  <a:srgbClr val="595959"/>
                </a:solidFill>
                <a:latin typeface="Arial"/>
                <a:cs typeface="Arial"/>
              </a:rPr>
              <a:t>it</a:t>
            </a:r>
            <a:r>
              <a:rPr sz="1450" spc="-90" dirty="0">
                <a:solidFill>
                  <a:srgbClr val="595959"/>
                </a:solidFill>
                <a:latin typeface="Arial"/>
                <a:cs typeface="Arial"/>
              </a:rPr>
              <a:t> </a:t>
            </a:r>
            <a:r>
              <a:rPr sz="1450" spc="-30" dirty="0">
                <a:solidFill>
                  <a:srgbClr val="595959"/>
                </a:solidFill>
                <a:latin typeface="Arial"/>
                <a:cs typeface="Arial"/>
              </a:rPr>
              <a:t>takes</a:t>
            </a:r>
            <a:r>
              <a:rPr sz="1450" spc="-95" dirty="0">
                <a:solidFill>
                  <a:srgbClr val="595959"/>
                </a:solidFill>
                <a:latin typeface="Arial"/>
                <a:cs typeface="Arial"/>
              </a:rPr>
              <a:t> </a:t>
            </a:r>
            <a:r>
              <a:rPr sz="1450" spc="55" dirty="0">
                <a:solidFill>
                  <a:srgbClr val="595959"/>
                </a:solidFill>
                <a:latin typeface="Arial"/>
                <a:cs typeface="Arial"/>
              </a:rPr>
              <a:t>for</a:t>
            </a:r>
            <a:r>
              <a:rPr sz="1450" spc="-90" dirty="0">
                <a:solidFill>
                  <a:srgbClr val="595959"/>
                </a:solidFill>
                <a:latin typeface="Arial"/>
                <a:cs typeface="Arial"/>
              </a:rPr>
              <a:t> </a:t>
            </a:r>
            <a:r>
              <a:rPr sz="1450" dirty="0">
                <a:solidFill>
                  <a:srgbClr val="595959"/>
                </a:solidFill>
                <a:latin typeface="Arial"/>
                <a:cs typeface="Arial"/>
              </a:rPr>
              <a:t>the</a:t>
            </a:r>
            <a:r>
              <a:rPr sz="1450" spc="-90" dirty="0">
                <a:solidFill>
                  <a:srgbClr val="595959"/>
                </a:solidFill>
                <a:latin typeface="Arial"/>
                <a:cs typeface="Arial"/>
              </a:rPr>
              <a:t> </a:t>
            </a:r>
            <a:r>
              <a:rPr sz="1450" spc="-10" dirty="0">
                <a:solidFill>
                  <a:srgbClr val="595959"/>
                </a:solidFill>
                <a:latin typeface="Arial"/>
                <a:cs typeface="Arial"/>
              </a:rPr>
              <a:t>small </a:t>
            </a:r>
            <a:r>
              <a:rPr sz="1450" spc="-60" dirty="0">
                <a:solidFill>
                  <a:srgbClr val="595959"/>
                </a:solidFill>
                <a:latin typeface="Arial"/>
                <a:cs typeface="Arial"/>
              </a:rPr>
              <a:t>capsules</a:t>
            </a:r>
            <a:r>
              <a:rPr sz="1450" spc="-90" dirty="0">
                <a:solidFill>
                  <a:srgbClr val="595959"/>
                </a:solidFill>
                <a:latin typeface="Arial"/>
                <a:cs typeface="Arial"/>
              </a:rPr>
              <a:t> </a:t>
            </a:r>
            <a:r>
              <a:rPr sz="1450" spc="60" dirty="0">
                <a:solidFill>
                  <a:srgbClr val="595959"/>
                </a:solidFill>
                <a:latin typeface="Arial"/>
                <a:cs typeface="Arial"/>
              </a:rPr>
              <a:t>to</a:t>
            </a:r>
            <a:r>
              <a:rPr sz="1450" spc="-90" dirty="0">
                <a:solidFill>
                  <a:srgbClr val="595959"/>
                </a:solidFill>
                <a:latin typeface="Arial"/>
                <a:cs typeface="Arial"/>
              </a:rPr>
              <a:t> </a:t>
            </a:r>
            <a:r>
              <a:rPr sz="1450" spc="-35" dirty="0">
                <a:solidFill>
                  <a:srgbClr val="595959"/>
                </a:solidFill>
                <a:latin typeface="Arial"/>
                <a:cs typeface="Arial"/>
              </a:rPr>
              <a:t>dissolve</a:t>
            </a:r>
            <a:r>
              <a:rPr sz="1450" spc="-90" dirty="0">
                <a:solidFill>
                  <a:srgbClr val="595959"/>
                </a:solidFill>
                <a:latin typeface="Arial"/>
                <a:cs typeface="Arial"/>
              </a:rPr>
              <a:t> </a:t>
            </a:r>
            <a:r>
              <a:rPr sz="1450" spc="-40" dirty="0">
                <a:solidFill>
                  <a:srgbClr val="595959"/>
                </a:solidFill>
                <a:latin typeface="Arial"/>
                <a:cs typeface="Arial"/>
              </a:rPr>
              <a:t>and</a:t>
            </a:r>
            <a:r>
              <a:rPr sz="1450" spc="-90" dirty="0">
                <a:solidFill>
                  <a:srgbClr val="595959"/>
                </a:solidFill>
                <a:latin typeface="Arial"/>
                <a:cs typeface="Arial"/>
              </a:rPr>
              <a:t> </a:t>
            </a:r>
            <a:r>
              <a:rPr sz="1450" dirty="0">
                <a:solidFill>
                  <a:srgbClr val="595959"/>
                </a:solidFill>
                <a:latin typeface="Arial"/>
                <a:cs typeface="Arial"/>
              </a:rPr>
              <a:t>how</a:t>
            </a:r>
            <a:r>
              <a:rPr sz="1450" spc="-90" dirty="0">
                <a:solidFill>
                  <a:srgbClr val="595959"/>
                </a:solidFill>
                <a:latin typeface="Arial"/>
                <a:cs typeface="Arial"/>
              </a:rPr>
              <a:t> </a:t>
            </a:r>
            <a:r>
              <a:rPr sz="1450" spc="-20" dirty="0">
                <a:solidFill>
                  <a:srgbClr val="595959"/>
                </a:solidFill>
                <a:latin typeface="Arial"/>
                <a:cs typeface="Arial"/>
              </a:rPr>
              <a:t>long</a:t>
            </a:r>
            <a:r>
              <a:rPr sz="1450" spc="-85" dirty="0">
                <a:solidFill>
                  <a:srgbClr val="595959"/>
                </a:solidFill>
                <a:latin typeface="Arial"/>
                <a:cs typeface="Arial"/>
              </a:rPr>
              <a:t> </a:t>
            </a:r>
            <a:r>
              <a:rPr sz="1450" spc="90" dirty="0">
                <a:solidFill>
                  <a:srgbClr val="595959"/>
                </a:solidFill>
                <a:latin typeface="Arial"/>
                <a:cs typeface="Arial"/>
              </a:rPr>
              <a:t>it</a:t>
            </a:r>
            <a:r>
              <a:rPr sz="1450" spc="-90" dirty="0">
                <a:solidFill>
                  <a:srgbClr val="595959"/>
                </a:solidFill>
                <a:latin typeface="Arial"/>
                <a:cs typeface="Arial"/>
              </a:rPr>
              <a:t> </a:t>
            </a:r>
            <a:r>
              <a:rPr sz="1450" spc="-30" dirty="0">
                <a:solidFill>
                  <a:srgbClr val="595959"/>
                </a:solidFill>
                <a:latin typeface="Arial"/>
                <a:cs typeface="Arial"/>
              </a:rPr>
              <a:t>takes</a:t>
            </a:r>
            <a:r>
              <a:rPr sz="1450" spc="-90" dirty="0">
                <a:solidFill>
                  <a:srgbClr val="595959"/>
                </a:solidFill>
                <a:latin typeface="Arial"/>
                <a:cs typeface="Arial"/>
              </a:rPr>
              <a:t> </a:t>
            </a:r>
            <a:r>
              <a:rPr sz="1450" spc="55" dirty="0">
                <a:solidFill>
                  <a:srgbClr val="595959"/>
                </a:solidFill>
                <a:latin typeface="Arial"/>
                <a:cs typeface="Arial"/>
              </a:rPr>
              <a:t>for</a:t>
            </a:r>
            <a:r>
              <a:rPr sz="1450" spc="-90" dirty="0">
                <a:solidFill>
                  <a:srgbClr val="595959"/>
                </a:solidFill>
                <a:latin typeface="Arial"/>
                <a:cs typeface="Arial"/>
              </a:rPr>
              <a:t> </a:t>
            </a:r>
            <a:r>
              <a:rPr sz="1450" dirty="0">
                <a:solidFill>
                  <a:srgbClr val="595959"/>
                </a:solidFill>
                <a:latin typeface="Arial"/>
                <a:cs typeface="Arial"/>
              </a:rPr>
              <a:t>the</a:t>
            </a:r>
            <a:r>
              <a:rPr sz="1450" spc="-90" dirty="0">
                <a:solidFill>
                  <a:srgbClr val="595959"/>
                </a:solidFill>
                <a:latin typeface="Arial"/>
                <a:cs typeface="Arial"/>
              </a:rPr>
              <a:t> </a:t>
            </a:r>
            <a:r>
              <a:rPr sz="1450" spc="-25" dirty="0">
                <a:solidFill>
                  <a:srgbClr val="595959"/>
                </a:solidFill>
                <a:latin typeface="Arial"/>
                <a:cs typeface="Arial"/>
              </a:rPr>
              <a:t>layered</a:t>
            </a:r>
            <a:r>
              <a:rPr sz="1450" spc="-90" dirty="0">
                <a:solidFill>
                  <a:srgbClr val="595959"/>
                </a:solidFill>
                <a:latin typeface="Arial"/>
                <a:cs typeface="Arial"/>
              </a:rPr>
              <a:t> </a:t>
            </a:r>
            <a:r>
              <a:rPr sz="1450" spc="-60" dirty="0">
                <a:solidFill>
                  <a:srgbClr val="595959"/>
                </a:solidFill>
                <a:latin typeface="Arial"/>
                <a:cs typeface="Arial"/>
              </a:rPr>
              <a:t>capsules</a:t>
            </a:r>
            <a:r>
              <a:rPr sz="1450" spc="-85" dirty="0">
                <a:solidFill>
                  <a:srgbClr val="595959"/>
                </a:solidFill>
                <a:latin typeface="Arial"/>
                <a:cs typeface="Arial"/>
              </a:rPr>
              <a:t> </a:t>
            </a:r>
            <a:r>
              <a:rPr sz="1450" spc="60" dirty="0">
                <a:solidFill>
                  <a:srgbClr val="595959"/>
                </a:solidFill>
                <a:latin typeface="Arial"/>
                <a:cs typeface="Arial"/>
              </a:rPr>
              <a:t>to</a:t>
            </a:r>
            <a:r>
              <a:rPr sz="1450" spc="-90" dirty="0">
                <a:solidFill>
                  <a:srgbClr val="595959"/>
                </a:solidFill>
                <a:latin typeface="Arial"/>
                <a:cs typeface="Arial"/>
              </a:rPr>
              <a:t> </a:t>
            </a:r>
            <a:r>
              <a:rPr sz="1450" spc="-10" dirty="0">
                <a:solidFill>
                  <a:srgbClr val="595959"/>
                </a:solidFill>
                <a:latin typeface="Arial"/>
                <a:cs typeface="Arial"/>
              </a:rPr>
              <a:t>dissolve.</a:t>
            </a:r>
            <a:endParaRPr sz="1450">
              <a:latin typeface="Arial"/>
              <a:cs typeface="Arial"/>
            </a:endParaRPr>
          </a:p>
          <a:p>
            <a:pPr marL="386080" indent="-373380">
              <a:lnSpc>
                <a:spcPct val="100000"/>
              </a:lnSpc>
              <a:spcBef>
                <a:spcPts val="85"/>
              </a:spcBef>
              <a:buAutoNum type="arabicPeriod"/>
              <a:tabLst>
                <a:tab pos="386080" algn="l"/>
              </a:tabLst>
            </a:pPr>
            <a:r>
              <a:rPr sz="1450" spc="-50" dirty="0">
                <a:solidFill>
                  <a:srgbClr val="595959"/>
                </a:solidFill>
                <a:latin typeface="Arial"/>
                <a:cs typeface="Arial"/>
              </a:rPr>
              <a:t>Discuss</a:t>
            </a:r>
            <a:r>
              <a:rPr sz="1450" spc="-100" dirty="0">
                <a:solidFill>
                  <a:srgbClr val="595959"/>
                </a:solidFill>
                <a:latin typeface="Arial"/>
                <a:cs typeface="Arial"/>
              </a:rPr>
              <a:t> </a:t>
            </a:r>
            <a:r>
              <a:rPr sz="1450" spc="50" dirty="0">
                <a:solidFill>
                  <a:srgbClr val="595959"/>
                </a:solidFill>
                <a:latin typeface="Arial"/>
                <a:cs typeface="Arial"/>
              </a:rPr>
              <a:t>with</a:t>
            </a:r>
            <a:r>
              <a:rPr sz="1450" spc="-100" dirty="0">
                <a:solidFill>
                  <a:srgbClr val="595959"/>
                </a:solidFill>
                <a:latin typeface="Arial"/>
                <a:cs typeface="Arial"/>
              </a:rPr>
              <a:t> </a:t>
            </a:r>
            <a:r>
              <a:rPr sz="1450" spc="-35" dirty="0">
                <a:solidFill>
                  <a:srgbClr val="595959"/>
                </a:solidFill>
                <a:latin typeface="Arial"/>
                <a:cs typeface="Arial"/>
              </a:rPr>
              <a:t>Your</a:t>
            </a:r>
            <a:r>
              <a:rPr sz="1450" spc="-100" dirty="0">
                <a:solidFill>
                  <a:srgbClr val="595959"/>
                </a:solidFill>
                <a:latin typeface="Arial"/>
                <a:cs typeface="Arial"/>
              </a:rPr>
              <a:t> </a:t>
            </a:r>
            <a:r>
              <a:rPr sz="1450" spc="-10" dirty="0">
                <a:solidFill>
                  <a:srgbClr val="595959"/>
                </a:solidFill>
                <a:latin typeface="Arial"/>
                <a:cs typeface="Arial"/>
              </a:rPr>
              <a:t>Group:</a:t>
            </a:r>
            <a:r>
              <a:rPr sz="1450" spc="-95" dirty="0">
                <a:solidFill>
                  <a:srgbClr val="595959"/>
                </a:solidFill>
                <a:latin typeface="Arial"/>
                <a:cs typeface="Arial"/>
              </a:rPr>
              <a:t> </a:t>
            </a:r>
            <a:r>
              <a:rPr sz="1450" spc="-65" dirty="0">
                <a:solidFill>
                  <a:srgbClr val="595959"/>
                </a:solidFill>
                <a:latin typeface="Arial"/>
                <a:cs typeface="Arial"/>
              </a:rPr>
              <a:t>Talk</a:t>
            </a:r>
            <a:r>
              <a:rPr sz="1450" spc="-100" dirty="0">
                <a:solidFill>
                  <a:srgbClr val="595959"/>
                </a:solidFill>
                <a:latin typeface="Arial"/>
                <a:cs typeface="Arial"/>
              </a:rPr>
              <a:t> </a:t>
            </a:r>
            <a:r>
              <a:rPr sz="1450" spc="60" dirty="0">
                <a:solidFill>
                  <a:srgbClr val="595959"/>
                </a:solidFill>
                <a:latin typeface="Arial"/>
                <a:cs typeface="Arial"/>
              </a:rPr>
              <a:t>to</a:t>
            </a:r>
            <a:r>
              <a:rPr sz="1450" spc="-100" dirty="0">
                <a:solidFill>
                  <a:srgbClr val="595959"/>
                </a:solidFill>
                <a:latin typeface="Arial"/>
                <a:cs typeface="Arial"/>
              </a:rPr>
              <a:t> </a:t>
            </a:r>
            <a:r>
              <a:rPr sz="1450" dirty="0">
                <a:solidFill>
                  <a:srgbClr val="595959"/>
                </a:solidFill>
                <a:latin typeface="Arial"/>
                <a:cs typeface="Arial"/>
              </a:rPr>
              <a:t>your</a:t>
            </a:r>
            <a:r>
              <a:rPr sz="1450" spc="-95" dirty="0">
                <a:solidFill>
                  <a:srgbClr val="595959"/>
                </a:solidFill>
                <a:latin typeface="Arial"/>
                <a:cs typeface="Arial"/>
              </a:rPr>
              <a:t> </a:t>
            </a:r>
            <a:r>
              <a:rPr sz="1450" spc="-10" dirty="0">
                <a:solidFill>
                  <a:srgbClr val="595959"/>
                </a:solidFill>
                <a:latin typeface="Arial"/>
                <a:cs typeface="Arial"/>
              </a:rPr>
              <a:t>group</a:t>
            </a:r>
            <a:r>
              <a:rPr sz="1450" spc="-100" dirty="0">
                <a:solidFill>
                  <a:srgbClr val="595959"/>
                </a:solidFill>
                <a:latin typeface="Arial"/>
                <a:cs typeface="Arial"/>
              </a:rPr>
              <a:t> </a:t>
            </a:r>
            <a:r>
              <a:rPr sz="1450" dirty="0">
                <a:solidFill>
                  <a:srgbClr val="595959"/>
                </a:solidFill>
                <a:latin typeface="Arial"/>
                <a:cs typeface="Arial"/>
              </a:rPr>
              <a:t>about</a:t>
            </a:r>
            <a:r>
              <a:rPr sz="1450" spc="-100" dirty="0">
                <a:solidFill>
                  <a:srgbClr val="595959"/>
                </a:solidFill>
                <a:latin typeface="Arial"/>
                <a:cs typeface="Arial"/>
              </a:rPr>
              <a:t> </a:t>
            </a:r>
            <a:r>
              <a:rPr sz="1450" dirty="0">
                <a:solidFill>
                  <a:srgbClr val="595959"/>
                </a:solidFill>
                <a:latin typeface="Arial"/>
                <a:cs typeface="Arial"/>
              </a:rPr>
              <a:t>what</a:t>
            </a:r>
            <a:r>
              <a:rPr sz="1450" spc="-100" dirty="0">
                <a:solidFill>
                  <a:srgbClr val="595959"/>
                </a:solidFill>
                <a:latin typeface="Arial"/>
                <a:cs typeface="Arial"/>
              </a:rPr>
              <a:t> </a:t>
            </a:r>
            <a:r>
              <a:rPr sz="1450" spc="-20" dirty="0">
                <a:solidFill>
                  <a:srgbClr val="595959"/>
                </a:solidFill>
                <a:latin typeface="Arial"/>
                <a:cs typeface="Arial"/>
              </a:rPr>
              <a:t>you</a:t>
            </a:r>
            <a:r>
              <a:rPr sz="1450" spc="-95" dirty="0">
                <a:solidFill>
                  <a:srgbClr val="595959"/>
                </a:solidFill>
                <a:latin typeface="Arial"/>
                <a:cs typeface="Arial"/>
              </a:rPr>
              <a:t> </a:t>
            </a:r>
            <a:r>
              <a:rPr sz="1450" spc="-55" dirty="0">
                <a:solidFill>
                  <a:srgbClr val="595959"/>
                </a:solidFill>
                <a:latin typeface="Arial"/>
                <a:cs typeface="Arial"/>
              </a:rPr>
              <a:t>saw</a:t>
            </a:r>
            <a:r>
              <a:rPr sz="1450" spc="-100" dirty="0">
                <a:solidFill>
                  <a:srgbClr val="595959"/>
                </a:solidFill>
                <a:latin typeface="Arial"/>
                <a:cs typeface="Arial"/>
              </a:rPr>
              <a:t> </a:t>
            </a:r>
            <a:r>
              <a:rPr sz="1450" spc="-40" dirty="0">
                <a:solidFill>
                  <a:srgbClr val="595959"/>
                </a:solidFill>
                <a:latin typeface="Arial"/>
                <a:cs typeface="Arial"/>
              </a:rPr>
              <a:t>and</a:t>
            </a:r>
            <a:r>
              <a:rPr sz="1450" spc="-100" dirty="0">
                <a:solidFill>
                  <a:srgbClr val="595959"/>
                </a:solidFill>
                <a:latin typeface="Arial"/>
                <a:cs typeface="Arial"/>
              </a:rPr>
              <a:t> </a:t>
            </a:r>
            <a:r>
              <a:rPr sz="1450" dirty="0">
                <a:solidFill>
                  <a:srgbClr val="595959"/>
                </a:solidFill>
                <a:latin typeface="Arial"/>
                <a:cs typeface="Arial"/>
              </a:rPr>
              <a:t>the</a:t>
            </a:r>
            <a:r>
              <a:rPr sz="1450" spc="-95" dirty="0">
                <a:solidFill>
                  <a:srgbClr val="595959"/>
                </a:solidFill>
                <a:latin typeface="Arial"/>
                <a:cs typeface="Arial"/>
              </a:rPr>
              <a:t> </a:t>
            </a:r>
            <a:r>
              <a:rPr sz="1450" dirty="0">
                <a:solidFill>
                  <a:srgbClr val="595959"/>
                </a:solidFill>
                <a:latin typeface="Arial"/>
                <a:cs typeface="Arial"/>
              </a:rPr>
              <a:t>times</a:t>
            </a:r>
            <a:r>
              <a:rPr sz="1450" spc="-100" dirty="0">
                <a:solidFill>
                  <a:srgbClr val="595959"/>
                </a:solidFill>
                <a:latin typeface="Arial"/>
                <a:cs typeface="Arial"/>
              </a:rPr>
              <a:t> </a:t>
            </a:r>
            <a:r>
              <a:rPr sz="1450" spc="-20" dirty="0">
                <a:solidFill>
                  <a:srgbClr val="595959"/>
                </a:solidFill>
                <a:latin typeface="Arial"/>
                <a:cs typeface="Arial"/>
              </a:rPr>
              <a:t>you</a:t>
            </a:r>
            <a:r>
              <a:rPr sz="1450" spc="-100" dirty="0">
                <a:solidFill>
                  <a:srgbClr val="595959"/>
                </a:solidFill>
                <a:latin typeface="Arial"/>
                <a:cs typeface="Arial"/>
              </a:rPr>
              <a:t> </a:t>
            </a:r>
            <a:r>
              <a:rPr sz="1450" spc="-10" dirty="0">
                <a:solidFill>
                  <a:srgbClr val="595959"/>
                </a:solidFill>
                <a:latin typeface="Arial"/>
                <a:cs typeface="Arial"/>
              </a:rPr>
              <a:t>recorded.</a:t>
            </a:r>
            <a:endParaRPr sz="1450">
              <a:latin typeface="Arial"/>
              <a:cs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74200" y="1843797"/>
            <a:ext cx="4070350" cy="505459"/>
          </a:xfrm>
          <a:prstGeom prst="rect">
            <a:avLst/>
          </a:prstGeom>
        </p:spPr>
        <p:txBody>
          <a:bodyPr vert="horz" wrap="square" lIns="0" tIns="12700" rIns="0" bIns="0" rtlCol="0">
            <a:spAutoFit/>
          </a:bodyPr>
          <a:lstStyle/>
          <a:p>
            <a:pPr marL="12700">
              <a:lnSpc>
                <a:spcPct val="100000"/>
              </a:lnSpc>
              <a:spcBef>
                <a:spcPts val="100"/>
              </a:spcBef>
            </a:pPr>
            <a:r>
              <a:rPr spc="-95" dirty="0"/>
              <a:t>Any</a:t>
            </a:r>
            <a:r>
              <a:rPr spc="-200" dirty="0"/>
              <a:t> </a:t>
            </a:r>
            <a:r>
              <a:rPr spc="-10" dirty="0"/>
              <a:t>questions</a:t>
            </a:r>
            <a:r>
              <a:rPr spc="-155" dirty="0"/>
              <a:t> </a:t>
            </a:r>
            <a:r>
              <a:rPr spc="-114" dirty="0"/>
              <a:t>so</a:t>
            </a:r>
            <a:r>
              <a:rPr spc="-120" dirty="0"/>
              <a:t> </a:t>
            </a:r>
            <a:r>
              <a:rPr spc="-30" dirty="0"/>
              <a:t>far?</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75" dirty="0"/>
              <a:t>Discussion</a:t>
            </a:r>
            <a:r>
              <a:rPr spc="-125" dirty="0"/>
              <a:t> </a:t>
            </a:r>
            <a:r>
              <a:rPr spc="-40" dirty="0"/>
              <a:t>questions:</a:t>
            </a:r>
          </a:p>
        </p:txBody>
      </p:sp>
      <p:sp>
        <p:nvSpPr>
          <p:cNvPr id="3" name="object 3"/>
          <p:cNvSpPr txBox="1"/>
          <p:nvPr/>
        </p:nvSpPr>
        <p:spPr>
          <a:xfrm>
            <a:off x="1172455" y="2825935"/>
            <a:ext cx="9678670" cy="1515110"/>
          </a:xfrm>
          <a:prstGeom prst="rect">
            <a:avLst/>
          </a:prstGeom>
        </p:spPr>
        <p:txBody>
          <a:bodyPr vert="horz" wrap="square" lIns="0" tIns="12700" rIns="0" bIns="0" rtlCol="0">
            <a:spAutoFit/>
          </a:bodyPr>
          <a:lstStyle/>
          <a:p>
            <a:pPr marL="371475" marR="64135" indent="-359410">
              <a:lnSpc>
                <a:spcPct val="114999"/>
              </a:lnSpc>
              <a:spcBef>
                <a:spcPts val="100"/>
              </a:spcBef>
              <a:buChar char="●"/>
              <a:tabLst>
                <a:tab pos="371475" algn="l"/>
              </a:tabLst>
            </a:pPr>
            <a:r>
              <a:rPr sz="1700" spc="-50" dirty="0">
                <a:solidFill>
                  <a:srgbClr val="595959"/>
                </a:solidFill>
                <a:latin typeface="Arial"/>
                <a:cs typeface="Arial"/>
              </a:rPr>
              <a:t>Tell</a:t>
            </a:r>
            <a:r>
              <a:rPr sz="1700" spc="-100" dirty="0">
                <a:solidFill>
                  <a:srgbClr val="595959"/>
                </a:solidFill>
                <a:latin typeface="Arial"/>
                <a:cs typeface="Arial"/>
              </a:rPr>
              <a:t> </a:t>
            </a:r>
            <a:r>
              <a:rPr sz="1700" spc="-55" dirty="0">
                <a:solidFill>
                  <a:srgbClr val="595959"/>
                </a:solidFill>
                <a:latin typeface="Arial"/>
                <a:cs typeface="Arial"/>
              </a:rPr>
              <a:t>me</a:t>
            </a:r>
            <a:r>
              <a:rPr sz="1700" spc="-100" dirty="0">
                <a:solidFill>
                  <a:srgbClr val="595959"/>
                </a:solidFill>
                <a:latin typeface="Arial"/>
                <a:cs typeface="Arial"/>
              </a:rPr>
              <a:t> </a:t>
            </a:r>
            <a:r>
              <a:rPr sz="1700" dirty="0">
                <a:solidFill>
                  <a:srgbClr val="595959"/>
                </a:solidFill>
                <a:latin typeface="Arial"/>
                <a:cs typeface="Arial"/>
              </a:rPr>
              <a:t>about</a:t>
            </a:r>
            <a:r>
              <a:rPr sz="1700" spc="-100" dirty="0">
                <a:solidFill>
                  <a:srgbClr val="595959"/>
                </a:solidFill>
                <a:latin typeface="Arial"/>
                <a:cs typeface="Arial"/>
              </a:rPr>
              <a:t> </a:t>
            </a:r>
            <a:r>
              <a:rPr sz="1700" dirty="0">
                <a:solidFill>
                  <a:srgbClr val="595959"/>
                </a:solidFill>
                <a:latin typeface="Arial"/>
                <a:cs typeface="Arial"/>
              </a:rPr>
              <a:t>the</a:t>
            </a:r>
            <a:r>
              <a:rPr sz="1700" spc="-100" dirty="0">
                <a:solidFill>
                  <a:srgbClr val="595959"/>
                </a:solidFill>
                <a:latin typeface="Arial"/>
                <a:cs typeface="Arial"/>
              </a:rPr>
              <a:t> </a:t>
            </a:r>
            <a:r>
              <a:rPr sz="1700" spc="70" dirty="0">
                <a:solidFill>
                  <a:srgbClr val="595959"/>
                </a:solidFill>
                <a:latin typeface="Arial"/>
                <a:cs typeface="Arial"/>
              </a:rPr>
              <a:t>two</a:t>
            </a:r>
            <a:r>
              <a:rPr sz="1700" spc="-95" dirty="0">
                <a:solidFill>
                  <a:srgbClr val="595959"/>
                </a:solidFill>
                <a:latin typeface="Arial"/>
                <a:cs typeface="Arial"/>
              </a:rPr>
              <a:t> </a:t>
            </a:r>
            <a:r>
              <a:rPr sz="1700" spc="-10" dirty="0">
                <a:solidFill>
                  <a:srgbClr val="595959"/>
                </a:solidFill>
                <a:latin typeface="Arial"/>
                <a:cs typeface="Arial"/>
              </a:rPr>
              <a:t>types</a:t>
            </a:r>
            <a:r>
              <a:rPr sz="1700" spc="-100" dirty="0">
                <a:solidFill>
                  <a:srgbClr val="595959"/>
                </a:solidFill>
                <a:latin typeface="Arial"/>
                <a:cs typeface="Arial"/>
              </a:rPr>
              <a:t> </a:t>
            </a:r>
            <a:r>
              <a:rPr sz="1700" dirty="0">
                <a:solidFill>
                  <a:srgbClr val="595959"/>
                </a:solidFill>
                <a:latin typeface="Arial"/>
                <a:cs typeface="Arial"/>
              </a:rPr>
              <a:t>of</a:t>
            </a:r>
            <a:r>
              <a:rPr sz="1700" spc="-100" dirty="0">
                <a:solidFill>
                  <a:srgbClr val="595959"/>
                </a:solidFill>
                <a:latin typeface="Arial"/>
                <a:cs typeface="Arial"/>
              </a:rPr>
              <a:t> </a:t>
            </a:r>
            <a:r>
              <a:rPr sz="1700" spc="-60" dirty="0">
                <a:solidFill>
                  <a:srgbClr val="595959"/>
                </a:solidFill>
                <a:latin typeface="Arial"/>
                <a:cs typeface="Arial"/>
              </a:rPr>
              <a:t>capsules</a:t>
            </a:r>
            <a:r>
              <a:rPr sz="1700" spc="-100" dirty="0">
                <a:solidFill>
                  <a:srgbClr val="595959"/>
                </a:solidFill>
                <a:latin typeface="Arial"/>
                <a:cs typeface="Arial"/>
              </a:rPr>
              <a:t> </a:t>
            </a:r>
            <a:r>
              <a:rPr sz="1700" spc="-10" dirty="0">
                <a:solidFill>
                  <a:srgbClr val="595959"/>
                </a:solidFill>
                <a:latin typeface="Arial"/>
                <a:cs typeface="Arial"/>
              </a:rPr>
              <a:t>you</a:t>
            </a:r>
            <a:r>
              <a:rPr sz="1700" spc="-95" dirty="0">
                <a:solidFill>
                  <a:srgbClr val="595959"/>
                </a:solidFill>
                <a:latin typeface="Arial"/>
                <a:cs typeface="Arial"/>
              </a:rPr>
              <a:t> </a:t>
            </a:r>
            <a:r>
              <a:rPr sz="1700" spc="-50" dirty="0">
                <a:solidFill>
                  <a:srgbClr val="595959"/>
                </a:solidFill>
                <a:latin typeface="Arial"/>
                <a:cs typeface="Arial"/>
              </a:rPr>
              <a:t>made</a:t>
            </a:r>
            <a:r>
              <a:rPr sz="1700" spc="-100" dirty="0">
                <a:solidFill>
                  <a:srgbClr val="595959"/>
                </a:solidFill>
                <a:latin typeface="Arial"/>
                <a:cs typeface="Arial"/>
              </a:rPr>
              <a:t> </a:t>
            </a:r>
            <a:r>
              <a:rPr sz="1700" dirty="0">
                <a:solidFill>
                  <a:srgbClr val="595959"/>
                </a:solidFill>
                <a:latin typeface="Arial"/>
                <a:cs typeface="Arial"/>
              </a:rPr>
              <a:t>during</a:t>
            </a:r>
            <a:r>
              <a:rPr sz="1700" spc="-100" dirty="0">
                <a:solidFill>
                  <a:srgbClr val="595959"/>
                </a:solidFill>
                <a:latin typeface="Arial"/>
                <a:cs typeface="Arial"/>
              </a:rPr>
              <a:t> </a:t>
            </a:r>
            <a:r>
              <a:rPr sz="1700" dirty="0">
                <a:solidFill>
                  <a:srgbClr val="595959"/>
                </a:solidFill>
                <a:latin typeface="Arial"/>
                <a:cs typeface="Arial"/>
              </a:rPr>
              <a:t>the</a:t>
            </a:r>
            <a:r>
              <a:rPr sz="1700" spc="-100" dirty="0">
                <a:solidFill>
                  <a:srgbClr val="595959"/>
                </a:solidFill>
                <a:latin typeface="Arial"/>
                <a:cs typeface="Arial"/>
              </a:rPr>
              <a:t> </a:t>
            </a:r>
            <a:r>
              <a:rPr sz="1700" spc="-10" dirty="0">
                <a:solidFill>
                  <a:srgbClr val="595959"/>
                </a:solidFill>
                <a:latin typeface="Arial"/>
                <a:cs typeface="Arial"/>
              </a:rPr>
              <a:t>experiment:</a:t>
            </a:r>
            <a:r>
              <a:rPr sz="1700" spc="-95" dirty="0">
                <a:solidFill>
                  <a:srgbClr val="595959"/>
                </a:solidFill>
                <a:latin typeface="Arial"/>
                <a:cs typeface="Arial"/>
              </a:rPr>
              <a:t> </a:t>
            </a:r>
            <a:r>
              <a:rPr sz="1700" dirty="0">
                <a:solidFill>
                  <a:srgbClr val="595959"/>
                </a:solidFill>
                <a:latin typeface="Arial"/>
                <a:cs typeface="Arial"/>
              </a:rPr>
              <a:t>the</a:t>
            </a:r>
            <a:r>
              <a:rPr sz="1700" spc="-100" dirty="0">
                <a:solidFill>
                  <a:srgbClr val="595959"/>
                </a:solidFill>
                <a:latin typeface="Arial"/>
                <a:cs typeface="Arial"/>
              </a:rPr>
              <a:t> </a:t>
            </a:r>
            <a:r>
              <a:rPr sz="1700" spc="-30" dirty="0">
                <a:solidFill>
                  <a:srgbClr val="595959"/>
                </a:solidFill>
                <a:latin typeface="Arial"/>
                <a:cs typeface="Arial"/>
              </a:rPr>
              <a:t>small</a:t>
            </a:r>
            <a:r>
              <a:rPr sz="1700" spc="-100" dirty="0">
                <a:solidFill>
                  <a:srgbClr val="595959"/>
                </a:solidFill>
                <a:latin typeface="Arial"/>
                <a:cs typeface="Arial"/>
              </a:rPr>
              <a:t> </a:t>
            </a:r>
            <a:r>
              <a:rPr sz="1700" spc="-55" dirty="0">
                <a:solidFill>
                  <a:srgbClr val="595959"/>
                </a:solidFill>
                <a:latin typeface="Arial"/>
                <a:cs typeface="Arial"/>
              </a:rPr>
              <a:t>ones</a:t>
            </a:r>
            <a:r>
              <a:rPr sz="1700" spc="-100" dirty="0">
                <a:solidFill>
                  <a:srgbClr val="595959"/>
                </a:solidFill>
                <a:latin typeface="Arial"/>
                <a:cs typeface="Arial"/>
              </a:rPr>
              <a:t> </a:t>
            </a:r>
            <a:r>
              <a:rPr sz="1700" spc="-45" dirty="0">
                <a:solidFill>
                  <a:srgbClr val="595959"/>
                </a:solidFill>
                <a:latin typeface="Arial"/>
                <a:cs typeface="Arial"/>
              </a:rPr>
              <a:t>and</a:t>
            </a:r>
            <a:r>
              <a:rPr sz="1700" spc="-95" dirty="0">
                <a:solidFill>
                  <a:srgbClr val="595959"/>
                </a:solidFill>
                <a:latin typeface="Arial"/>
                <a:cs typeface="Arial"/>
              </a:rPr>
              <a:t> </a:t>
            </a:r>
            <a:r>
              <a:rPr sz="1700" spc="-25" dirty="0">
                <a:solidFill>
                  <a:srgbClr val="595959"/>
                </a:solidFill>
                <a:latin typeface="Arial"/>
                <a:cs typeface="Arial"/>
              </a:rPr>
              <a:t>the </a:t>
            </a:r>
            <a:r>
              <a:rPr sz="1700" spc="-20" dirty="0">
                <a:solidFill>
                  <a:srgbClr val="595959"/>
                </a:solidFill>
                <a:latin typeface="Arial"/>
                <a:cs typeface="Arial"/>
              </a:rPr>
              <a:t>layered</a:t>
            </a:r>
            <a:r>
              <a:rPr sz="1700" spc="-45" dirty="0">
                <a:solidFill>
                  <a:srgbClr val="595959"/>
                </a:solidFill>
                <a:latin typeface="Arial"/>
                <a:cs typeface="Arial"/>
              </a:rPr>
              <a:t> </a:t>
            </a:r>
            <a:r>
              <a:rPr sz="1700" spc="-75" dirty="0">
                <a:solidFill>
                  <a:srgbClr val="595959"/>
                </a:solidFill>
                <a:latin typeface="Arial"/>
                <a:cs typeface="Arial"/>
              </a:rPr>
              <a:t>ones.</a:t>
            </a:r>
            <a:r>
              <a:rPr sz="1700" spc="-45" dirty="0">
                <a:solidFill>
                  <a:srgbClr val="595959"/>
                </a:solidFill>
                <a:latin typeface="Arial"/>
                <a:cs typeface="Arial"/>
              </a:rPr>
              <a:t> </a:t>
            </a:r>
            <a:r>
              <a:rPr sz="1700" dirty="0">
                <a:solidFill>
                  <a:srgbClr val="595959"/>
                </a:solidFill>
                <a:latin typeface="Arial"/>
                <a:cs typeface="Arial"/>
              </a:rPr>
              <a:t>What</a:t>
            </a:r>
            <a:r>
              <a:rPr sz="1700" spc="-45" dirty="0">
                <a:solidFill>
                  <a:srgbClr val="595959"/>
                </a:solidFill>
                <a:latin typeface="Arial"/>
                <a:cs typeface="Arial"/>
              </a:rPr>
              <a:t> </a:t>
            </a:r>
            <a:r>
              <a:rPr sz="1700" spc="-50" dirty="0">
                <a:solidFill>
                  <a:srgbClr val="595959"/>
                </a:solidFill>
                <a:latin typeface="Arial"/>
                <a:cs typeface="Arial"/>
              </a:rPr>
              <a:t>made</a:t>
            </a:r>
            <a:r>
              <a:rPr sz="1700" spc="-45" dirty="0">
                <a:solidFill>
                  <a:srgbClr val="595959"/>
                </a:solidFill>
                <a:latin typeface="Arial"/>
                <a:cs typeface="Arial"/>
              </a:rPr>
              <a:t> </a:t>
            </a:r>
            <a:r>
              <a:rPr sz="1700" dirty="0">
                <a:solidFill>
                  <a:srgbClr val="595959"/>
                </a:solidFill>
                <a:latin typeface="Arial"/>
                <a:cs typeface="Arial"/>
              </a:rPr>
              <a:t>them</a:t>
            </a:r>
            <a:r>
              <a:rPr sz="1700" spc="-40" dirty="0">
                <a:solidFill>
                  <a:srgbClr val="595959"/>
                </a:solidFill>
                <a:latin typeface="Arial"/>
                <a:cs typeface="Arial"/>
              </a:rPr>
              <a:t> </a:t>
            </a:r>
            <a:r>
              <a:rPr sz="1700" dirty="0">
                <a:solidFill>
                  <a:srgbClr val="595959"/>
                </a:solidFill>
                <a:latin typeface="Arial"/>
                <a:cs typeface="Arial"/>
              </a:rPr>
              <a:t>different,</a:t>
            </a:r>
            <a:r>
              <a:rPr sz="1700" spc="-45" dirty="0">
                <a:solidFill>
                  <a:srgbClr val="595959"/>
                </a:solidFill>
                <a:latin typeface="Arial"/>
                <a:cs typeface="Arial"/>
              </a:rPr>
              <a:t> and </a:t>
            </a:r>
            <a:r>
              <a:rPr sz="1700" dirty="0">
                <a:solidFill>
                  <a:srgbClr val="595959"/>
                </a:solidFill>
                <a:latin typeface="Arial"/>
                <a:cs typeface="Arial"/>
              </a:rPr>
              <a:t>why</a:t>
            </a:r>
            <a:r>
              <a:rPr sz="1700" spc="-45" dirty="0">
                <a:solidFill>
                  <a:srgbClr val="595959"/>
                </a:solidFill>
                <a:latin typeface="Arial"/>
                <a:cs typeface="Arial"/>
              </a:rPr>
              <a:t> </a:t>
            </a:r>
            <a:r>
              <a:rPr sz="1700" spc="-60" dirty="0">
                <a:solidFill>
                  <a:srgbClr val="595959"/>
                </a:solidFill>
                <a:latin typeface="Arial"/>
                <a:cs typeface="Arial"/>
              </a:rPr>
              <a:t>was</a:t>
            </a:r>
            <a:r>
              <a:rPr sz="1700" spc="-40" dirty="0">
                <a:solidFill>
                  <a:srgbClr val="595959"/>
                </a:solidFill>
                <a:latin typeface="Arial"/>
                <a:cs typeface="Arial"/>
              </a:rPr>
              <a:t> </a:t>
            </a:r>
            <a:r>
              <a:rPr sz="1700" dirty="0">
                <a:solidFill>
                  <a:srgbClr val="595959"/>
                </a:solidFill>
                <a:latin typeface="Arial"/>
                <a:cs typeface="Arial"/>
              </a:rPr>
              <a:t>that</a:t>
            </a:r>
            <a:r>
              <a:rPr sz="1700" spc="-45" dirty="0">
                <a:solidFill>
                  <a:srgbClr val="595959"/>
                </a:solidFill>
                <a:latin typeface="Arial"/>
                <a:cs typeface="Arial"/>
              </a:rPr>
              <a:t> </a:t>
            </a:r>
            <a:r>
              <a:rPr sz="1700" dirty="0">
                <a:solidFill>
                  <a:srgbClr val="595959"/>
                </a:solidFill>
                <a:latin typeface="Arial"/>
                <a:cs typeface="Arial"/>
              </a:rPr>
              <a:t>important</a:t>
            </a:r>
            <a:r>
              <a:rPr sz="1700" spc="-45" dirty="0">
                <a:solidFill>
                  <a:srgbClr val="595959"/>
                </a:solidFill>
                <a:latin typeface="Arial"/>
                <a:cs typeface="Arial"/>
              </a:rPr>
              <a:t> </a:t>
            </a:r>
            <a:r>
              <a:rPr sz="1700" spc="65" dirty="0">
                <a:solidFill>
                  <a:srgbClr val="595959"/>
                </a:solidFill>
                <a:latin typeface="Arial"/>
                <a:cs typeface="Arial"/>
              </a:rPr>
              <a:t>for</a:t>
            </a:r>
            <a:r>
              <a:rPr sz="1700" spc="-45" dirty="0">
                <a:solidFill>
                  <a:srgbClr val="595959"/>
                </a:solidFill>
                <a:latin typeface="Arial"/>
                <a:cs typeface="Arial"/>
              </a:rPr>
              <a:t> </a:t>
            </a:r>
            <a:r>
              <a:rPr sz="1700" spc="-10" dirty="0">
                <a:solidFill>
                  <a:srgbClr val="595959"/>
                </a:solidFill>
                <a:latin typeface="Arial"/>
                <a:cs typeface="Arial"/>
              </a:rPr>
              <a:t>understanding</a:t>
            </a:r>
            <a:r>
              <a:rPr sz="1700" spc="-40" dirty="0">
                <a:solidFill>
                  <a:srgbClr val="595959"/>
                </a:solidFill>
                <a:latin typeface="Arial"/>
                <a:cs typeface="Arial"/>
              </a:rPr>
              <a:t> </a:t>
            </a:r>
            <a:r>
              <a:rPr sz="1700" spc="-10" dirty="0">
                <a:solidFill>
                  <a:srgbClr val="595959"/>
                </a:solidFill>
                <a:latin typeface="Arial"/>
                <a:cs typeface="Arial"/>
              </a:rPr>
              <a:t>controlled </a:t>
            </a:r>
            <a:r>
              <a:rPr sz="1700" dirty="0">
                <a:solidFill>
                  <a:srgbClr val="595959"/>
                </a:solidFill>
                <a:latin typeface="Arial"/>
                <a:cs typeface="Arial"/>
              </a:rPr>
              <a:t>drug</a:t>
            </a:r>
            <a:r>
              <a:rPr sz="1700" spc="-114" dirty="0">
                <a:solidFill>
                  <a:srgbClr val="595959"/>
                </a:solidFill>
                <a:latin typeface="Arial"/>
                <a:cs typeface="Arial"/>
              </a:rPr>
              <a:t> </a:t>
            </a:r>
            <a:r>
              <a:rPr sz="1700" spc="-10" dirty="0">
                <a:solidFill>
                  <a:srgbClr val="595959"/>
                </a:solidFill>
                <a:latin typeface="Arial"/>
                <a:cs typeface="Arial"/>
              </a:rPr>
              <a:t>release?</a:t>
            </a:r>
            <a:endParaRPr sz="1700">
              <a:latin typeface="Arial"/>
              <a:cs typeface="Arial"/>
            </a:endParaRPr>
          </a:p>
          <a:p>
            <a:pPr marL="371475" marR="5080" indent="-359410">
              <a:lnSpc>
                <a:spcPct val="114999"/>
              </a:lnSpc>
              <a:buChar char="●"/>
              <a:tabLst>
                <a:tab pos="371475" algn="l"/>
              </a:tabLst>
            </a:pPr>
            <a:r>
              <a:rPr sz="1700" dirty="0">
                <a:solidFill>
                  <a:srgbClr val="595959"/>
                </a:solidFill>
                <a:latin typeface="Arial"/>
                <a:cs typeface="Arial"/>
              </a:rPr>
              <a:t>How</a:t>
            </a:r>
            <a:r>
              <a:rPr sz="1700" spc="-100" dirty="0">
                <a:solidFill>
                  <a:srgbClr val="595959"/>
                </a:solidFill>
                <a:latin typeface="Arial"/>
                <a:cs typeface="Arial"/>
              </a:rPr>
              <a:t> </a:t>
            </a:r>
            <a:r>
              <a:rPr sz="1700" dirty="0">
                <a:solidFill>
                  <a:srgbClr val="595959"/>
                </a:solidFill>
                <a:latin typeface="Arial"/>
                <a:cs typeface="Arial"/>
              </a:rPr>
              <a:t>did</a:t>
            </a:r>
            <a:r>
              <a:rPr sz="1700" spc="-95" dirty="0">
                <a:solidFill>
                  <a:srgbClr val="595959"/>
                </a:solidFill>
                <a:latin typeface="Arial"/>
                <a:cs typeface="Arial"/>
              </a:rPr>
              <a:t> </a:t>
            </a:r>
            <a:r>
              <a:rPr sz="1700" dirty="0">
                <a:solidFill>
                  <a:srgbClr val="595959"/>
                </a:solidFill>
                <a:latin typeface="Arial"/>
                <a:cs typeface="Arial"/>
              </a:rPr>
              <a:t>your</a:t>
            </a:r>
            <a:r>
              <a:rPr sz="1700" spc="-100" dirty="0">
                <a:solidFill>
                  <a:srgbClr val="595959"/>
                </a:solidFill>
                <a:latin typeface="Arial"/>
                <a:cs typeface="Arial"/>
              </a:rPr>
              <a:t> </a:t>
            </a:r>
            <a:r>
              <a:rPr sz="1700" spc="-60" dirty="0">
                <a:solidFill>
                  <a:srgbClr val="595959"/>
                </a:solidFill>
                <a:latin typeface="Arial"/>
                <a:cs typeface="Arial"/>
              </a:rPr>
              <a:t>capsules</a:t>
            </a:r>
            <a:r>
              <a:rPr sz="1700" spc="-95" dirty="0">
                <a:solidFill>
                  <a:srgbClr val="595959"/>
                </a:solidFill>
                <a:latin typeface="Arial"/>
                <a:cs typeface="Arial"/>
              </a:rPr>
              <a:t> </a:t>
            </a:r>
            <a:r>
              <a:rPr sz="1700" spc="-10" dirty="0">
                <a:solidFill>
                  <a:srgbClr val="595959"/>
                </a:solidFill>
                <a:latin typeface="Arial"/>
                <a:cs typeface="Arial"/>
              </a:rPr>
              <a:t>do</a:t>
            </a:r>
            <a:r>
              <a:rPr sz="1700" spc="-100" dirty="0">
                <a:solidFill>
                  <a:srgbClr val="595959"/>
                </a:solidFill>
                <a:latin typeface="Arial"/>
                <a:cs typeface="Arial"/>
              </a:rPr>
              <a:t> </a:t>
            </a:r>
            <a:r>
              <a:rPr sz="1700" dirty="0">
                <a:solidFill>
                  <a:srgbClr val="595959"/>
                </a:solidFill>
                <a:latin typeface="Arial"/>
                <a:cs typeface="Arial"/>
              </a:rPr>
              <a:t>in</a:t>
            </a:r>
            <a:r>
              <a:rPr sz="1700" spc="-95" dirty="0">
                <a:solidFill>
                  <a:srgbClr val="595959"/>
                </a:solidFill>
                <a:latin typeface="Arial"/>
                <a:cs typeface="Arial"/>
              </a:rPr>
              <a:t> </a:t>
            </a:r>
            <a:r>
              <a:rPr sz="1700" dirty="0">
                <a:solidFill>
                  <a:srgbClr val="595959"/>
                </a:solidFill>
                <a:latin typeface="Arial"/>
                <a:cs typeface="Arial"/>
              </a:rPr>
              <a:t>the</a:t>
            </a:r>
            <a:r>
              <a:rPr sz="1700" spc="-100" dirty="0">
                <a:solidFill>
                  <a:srgbClr val="595959"/>
                </a:solidFill>
                <a:latin typeface="Arial"/>
                <a:cs typeface="Arial"/>
              </a:rPr>
              <a:t> </a:t>
            </a:r>
            <a:r>
              <a:rPr sz="1700" dirty="0">
                <a:solidFill>
                  <a:srgbClr val="595959"/>
                </a:solidFill>
                <a:latin typeface="Arial"/>
                <a:cs typeface="Arial"/>
              </a:rPr>
              <a:t>experiment</a:t>
            </a:r>
            <a:r>
              <a:rPr sz="1700" spc="-95" dirty="0">
                <a:solidFill>
                  <a:srgbClr val="595959"/>
                </a:solidFill>
                <a:latin typeface="Arial"/>
                <a:cs typeface="Arial"/>
              </a:rPr>
              <a:t> </a:t>
            </a:r>
            <a:r>
              <a:rPr sz="1700" dirty="0">
                <a:solidFill>
                  <a:srgbClr val="595959"/>
                </a:solidFill>
                <a:latin typeface="Arial"/>
                <a:cs typeface="Arial"/>
              </a:rPr>
              <a:t>when</a:t>
            </a:r>
            <a:r>
              <a:rPr sz="1700" spc="-95" dirty="0">
                <a:solidFill>
                  <a:srgbClr val="595959"/>
                </a:solidFill>
                <a:latin typeface="Arial"/>
                <a:cs typeface="Arial"/>
              </a:rPr>
              <a:t> </a:t>
            </a:r>
            <a:r>
              <a:rPr sz="1700" spc="105" dirty="0">
                <a:solidFill>
                  <a:srgbClr val="595959"/>
                </a:solidFill>
                <a:latin typeface="Arial"/>
                <a:cs typeface="Arial"/>
              </a:rPr>
              <a:t>it</a:t>
            </a:r>
            <a:r>
              <a:rPr sz="1700" spc="-100" dirty="0">
                <a:solidFill>
                  <a:srgbClr val="595959"/>
                </a:solidFill>
                <a:latin typeface="Arial"/>
                <a:cs typeface="Arial"/>
              </a:rPr>
              <a:t> </a:t>
            </a:r>
            <a:r>
              <a:rPr sz="1700" spc="-70" dirty="0">
                <a:solidFill>
                  <a:srgbClr val="595959"/>
                </a:solidFill>
                <a:latin typeface="Arial"/>
                <a:cs typeface="Arial"/>
              </a:rPr>
              <a:t>came</a:t>
            </a:r>
            <a:r>
              <a:rPr sz="1700" spc="-95" dirty="0">
                <a:solidFill>
                  <a:srgbClr val="595959"/>
                </a:solidFill>
                <a:latin typeface="Arial"/>
                <a:cs typeface="Arial"/>
              </a:rPr>
              <a:t> </a:t>
            </a:r>
            <a:r>
              <a:rPr sz="1700" spc="70" dirty="0">
                <a:solidFill>
                  <a:srgbClr val="595959"/>
                </a:solidFill>
                <a:latin typeface="Arial"/>
                <a:cs typeface="Arial"/>
              </a:rPr>
              <a:t>to</a:t>
            </a:r>
            <a:r>
              <a:rPr sz="1700" spc="-100" dirty="0">
                <a:solidFill>
                  <a:srgbClr val="595959"/>
                </a:solidFill>
                <a:latin typeface="Arial"/>
                <a:cs typeface="Arial"/>
              </a:rPr>
              <a:t> </a:t>
            </a:r>
            <a:r>
              <a:rPr sz="1700" spc="-30" dirty="0">
                <a:solidFill>
                  <a:srgbClr val="595959"/>
                </a:solidFill>
                <a:latin typeface="Arial"/>
                <a:cs typeface="Arial"/>
              </a:rPr>
              <a:t>releasing</a:t>
            </a:r>
            <a:r>
              <a:rPr sz="1700" spc="-95" dirty="0">
                <a:solidFill>
                  <a:srgbClr val="595959"/>
                </a:solidFill>
                <a:latin typeface="Arial"/>
                <a:cs typeface="Arial"/>
              </a:rPr>
              <a:t> </a:t>
            </a:r>
            <a:r>
              <a:rPr sz="1700" dirty="0">
                <a:solidFill>
                  <a:srgbClr val="595959"/>
                </a:solidFill>
                <a:latin typeface="Arial"/>
                <a:cs typeface="Arial"/>
              </a:rPr>
              <a:t>the</a:t>
            </a:r>
            <a:r>
              <a:rPr sz="1700" spc="-100" dirty="0">
                <a:solidFill>
                  <a:srgbClr val="595959"/>
                </a:solidFill>
                <a:latin typeface="Arial"/>
                <a:cs typeface="Arial"/>
              </a:rPr>
              <a:t> </a:t>
            </a:r>
            <a:r>
              <a:rPr sz="1700" spc="-10" dirty="0">
                <a:solidFill>
                  <a:srgbClr val="595959"/>
                </a:solidFill>
                <a:latin typeface="Arial"/>
                <a:cs typeface="Arial"/>
              </a:rPr>
              <a:t>"drugs"</a:t>
            </a:r>
            <a:r>
              <a:rPr sz="1700" spc="-95" dirty="0">
                <a:solidFill>
                  <a:srgbClr val="595959"/>
                </a:solidFill>
                <a:latin typeface="Arial"/>
                <a:cs typeface="Arial"/>
              </a:rPr>
              <a:t> </a:t>
            </a:r>
            <a:r>
              <a:rPr sz="1700" dirty="0">
                <a:solidFill>
                  <a:srgbClr val="595959"/>
                </a:solidFill>
                <a:latin typeface="Arial"/>
                <a:cs typeface="Arial"/>
              </a:rPr>
              <a:t>quickly</a:t>
            </a:r>
            <a:r>
              <a:rPr sz="1700" spc="-100" dirty="0">
                <a:solidFill>
                  <a:srgbClr val="595959"/>
                </a:solidFill>
                <a:latin typeface="Arial"/>
                <a:cs typeface="Arial"/>
              </a:rPr>
              <a:t> </a:t>
            </a:r>
            <a:r>
              <a:rPr sz="1700" spc="50" dirty="0">
                <a:solidFill>
                  <a:srgbClr val="595959"/>
                </a:solidFill>
                <a:latin typeface="Arial"/>
                <a:cs typeface="Arial"/>
              </a:rPr>
              <a:t>or</a:t>
            </a:r>
            <a:r>
              <a:rPr sz="1700" spc="-95" dirty="0">
                <a:solidFill>
                  <a:srgbClr val="595959"/>
                </a:solidFill>
                <a:latin typeface="Arial"/>
                <a:cs typeface="Arial"/>
              </a:rPr>
              <a:t> </a:t>
            </a:r>
            <a:r>
              <a:rPr sz="1700" spc="-10" dirty="0">
                <a:solidFill>
                  <a:srgbClr val="595959"/>
                </a:solidFill>
                <a:latin typeface="Arial"/>
                <a:cs typeface="Arial"/>
              </a:rPr>
              <a:t>slowly? </a:t>
            </a:r>
            <a:r>
              <a:rPr sz="1700" dirty="0">
                <a:solidFill>
                  <a:srgbClr val="595959"/>
                </a:solidFill>
                <a:latin typeface="Arial"/>
                <a:cs typeface="Arial"/>
              </a:rPr>
              <a:t>What</a:t>
            </a:r>
            <a:r>
              <a:rPr sz="1700" spc="-75" dirty="0">
                <a:solidFill>
                  <a:srgbClr val="595959"/>
                </a:solidFill>
                <a:latin typeface="Arial"/>
                <a:cs typeface="Arial"/>
              </a:rPr>
              <a:t> </a:t>
            </a:r>
            <a:r>
              <a:rPr sz="1700" dirty="0">
                <a:solidFill>
                  <a:srgbClr val="595959"/>
                </a:solidFill>
                <a:latin typeface="Arial"/>
                <a:cs typeface="Arial"/>
              </a:rPr>
              <a:t>factors</a:t>
            </a:r>
            <a:r>
              <a:rPr sz="1700" spc="-70" dirty="0">
                <a:solidFill>
                  <a:srgbClr val="595959"/>
                </a:solidFill>
                <a:latin typeface="Arial"/>
                <a:cs typeface="Arial"/>
              </a:rPr>
              <a:t> </a:t>
            </a:r>
            <a:r>
              <a:rPr sz="1700" spc="-10" dirty="0">
                <a:solidFill>
                  <a:srgbClr val="595959"/>
                </a:solidFill>
                <a:latin typeface="Arial"/>
                <a:cs typeface="Arial"/>
              </a:rPr>
              <a:t>do</a:t>
            </a:r>
            <a:r>
              <a:rPr sz="1700" spc="-70" dirty="0">
                <a:solidFill>
                  <a:srgbClr val="595959"/>
                </a:solidFill>
                <a:latin typeface="Arial"/>
                <a:cs typeface="Arial"/>
              </a:rPr>
              <a:t> </a:t>
            </a:r>
            <a:r>
              <a:rPr sz="1700" spc="-10" dirty="0">
                <a:solidFill>
                  <a:srgbClr val="595959"/>
                </a:solidFill>
                <a:latin typeface="Arial"/>
                <a:cs typeface="Arial"/>
              </a:rPr>
              <a:t>you</a:t>
            </a:r>
            <a:r>
              <a:rPr sz="1700" spc="-70" dirty="0">
                <a:solidFill>
                  <a:srgbClr val="595959"/>
                </a:solidFill>
                <a:latin typeface="Arial"/>
                <a:cs typeface="Arial"/>
              </a:rPr>
              <a:t> </a:t>
            </a:r>
            <a:r>
              <a:rPr sz="1700" dirty="0">
                <a:solidFill>
                  <a:srgbClr val="595959"/>
                </a:solidFill>
                <a:latin typeface="Arial"/>
                <a:cs typeface="Arial"/>
              </a:rPr>
              <a:t>think</a:t>
            </a:r>
            <a:r>
              <a:rPr sz="1700" spc="-70" dirty="0">
                <a:solidFill>
                  <a:srgbClr val="595959"/>
                </a:solidFill>
                <a:latin typeface="Arial"/>
                <a:cs typeface="Arial"/>
              </a:rPr>
              <a:t> </a:t>
            </a:r>
            <a:r>
              <a:rPr sz="1700" dirty="0">
                <a:solidFill>
                  <a:srgbClr val="595959"/>
                </a:solidFill>
                <a:latin typeface="Arial"/>
                <a:cs typeface="Arial"/>
              </a:rPr>
              <a:t>affected</a:t>
            </a:r>
            <a:r>
              <a:rPr sz="1700" spc="-75" dirty="0">
                <a:solidFill>
                  <a:srgbClr val="595959"/>
                </a:solidFill>
                <a:latin typeface="Arial"/>
                <a:cs typeface="Arial"/>
              </a:rPr>
              <a:t> </a:t>
            </a:r>
            <a:r>
              <a:rPr sz="1700" dirty="0">
                <a:solidFill>
                  <a:srgbClr val="595959"/>
                </a:solidFill>
                <a:latin typeface="Arial"/>
                <a:cs typeface="Arial"/>
              </a:rPr>
              <a:t>how</a:t>
            </a:r>
            <a:r>
              <a:rPr sz="1700" spc="-70" dirty="0">
                <a:solidFill>
                  <a:srgbClr val="595959"/>
                </a:solidFill>
                <a:latin typeface="Arial"/>
                <a:cs typeface="Arial"/>
              </a:rPr>
              <a:t> </a:t>
            </a:r>
            <a:r>
              <a:rPr sz="1700" dirty="0">
                <a:solidFill>
                  <a:srgbClr val="595959"/>
                </a:solidFill>
                <a:latin typeface="Arial"/>
                <a:cs typeface="Arial"/>
              </a:rPr>
              <a:t>quickly</a:t>
            </a:r>
            <a:r>
              <a:rPr sz="1700" spc="-70" dirty="0">
                <a:solidFill>
                  <a:srgbClr val="595959"/>
                </a:solidFill>
                <a:latin typeface="Arial"/>
                <a:cs typeface="Arial"/>
              </a:rPr>
              <a:t> </a:t>
            </a:r>
            <a:r>
              <a:rPr sz="1700" spc="50" dirty="0">
                <a:solidFill>
                  <a:srgbClr val="595959"/>
                </a:solidFill>
                <a:latin typeface="Arial"/>
                <a:cs typeface="Arial"/>
              </a:rPr>
              <a:t>or</a:t>
            </a:r>
            <a:r>
              <a:rPr sz="1700" spc="-70" dirty="0">
                <a:solidFill>
                  <a:srgbClr val="595959"/>
                </a:solidFill>
                <a:latin typeface="Arial"/>
                <a:cs typeface="Arial"/>
              </a:rPr>
              <a:t> </a:t>
            </a:r>
            <a:r>
              <a:rPr sz="1700" dirty="0">
                <a:solidFill>
                  <a:srgbClr val="595959"/>
                </a:solidFill>
                <a:latin typeface="Arial"/>
                <a:cs typeface="Arial"/>
              </a:rPr>
              <a:t>slowly</a:t>
            </a:r>
            <a:r>
              <a:rPr sz="1700" spc="-70" dirty="0">
                <a:solidFill>
                  <a:srgbClr val="595959"/>
                </a:solidFill>
                <a:latin typeface="Arial"/>
                <a:cs typeface="Arial"/>
              </a:rPr>
              <a:t> </a:t>
            </a:r>
            <a:r>
              <a:rPr sz="1700" spc="-95" dirty="0">
                <a:solidFill>
                  <a:srgbClr val="595959"/>
                </a:solidFill>
                <a:latin typeface="Arial"/>
                <a:cs typeface="Arial"/>
              </a:rPr>
              <a:t>a</a:t>
            </a:r>
            <a:r>
              <a:rPr sz="1700" spc="-75" dirty="0">
                <a:solidFill>
                  <a:srgbClr val="595959"/>
                </a:solidFill>
                <a:latin typeface="Arial"/>
                <a:cs typeface="Arial"/>
              </a:rPr>
              <a:t> </a:t>
            </a:r>
            <a:r>
              <a:rPr sz="1700" dirty="0">
                <a:solidFill>
                  <a:srgbClr val="595959"/>
                </a:solidFill>
                <a:latin typeface="Arial"/>
                <a:cs typeface="Arial"/>
              </a:rPr>
              <a:t>type</a:t>
            </a:r>
            <a:r>
              <a:rPr sz="1700" spc="-70" dirty="0">
                <a:solidFill>
                  <a:srgbClr val="595959"/>
                </a:solidFill>
                <a:latin typeface="Arial"/>
                <a:cs typeface="Arial"/>
              </a:rPr>
              <a:t> </a:t>
            </a:r>
            <a:r>
              <a:rPr sz="1700" dirty="0">
                <a:solidFill>
                  <a:srgbClr val="595959"/>
                </a:solidFill>
                <a:latin typeface="Arial"/>
                <a:cs typeface="Arial"/>
              </a:rPr>
              <a:t>of</a:t>
            </a:r>
            <a:r>
              <a:rPr sz="1700" spc="-70" dirty="0">
                <a:solidFill>
                  <a:srgbClr val="595959"/>
                </a:solidFill>
                <a:latin typeface="Arial"/>
                <a:cs typeface="Arial"/>
              </a:rPr>
              <a:t> </a:t>
            </a:r>
            <a:r>
              <a:rPr sz="1700" spc="-50" dirty="0">
                <a:solidFill>
                  <a:srgbClr val="595959"/>
                </a:solidFill>
                <a:latin typeface="Arial"/>
                <a:cs typeface="Arial"/>
              </a:rPr>
              <a:t>capsule</a:t>
            </a:r>
            <a:r>
              <a:rPr sz="1700" spc="-70" dirty="0">
                <a:solidFill>
                  <a:srgbClr val="595959"/>
                </a:solidFill>
                <a:latin typeface="Arial"/>
                <a:cs typeface="Arial"/>
              </a:rPr>
              <a:t> </a:t>
            </a:r>
            <a:r>
              <a:rPr sz="1700" spc="-30" dirty="0">
                <a:solidFill>
                  <a:srgbClr val="595959"/>
                </a:solidFill>
                <a:latin typeface="Arial"/>
                <a:cs typeface="Arial"/>
              </a:rPr>
              <a:t>released</a:t>
            </a:r>
            <a:r>
              <a:rPr sz="1700" spc="-70" dirty="0">
                <a:solidFill>
                  <a:srgbClr val="595959"/>
                </a:solidFill>
                <a:latin typeface="Arial"/>
                <a:cs typeface="Arial"/>
              </a:rPr>
              <a:t> </a:t>
            </a:r>
            <a:r>
              <a:rPr sz="1700" dirty="0">
                <a:solidFill>
                  <a:srgbClr val="595959"/>
                </a:solidFill>
                <a:latin typeface="Arial"/>
                <a:cs typeface="Arial"/>
              </a:rPr>
              <a:t>the</a:t>
            </a:r>
            <a:r>
              <a:rPr sz="1700" spc="-75" dirty="0">
                <a:solidFill>
                  <a:srgbClr val="595959"/>
                </a:solidFill>
                <a:latin typeface="Arial"/>
                <a:cs typeface="Arial"/>
              </a:rPr>
              <a:t> </a:t>
            </a:r>
            <a:r>
              <a:rPr sz="1700" spc="-10" dirty="0">
                <a:solidFill>
                  <a:srgbClr val="595959"/>
                </a:solidFill>
                <a:latin typeface="Arial"/>
                <a:cs typeface="Arial"/>
              </a:rPr>
              <a:t>drug?</a:t>
            </a:r>
            <a:endParaRPr sz="1700">
              <a:latin typeface="Arial"/>
              <a:cs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0" dirty="0"/>
              <a:t>Homework:</a:t>
            </a:r>
          </a:p>
        </p:txBody>
      </p:sp>
      <p:sp>
        <p:nvSpPr>
          <p:cNvPr id="3" name="object 3"/>
          <p:cNvSpPr txBox="1"/>
          <p:nvPr/>
        </p:nvSpPr>
        <p:spPr>
          <a:xfrm>
            <a:off x="1074200" y="2865813"/>
            <a:ext cx="10027920" cy="2620010"/>
          </a:xfrm>
          <a:prstGeom prst="rect">
            <a:avLst/>
          </a:prstGeom>
        </p:spPr>
        <p:txBody>
          <a:bodyPr vert="horz" wrap="square" lIns="0" tIns="12700" rIns="0" bIns="0" rtlCol="0">
            <a:spAutoFit/>
          </a:bodyPr>
          <a:lstStyle/>
          <a:p>
            <a:pPr marL="12700">
              <a:lnSpc>
                <a:spcPct val="100000"/>
              </a:lnSpc>
              <a:spcBef>
                <a:spcPts val="100"/>
              </a:spcBef>
            </a:pPr>
            <a:r>
              <a:rPr sz="1500" dirty="0">
                <a:latin typeface="Arial"/>
                <a:cs typeface="Arial"/>
              </a:rPr>
              <a:t>Answer</a:t>
            </a:r>
            <a:r>
              <a:rPr sz="1500" spc="-85" dirty="0">
                <a:latin typeface="Arial"/>
                <a:cs typeface="Arial"/>
              </a:rPr>
              <a:t> </a:t>
            </a:r>
            <a:r>
              <a:rPr sz="1500" spc="-20" dirty="0">
                <a:latin typeface="Arial"/>
                <a:cs typeface="Arial"/>
              </a:rPr>
              <a:t>these</a:t>
            </a:r>
            <a:r>
              <a:rPr sz="1500" spc="-80" dirty="0">
                <a:latin typeface="Arial"/>
                <a:cs typeface="Arial"/>
              </a:rPr>
              <a:t> </a:t>
            </a:r>
            <a:r>
              <a:rPr sz="1500" dirty="0">
                <a:latin typeface="Arial"/>
                <a:cs typeface="Arial"/>
              </a:rPr>
              <a:t>following</a:t>
            </a:r>
            <a:r>
              <a:rPr sz="1500" spc="-80" dirty="0">
                <a:latin typeface="Arial"/>
                <a:cs typeface="Arial"/>
              </a:rPr>
              <a:t> </a:t>
            </a:r>
            <a:r>
              <a:rPr sz="1500" spc="-20" dirty="0">
                <a:latin typeface="Arial"/>
                <a:cs typeface="Arial"/>
              </a:rPr>
              <a:t>questions</a:t>
            </a:r>
            <a:r>
              <a:rPr sz="1500" spc="-80" dirty="0">
                <a:latin typeface="Arial"/>
                <a:cs typeface="Arial"/>
              </a:rPr>
              <a:t> </a:t>
            </a:r>
            <a:r>
              <a:rPr sz="1500" spc="60" dirty="0">
                <a:latin typeface="Arial"/>
                <a:cs typeface="Arial"/>
              </a:rPr>
              <a:t>with</a:t>
            </a:r>
            <a:r>
              <a:rPr sz="1500" spc="-80" dirty="0">
                <a:latin typeface="Arial"/>
                <a:cs typeface="Arial"/>
              </a:rPr>
              <a:t> </a:t>
            </a:r>
            <a:r>
              <a:rPr sz="1500" spc="-90" dirty="0">
                <a:latin typeface="Arial"/>
                <a:cs typeface="Arial"/>
              </a:rPr>
              <a:t>a</a:t>
            </a:r>
            <a:r>
              <a:rPr sz="1500" spc="-80" dirty="0">
                <a:latin typeface="Arial"/>
                <a:cs typeface="Arial"/>
              </a:rPr>
              <a:t> </a:t>
            </a:r>
            <a:r>
              <a:rPr sz="1500" spc="-30" dirty="0">
                <a:latin typeface="Arial"/>
                <a:cs typeface="Arial"/>
              </a:rPr>
              <a:t>paragraph</a:t>
            </a:r>
            <a:r>
              <a:rPr sz="1500" spc="-80" dirty="0">
                <a:latin typeface="Arial"/>
                <a:cs typeface="Arial"/>
              </a:rPr>
              <a:t> </a:t>
            </a:r>
            <a:r>
              <a:rPr sz="1500" spc="-40" dirty="0">
                <a:latin typeface="Arial"/>
                <a:cs typeface="Arial"/>
              </a:rPr>
              <a:t>response</a:t>
            </a:r>
            <a:r>
              <a:rPr sz="1500" spc="-80" dirty="0">
                <a:latin typeface="Arial"/>
                <a:cs typeface="Arial"/>
              </a:rPr>
              <a:t> </a:t>
            </a:r>
            <a:r>
              <a:rPr sz="1500" spc="-10" dirty="0">
                <a:latin typeface="Arial"/>
                <a:cs typeface="Arial"/>
              </a:rPr>
              <a:t>each:</a:t>
            </a:r>
            <a:endParaRPr sz="1500">
              <a:latin typeface="Arial"/>
              <a:cs typeface="Arial"/>
            </a:endParaRPr>
          </a:p>
          <a:p>
            <a:pPr>
              <a:lnSpc>
                <a:spcPct val="100000"/>
              </a:lnSpc>
              <a:spcBef>
                <a:spcPts val="345"/>
              </a:spcBef>
            </a:pPr>
            <a:endParaRPr sz="1500">
              <a:latin typeface="Arial"/>
              <a:cs typeface="Arial"/>
            </a:endParaRPr>
          </a:p>
          <a:p>
            <a:pPr marL="469900" marR="677545" indent="-344170">
              <a:lnSpc>
                <a:spcPct val="114999"/>
              </a:lnSpc>
              <a:buChar char="●"/>
              <a:tabLst>
                <a:tab pos="469900" algn="l"/>
              </a:tabLst>
            </a:pPr>
            <a:r>
              <a:rPr sz="1500" dirty="0">
                <a:latin typeface="Arial"/>
                <a:cs typeface="Arial"/>
              </a:rPr>
              <a:t>What</a:t>
            </a:r>
            <a:r>
              <a:rPr sz="1500" spc="-50" dirty="0">
                <a:latin typeface="Arial"/>
                <a:cs typeface="Arial"/>
              </a:rPr>
              <a:t> </a:t>
            </a:r>
            <a:r>
              <a:rPr sz="1500" spc="-35" dirty="0">
                <a:latin typeface="Arial"/>
                <a:cs typeface="Arial"/>
              </a:rPr>
              <a:t>is</a:t>
            </a:r>
            <a:r>
              <a:rPr sz="1500" spc="-50" dirty="0">
                <a:latin typeface="Arial"/>
                <a:cs typeface="Arial"/>
              </a:rPr>
              <a:t> </a:t>
            </a:r>
            <a:r>
              <a:rPr sz="1500" dirty="0">
                <a:latin typeface="Arial"/>
                <a:cs typeface="Arial"/>
              </a:rPr>
              <a:t>"controlled/slow</a:t>
            </a:r>
            <a:r>
              <a:rPr sz="1500" spc="-45" dirty="0">
                <a:latin typeface="Arial"/>
                <a:cs typeface="Arial"/>
              </a:rPr>
              <a:t> </a:t>
            </a:r>
            <a:r>
              <a:rPr sz="1500" dirty="0">
                <a:latin typeface="Arial"/>
                <a:cs typeface="Arial"/>
              </a:rPr>
              <a:t>drug</a:t>
            </a:r>
            <a:r>
              <a:rPr sz="1500" spc="-50" dirty="0">
                <a:latin typeface="Arial"/>
                <a:cs typeface="Arial"/>
              </a:rPr>
              <a:t> </a:t>
            </a:r>
            <a:r>
              <a:rPr sz="1500" spc="-55" dirty="0">
                <a:latin typeface="Arial"/>
                <a:cs typeface="Arial"/>
              </a:rPr>
              <a:t>release,"</a:t>
            </a:r>
            <a:r>
              <a:rPr sz="1500" spc="-45" dirty="0">
                <a:latin typeface="Arial"/>
                <a:cs typeface="Arial"/>
              </a:rPr>
              <a:t> </a:t>
            </a:r>
            <a:r>
              <a:rPr sz="1500" spc="-40" dirty="0">
                <a:latin typeface="Arial"/>
                <a:cs typeface="Arial"/>
              </a:rPr>
              <a:t>and</a:t>
            </a:r>
            <a:r>
              <a:rPr sz="1500" spc="-50" dirty="0">
                <a:latin typeface="Arial"/>
                <a:cs typeface="Arial"/>
              </a:rPr>
              <a:t> </a:t>
            </a:r>
            <a:r>
              <a:rPr sz="1500" dirty="0">
                <a:latin typeface="Arial"/>
                <a:cs typeface="Arial"/>
              </a:rPr>
              <a:t>how</a:t>
            </a:r>
            <a:r>
              <a:rPr sz="1500" spc="-45" dirty="0">
                <a:latin typeface="Arial"/>
                <a:cs typeface="Arial"/>
              </a:rPr>
              <a:t> </a:t>
            </a:r>
            <a:r>
              <a:rPr sz="1500" spc="-35" dirty="0">
                <a:latin typeface="Arial"/>
                <a:cs typeface="Arial"/>
              </a:rPr>
              <a:t>is</a:t>
            </a:r>
            <a:r>
              <a:rPr sz="1500" spc="-50" dirty="0">
                <a:latin typeface="Arial"/>
                <a:cs typeface="Arial"/>
              </a:rPr>
              <a:t> </a:t>
            </a:r>
            <a:r>
              <a:rPr sz="1500" spc="90" dirty="0">
                <a:latin typeface="Arial"/>
                <a:cs typeface="Arial"/>
              </a:rPr>
              <a:t>it</a:t>
            </a:r>
            <a:r>
              <a:rPr sz="1500" spc="-45" dirty="0">
                <a:latin typeface="Arial"/>
                <a:cs typeface="Arial"/>
              </a:rPr>
              <a:t> </a:t>
            </a:r>
            <a:r>
              <a:rPr sz="1500" dirty="0">
                <a:latin typeface="Arial"/>
                <a:cs typeface="Arial"/>
              </a:rPr>
              <a:t>different</a:t>
            </a:r>
            <a:r>
              <a:rPr sz="1500" spc="-50" dirty="0">
                <a:latin typeface="Arial"/>
                <a:cs typeface="Arial"/>
              </a:rPr>
              <a:t> </a:t>
            </a:r>
            <a:r>
              <a:rPr sz="1500" dirty="0">
                <a:latin typeface="Arial"/>
                <a:cs typeface="Arial"/>
              </a:rPr>
              <a:t>from</a:t>
            </a:r>
            <a:r>
              <a:rPr sz="1500" spc="-50" dirty="0">
                <a:latin typeface="Arial"/>
                <a:cs typeface="Arial"/>
              </a:rPr>
              <a:t> </a:t>
            </a:r>
            <a:r>
              <a:rPr sz="1500" spc="-25" dirty="0">
                <a:latin typeface="Arial"/>
                <a:cs typeface="Arial"/>
              </a:rPr>
              <a:t>drugs</a:t>
            </a:r>
            <a:r>
              <a:rPr sz="1500" spc="-45" dirty="0">
                <a:latin typeface="Arial"/>
                <a:cs typeface="Arial"/>
              </a:rPr>
              <a:t> </a:t>
            </a:r>
            <a:r>
              <a:rPr sz="1500" spc="50" dirty="0">
                <a:latin typeface="Arial"/>
                <a:cs typeface="Arial"/>
              </a:rPr>
              <a:t>that</a:t>
            </a:r>
            <a:r>
              <a:rPr sz="1500" spc="-50" dirty="0">
                <a:latin typeface="Arial"/>
                <a:cs typeface="Arial"/>
              </a:rPr>
              <a:t> </a:t>
            </a:r>
            <a:r>
              <a:rPr sz="1500" dirty="0">
                <a:latin typeface="Arial"/>
                <a:cs typeface="Arial"/>
              </a:rPr>
              <a:t>work</a:t>
            </a:r>
            <a:r>
              <a:rPr sz="1500" spc="-45" dirty="0">
                <a:latin typeface="Arial"/>
                <a:cs typeface="Arial"/>
              </a:rPr>
              <a:t> </a:t>
            </a:r>
            <a:r>
              <a:rPr sz="1500" spc="-30" dirty="0">
                <a:latin typeface="Arial"/>
                <a:cs typeface="Arial"/>
              </a:rPr>
              <a:t>quickly?</a:t>
            </a:r>
            <a:r>
              <a:rPr sz="1500" spc="-50" dirty="0">
                <a:latin typeface="Arial"/>
                <a:cs typeface="Arial"/>
              </a:rPr>
              <a:t> </a:t>
            </a:r>
            <a:r>
              <a:rPr sz="1500" spc="-65" dirty="0">
                <a:latin typeface="Arial"/>
                <a:cs typeface="Arial"/>
              </a:rPr>
              <a:t>Can</a:t>
            </a:r>
            <a:r>
              <a:rPr sz="1500" spc="-45" dirty="0">
                <a:latin typeface="Arial"/>
                <a:cs typeface="Arial"/>
              </a:rPr>
              <a:t> </a:t>
            </a:r>
            <a:r>
              <a:rPr sz="1500" spc="-10" dirty="0">
                <a:latin typeface="Arial"/>
                <a:cs typeface="Arial"/>
              </a:rPr>
              <a:t>you</a:t>
            </a:r>
            <a:r>
              <a:rPr sz="1500" spc="-50" dirty="0">
                <a:latin typeface="Arial"/>
                <a:cs typeface="Arial"/>
              </a:rPr>
              <a:t> </a:t>
            </a:r>
            <a:r>
              <a:rPr sz="1500" spc="-30" dirty="0">
                <a:latin typeface="Arial"/>
                <a:cs typeface="Arial"/>
              </a:rPr>
              <a:t>give</a:t>
            </a:r>
            <a:r>
              <a:rPr sz="1500" spc="-45" dirty="0">
                <a:latin typeface="Arial"/>
                <a:cs typeface="Arial"/>
              </a:rPr>
              <a:t> </a:t>
            </a:r>
            <a:r>
              <a:rPr sz="1500" spc="-25" dirty="0">
                <a:latin typeface="Arial"/>
                <a:cs typeface="Arial"/>
              </a:rPr>
              <a:t>an </a:t>
            </a:r>
            <a:r>
              <a:rPr sz="1500" spc="-45" dirty="0">
                <a:latin typeface="Arial"/>
                <a:cs typeface="Arial"/>
              </a:rPr>
              <a:t>example</a:t>
            </a:r>
            <a:r>
              <a:rPr sz="1500" spc="-70" dirty="0">
                <a:latin typeface="Arial"/>
                <a:cs typeface="Arial"/>
              </a:rPr>
              <a:t> </a:t>
            </a:r>
            <a:r>
              <a:rPr sz="1500" dirty="0">
                <a:latin typeface="Arial"/>
                <a:cs typeface="Arial"/>
              </a:rPr>
              <a:t>of</a:t>
            </a:r>
            <a:r>
              <a:rPr sz="1500" spc="-65" dirty="0">
                <a:latin typeface="Arial"/>
                <a:cs typeface="Arial"/>
              </a:rPr>
              <a:t> </a:t>
            </a:r>
            <a:r>
              <a:rPr sz="1500" dirty="0">
                <a:latin typeface="Arial"/>
                <a:cs typeface="Arial"/>
              </a:rPr>
              <a:t>when</a:t>
            </a:r>
            <a:r>
              <a:rPr sz="1500" spc="-70" dirty="0">
                <a:latin typeface="Arial"/>
                <a:cs typeface="Arial"/>
              </a:rPr>
              <a:t> </a:t>
            </a:r>
            <a:r>
              <a:rPr sz="1500" dirty="0">
                <a:latin typeface="Arial"/>
                <a:cs typeface="Arial"/>
              </a:rPr>
              <a:t>controlled</a:t>
            </a:r>
            <a:r>
              <a:rPr sz="1500" spc="-65" dirty="0">
                <a:latin typeface="Arial"/>
                <a:cs typeface="Arial"/>
              </a:rPr>
              <a:t> </a:t>
            </a:r>
            <a:r>
              <a:rPr sz="1500" dirty="0">
                <a:latin typeface="Arial"/>
                <a:cs typeface="Arial"/>
              </a:rPr>
              <a:t>drug</a:t>
            </a:r>
            <a:r>
              <a:rPr sz="1500" spc="-65" dirty="0">
                <a:latin typeface="Arial"/>
                <a:cs typeface="Arial"/>
              </a:rPr>
              <a:t> </a:t>
            </a:r>
            <a:r>
              <a:rPr sz="1500" spc="-35" dirty="0">
                <a:latin typeface="Arial"/>
                <a:cs typeface="Arial"/>
              </a:rPr>
              <a:t>release</a:t>
            </a:r>
            <a:r>
              <a:rPr sz="1500" spc="-70" dirty="0">
                <a:latin typeface="Arial"/>
                <a:cs typeface="Arial"/>
              </a:rPr>
              <a:t> </a:t>
            </a:r>
            <a:r>
              <a:rPr sz="1500" spc="-35" dirty="0">
                <a:latin typeface="Arial"/>
                <a:cs typeface="Arial"/>
              </a:rPr>
              <a:t>is</a:t>
            </a:r>
            <a:r>
              <a:rPr sz="1500" spc="-65" dirty="0">
                <a:latin typeface="Arial"/>
                <a:cs typeface="Arial"/>
              </a:rPr>
              <a:t> </a:t>
            </a:r>
            <a:r>
              <a:rPr sz="1500" spc="-10" dirty="0">
                <a:latin typeface="Arial"/>
                <a:cs typeface="Arial"/>
              </a:rPr>
              <a:t>useful?</a:t>
            </a:r>
            <a:endParaRPr sz="1500">
              <a:latin typeface="Arial"/>
              <a:cs typeface="Arial"/>
            </a:endParaRPr>
          </a:p>
          <a:p>
            <a:pPr marL="469900" marR="5080" indent="-344170">
              <a:lnSpc>
                <a:spcPct val="114999"/>
              </a:lnSpc>
              <a:buChar char="●"/>
              <a:tabLst>
                <a:tab pos="469900" algn="l"/>
              </a:tabLst>
            </a:pPr>
            <a:r>
              <a:rPr sz="1500" spc="70" dirty="0">
                <a:latin typeface="Arial"/>
                <a:cs typeface="Arial"/>
              </a:rPr>
              <a:t>If</a:t>
            </a:r>
            <a:r>
              <a:rPr sz="1500" spc="-80" dirty="0">
                <a:latin typeface="Arial"/>
                <a:cs typeface="Arial"/>
              </a:rPr>
              <a:t> </a:t>
            </a:r>
            <a:r>
              <a:rPr sz="1500" spc="-10" dirty="0">
                <a:latin typeface="Arial"/>
                <a:cs typeface="Arial"/>
              </a:rPr>
              <a:t>you</a:t>
            </a:r>
            <a:r>
              <a:rPr sz="1500" spc="-80" dirty="0">
                <a:latin typeface="Arial"/>
                <a:cs typeface="Arial"/>
              </a:rPr>
              <a:t> </a:t>
            </a:r>
            <a:r>
              <a:rPr sz="1500" dirty="0">
                <a:latin typeface="Arial"/>
                <a:cs typeface="Arial"/>
              </a:rPr>
              <a:t>were</a:t>
            </a:r>
            <a:r>
              <a:rPr sz="1500" spc="-80" dirty="0">
                <a:latin typeface="Arial"/>
                <a:cs typeface="Arial"/>
              </a:rPr>
              <a:t> </a:t>
            </a:r>
            <a:r>
              <a:rPr sz="1500" spc="-90" dirty="0">
                <a:latin typeface="Arial"/>
                <a:cs typeface="Arial"/>
              </a:rPr>
              <a:t>a</a:t>
            </a:r>
            <a:r>
              <a:rPr sz="1500" spc="-80" dirty="0">
                <a:latin typeface="Arial"/>
                <a:cs typeface="Arial"/>
              </a:rPr>
              <a:t> </a:t>
            </a:r>
            <a:r>
              <a:rPr sz="1500" dirty="0">
                <a:latin typeface="Arial"/>
                <a:cs typeface="Arial"/>
              </a:rPr>
              <a:t>scientist</a:t>
            </a:r>
            <a:r>
              <a:rPr sz="1500" spc="-80" dirty="0">
                <a:latin typeface="Arial"/>
                <a:cs typeface="Arial"/>
              </a:rPr>
              <a:t> </a:t>
            </a:r>
            <a:r>
              <a:rPr sz="1500" spc="-25" dirty="0">
                <a:latin typeface="Arial"/>
                <a:cs typeface="Arial"/>
              </a:rPr>
              <a:t>making</a:t>
            </a:r>
            <a:r>
              <a:rPr sz="1500" spc="-80" dirty="0">
                <a:latin typeface="Arial"/>
                <a:cs typeface="Arial"/>
              </a:rPr>
              <a:t> </a:t>
            </a:r>
            <a:r>
              <a:rPr sz="1500" dirty="0">
                <a:latin typeface="Arial"/>
                <a:cs typeface="Arial"/>
              </a:rPr>
              <a:t>drug</a:t>
            </a:r>
            <a:r>
              <a:rPr sz="1500" spc="-75" dirty="0">
                <a:latin typeface="Arial"/>
                <a:cs typeface="Arial"/>
              </a:rPr>
              <a:t> </a:t>
            </a:r>
            <a:r>
              <a:rPr sz="1500" spc="-55" dirty="0">
                <a:latin typeface="Arial"/>
                <a:cs typeface="Arial"/>
              </a:rPr>
              <a:t>capsules,</a:t>
            </a:r>
            <a:r>
              <a:rPr sz="1500" spc="-80" dirty="0">
                <a:latin typeface="Arial"/>
                <a:cs typeface="Arial"/>
              </a:rPr>
              <a:t> </a:t>
            </a:r>
            <a:r>
              <a:rPr sz="1500" dirty="0">
                <a:latin typeface="Arial"/>
                <a:cs typeface="Arial"/>
              </a:rPr>
              <a:t>what</a:t>
            </a:r>
            <a:r>
              <a:rPr sz="1500" spc="-80" dirty="0">
                <a:latin typeface="Arial"/>
                <a:cs typeface="Arial"/>
              </a:rPr>
              <a:t> </a:t>
            </a:r>
            <a:r>
              <a:rPr sz="1500" dirty="0">
                <a:latin typeface="Arial"/>
                <a:cs typeface="Arial"/>
              </a:rPr>
              <a:t>things</a:t>
            </a:r>
            <a:r>
              <a:rPr sz="1500" spc="-80" dirty="0">
                <a:latin typeface="Arial"/>
                <a:cs typeface="Arial"/>
              </a:rPr>
              <a:t> </a:t>
            </a:r>
            <a:r>
              <a:rPr sz="1500" dirty="0">
                <a:latin typeface="Arial"/>
                <a:cs typeface="Arial"/>
              </a:rPr>
              <a:t>would</a:t>
            </a:r>
            <a:r>
              <a:rPr sz="1500" spc="-80" dirty="0">
                <a:latin typeface="Arial"/>
                <a:cs typeface="Arial"/>
              </a:rPr>
              <a:t> </a:t>
            </a:r>
            <a:r>
              <a:rPr sz="1500" spc="-10" dirty="0">
                <a:latin typeface="Arial"/>
                <a:cs typeface="Arial"/>
              </a:rPr>
              <a:t>you</a:t>
            </a:r>
            <a:r>
              <a:rPr sz="1500" spc="-80" dirty="0">
                <a:latin typeface="Arial"/>
                <a:cs typeface="Arial"/>
              </a:rPr>
              <a:t> </a:t>
            </a:r>
            <a:r>
              <a:rPr sz="1500" dirty="0">
                <a:latin typeface="Arial"/>
                <a:cs typeface="Arial"/>
              </a:rPr>
              <a:t>think</a:t>
            </a:r>
            <a:r>
              <a:rPr sz="1500" spc="-80" dirty="0">
                <a:latin typeface="Arial"/>
                <a:cs typeface="Arial"/>
              </a:rPr>
              <a:t> </a:t>
            </a:r>
            <a:r>
              <a:rPr sz="1500" dirty="0">
                <a:latin typeface="Arial"/>
                <a:cs typeface="Arial"/>
              </a:rPr>
              <a:t>about</a:t>
            </a:r>
            <a:r>
              <a:rPr sz="1500" spc="-75" dirty="0">
                <a:latin typeface="Arial"/>
                <a:cs typeface="Arial"/>
              </a:rPr>
              <a:t> </a:t>
            </a:r>
            <a:r>
              <a:rPr sz="1500" dirty="0">
                <a:latin typeface="Arial"/>
                <a:cs typeface="Arial"/>
              </a:rPr>
              <a:t>when</a:t>
            </a:r>
            <a:r>
              <a:rPr sz="1500" spc="-80" dirty="0">
                <a:latin typeface="Arial"/>
                <a:cs typeface="Arial"/>
              </a:rPr>
              <a:t> </a:t>
            </a:r>
            <a:r>
              <a:rPr sz="1500" spc="-25" dirty="0">
                <a:latin typeface="Arial"/>
                <a:cs typeface="Arial"/>
              </a:rPr>
              <a:t>making</a:t>
            </a:r>
            <a:r>
              <a:rPr sz="1500" spc="-80" dirty="0">
                <a:latin typeface="Arial"/>
                <a:cs typeface="Arial"/>
              </a:rPr>
              <a:t> </a:t>
            </a:r>
            <a:r>
              <a:rPr sz="1500" spc="-40" dirty="0">
                <a:latin typeface="Arial"/>
                <a:cs typeface="Arial"/>
              </a:rPr>
              <a:t>them?</a:t>
            </a:r>
            <a:r>
              <a:rPr sz="1500" spc="-80" dirty="0">
                <a:latin typeface="Arial"/>
                <a:cs typeface="Arial"/>
              </a:rPr>
              <a:t> </a:t>
            </a:r>
            <a:r>
              <a:rPr sz="1500" dirty="0">
                <a:latin typeface="Arial"/>
                <a:cs typeface="Arial"/>
              </a:rPr>
              <a:t>How</a:t>
            </a:r>
            <a:r>
              <a:rPr sz="1500" spc="-80" dirty="0">
                <a:latin typeface="Arial"/>
                <a:cs typeface="Arial"/>
              </a:rPr>
              <a:t> </a:t>
            </a:r>
            <a:r>
              <a:rPr sz="1500" dirty="0">
                <a:latin typeface="Arial"/>
                <a:cs typeface="Arial"/>
              </a:rPr>
              <a:t>would</a:t>
            </a:r>
            <a:r>
              <a:rPr sz="1500" spc="-80" dirty="0">
                <a:latin typeface="Arial"/>
                <a:cs typeface="Arial"/>
              </a:rPr>
              <a:t> </a:t>
            </a:r>
            <a:r>
              <a:rPr sz="1500" spc="-25" dirty="0">
                <a:latin typeface="Arial"/>
                <a:cs typeface="Arial"/>
              </a:rPr>
              <a:t>you </a:t>
            </a:r>
            <a:r>
              <a:rPr sz="1500" spc="-30" dirty="0">
                <a:latin typeface="Arial"/>
                <a:cs typeface="Arial"/>
              </a:rPr>
              <a:t>decide</a:t>
            </a:r>
            <a:r>
              <a:rPr sz="1500" spc="-90" dirty="0">
                <a:latin typeface="Arial"/>
                <a:cs typeface="Arial"/>
              </a:rPr>
              <a:t> </a:t>
            </a:r>
            <a:r>
              <a:rPr sz="1500" dirty="0">
                <a:latin typeface="Arial"/>
                <a:cs typeface="Arial"/>
              </a:rPr>
              <a:t>how</a:t>
            </a:r>
            <a:r>
              <a:rPr sz="1500" spc="-90" dirty="0">
                <a:latin typeface="Arial"/>
                <a:cs typeface="Arial"/>
              </a:rPr>
              <a:t> </a:t>
            </a:r>
            <a:r>
              <a:rPr sz="1500" dirty="0">
                <a:latin typeface="Arial"/>
                <a:cs typeface="Arial"/>
              </a:rPr>
              <a:t>fast</a:t>
            </a:r>
            <a:r>
              <a:rPr sz="1500" spc="-90" dirty="0">
                <a:latin typeface="Arial"/>
                <a:cs typeface="Arial"/>
              </a:rPr>
              <a:t> </a:t>
            </a:r>
            <a:r>
              <a:rPr sz="1500" dirty="0">
                <a:latin typeface="Arial"/>
                <a:cs typeface="Arial"/>
              </a:rPr>
              <a:t>the</a:t>
            </a:r>
            <a:r>
              <a:rPr sz="1500" spc="-90" dirty="0">
                <a:latin typeface="Arial"/>
                <a:cs typeface="Arial"/>
              </a:rPr>
              <a:t> </a:t>
            </a:r>
            <a:r>
              <a:rPr sz="1500" dirty="0">
                <a:latin typeface="Arial"/>
                <a:cs typeface="Arial"/>
              </a:rPr>
              <a:t>drug</a:t>
            </a:r>
            <a:r>
              <a:rPr sz="1500" spc="-90" dirty="0">
                <a:latin typeface="Arial"/>
                <a:cs typeface="Arial"/>
              </a:rPr>
              <a:t> </a:t>
            </a:r>
            <a:r>
              <a:rPr sz="1500" spc="-20" dirty="0">
                <a:latin typeface="Arial"/>
                <a:cs typeface="Arial"/>
              </a:rPr>
              <a:t>should</a:t>
            </a:r>
            <a:r>
              <a:rPr sz="1500" spc="-90" dirty="0">
                <a:latin typeface="Arial"/>
                <a:cs typeface="Arial"/>
              </a:rPr>
              <a:t> </a:t>
            </a:r>
            <a:r>
              <a:rPr sz="1500" spc="-40" dirty="0">
                <a:latin typeface="Arial"/>
                <a:cs typeface="Arial"/>
              </a:rPr>
              <a:t>be</a:t>
            </a:r>
            <a:r>
              <a:rPr sz="1500" spc="-90" dirty="0">
                <a:latin typeface="Arial"/>
                <a:cs typeface="Arial"/>
              </a:rPr>
              <a:t> </a:t>
            </a:r>
            <a:r>
              <a:rPr sz="1500" spc="-10" dirty="0">
                <a:latin typeface="Arial"/>
                <a:cs typeface="Arial"/>
              </a:rPr>
              <a:t>released?</a:t>
            </a:r>
            <a:endParaRPr sz="1500">
              <a:latin typeface="Arial"/>
              <a:cs typeface="Arial"/>
            </a:endParaRPr>
          </a:p>
          <a:p>
            <a:pPr marL="469900" marR="287655" indent="-344170">
              <a:lnSpc>
                <a:spcPct val="114999"/>
              </a:lnSpc>
              <a:buChar char="●"/>
              <a:tabLst>
                <a:tab pos="469900" algn="l"/>
              </a:tabLst>
            </a:pPr>
            <a:r>
              <a:rPr sz="1500" dirty="0">
                <a:latin typeface="Arial"/>
                <a:cs typeface="Arial"/>
              </a:rPr>
              <a:t>During</a:t>
            </a:r>
            <a:r>
              <a:rPr sz="1500" spc="-85" dirty="0">
                <a:latin typeface="Arial"/>
                <a:cs typeface="Arial"/>
              </a:rPr>
              <a:t> </a:t>
            </a:r>
            <a:r>
              <a:rPr sz="1500" dirty="0">
                <a:latin typeface="Arial"/>
                <a:cs typeface="Arial"/>
              </a:rPr>
              <a:t>the</a:t>
            </a:r>
            <a:r>
              <a:rPr sz="1500" spc="-80" dirty="0">
                <a:latin typeface="Arial"/>
                <a:cs typeface="Arial"/>
              </a:rPr>
              <a:t> </a:t>
            </a:r>
            <a:r>
              <a:rPr sz="1500" spc="-10" dirty="0">
                <a:latin typeface="Arial"/>
                <a:cs typeface="Arial"/>
              </a:rPr>
              <a:t>experiment,</a:t>
            </a:r>
            <a:r>
              <a:rPr sz="1500" spc="-85" dirty="0">
                <a:latin typeface="Arial"/>
                <a:cs typeface="Arial"/>
              </a:rPr>
              <a:t> </a:t>
            </a:r>
            <a:r>
              <a:rPr sz="1500" spc="-10" dirty="0">
                <a:latin typeface="Arial"/>
                <a:cs typeface="Arial"/>
              </a:rPr>
              <a:t>you</a:t>
            </a:r>
            <a:r>
              <a:rPr sz="1500" spc="-80" dirty="0">
                <a:latin typeface="Arial"/>
                <a:cs typeface="Arial"/>
              </a:rPr>
              <a:t> </a:t>
            </a:r>
            <a:r>
              <a:rPr sz="1500" spc="-45" dirty="0">
                <a:latin typeface="Arial"/>
                <a:cs typeface="Arial"/>
              </a:rPr>
              <a:t>made</a:t>
            </a:r>
            <a:r>
              <a:rPr sz="1500" spc="-80" dirty="0">
                <a:latin typeface="Arial"/>
                <a:cs typeface="Arial"/>
              </a:rPr>
              <a:t> </a:t>
            </a:r>
            <a:r>
              <a:rPr sz="1500" spc="60" dirty="0">
                <a:latin typeface="Arial"/>
                <a:cs typeface="Arial"/>
              </a:rPr>
              <a:t>two</a:t>
            </a:r>
            <a:r>
              <a:rPr sz="1500" spc="-85" dirty="0">
                <a:latin typeface="Arial"/>
                <a:cs typeface="Arial"/>
              </a:rPr>
              <a:t> </a:t>
            </a:r>
            <a:r>
              <a:rPr sz="1500" spc="-10" dirty="0">
                <a:latin typeface="Arial"/>
                <a:cs typeface="Arial"/>
              </a:rPr>
              <a:t>kinds</a:t>
            </a:r>
            <a:r>
              <a:rPr sz="1500" spc="-80" dirty="0">
                <a:latin typeface="Arial"/>
                <a:cs typeface="Arial"/>
              </a:rPr>
              <a:t> </a:t>
            </a:r>
            <a:r>
              <a:rPr sz="1500" dirty="0">
                <a:latin typeface="Arial"/>
                <a:cs typeface="Arial"/>
              </a:rPr>
              <a:t>of</a:t>
            </a:r>
            <a:r>
              <a:rPr sz="1500" spc="-85" dirty="0">
                <a:latin typeface="Arial"/>
                <a:cs typeface="Arial"/>
              </a:rPr>
              <a:t> </a:t>
            </a:r>
            <a:r>
              <a:rPr sz="1500" spc="-50" dirty="0">
                <a:latin typeface="Arial"/>
                <a:cs typeface="Arial"/>
              </a:rPr>
              <a:t>capsules</a:t>
            </a:r>
            <a:r>
              <a:rPr sz="1500" spc="-80" dirty="0">
                <a:latin typeface="Arial"/>
                <a:cs typeface="Arial"/>
              </a:rPr>
              <a:t> </a:t>
            </a:r>
            <a:r>
              <a:rPr sz="1500" dirty="0">
                <a:latin typeface="Arial"/>
                <a:cs typeface="Arial"/>
              </a:rPr>
              <a:t>-</a:t>
            </a:r>
            <a:r>
              <a:rPr sz="1500" spc="-85" dirty="0">
                <a:latin typeface="Arial"/>
                <a:cs typeface="Arial"/>
              </a:rPr>
              <a:t> </a:t>
            </a:r>
            <a:r>
              <a:rPr sz="1500" spc="-30" dirty="0">
                <a:latin typeface="Arial"/>
                <a:cs typeface="Arial"/>
              </a:rPr>
              <a:t>small</a:t>
            </a:r>
            <a:r>
              <a:rPr sz="1500" spc="-80" dirty="0">
                <a:latin typeface="Arial"/>
                <a:cs typeface="Arial"/>
              </a:rPr>
              <a:t> </a:t>
            </a:r>
            <a:r>
              <a:rPr sz="1500" spc="-50" dirty="0">
                <a:latin typeface="Arial"/>
                <a:cs typeface="Arial"/>
              </a:rPr>
              <a:t>ones</a:t>
            </a:r>
            <a:r>
              <a:rPr sz="1500" spc="-80" dirty="0">
                <a:latin typeface="Arial"/>
                <a:cs typeface="Arial"/>
              </a:rPr>
              <a:t> </a:t>
            </a:r>
            <a:r>
              <a:rPr sz="1500" spc="-40" dirty="0">
                <a:latin typeface="Arial"/>
                <a:cs typeface="Arial"/>
              </a:rPr>
              <a:t>and</a:t>
            </a:r>
            <a:r>
              <a:rPr sz="1500" spc="-85" dirty="0">
                <a:latin typeface="Arial"/>
                <a:cs typeface="Arial"/>
              </a:rPr>
              <a:t> </a:t>
            </a:r>
            <a:r>
              <a:rPr sz="1500" spc="-10" dirty="0">
                <a:latin typeface="Arial"/>
                <a:cs typeface="Arial"/>
              </a:rPr>
              <a:t>layered</a:t>
            </a:r>
            <a:r>
              <a:rPr sz="1500" spc="-80" dirty="0">
                <a:latin typeface="Arial"/>
                <a:cs typeface="Arial"/>
              </a:rPr>
              <a:t> </a:t>
            </a:r>
            <a:r>
              <a:rPr sz="1500" spc="-60" dirty="0">
                <a:latin typeface="Arial"/>
                <a:cs typeface="Arial"/>
              </a:rPr>
              <a:t>ones.</a:t>
            </a:r>
            <a:r>
              <a:rPr sz="1500" spc="-85" dirty="0">
                <a:latin typeface="Arial"/>
                <a:cs typeface="Arial"/>
              </a:rPr>
              <a:t> </a:t>
            </a:r>
            <a:r>
              <a:rPr sz="1500" dirty="0">
                <a:latin typeface="Arial"/>
                <a:cs typeface="Arial"/>
              </a:rPr>
              <a:t>What</a:t>
            </a:r>
            <a:r>
              <a:rPr sz="1500" spc="-80" dirty="0">
                <a:latin typeface="Arial"/>
                <a:cs typeface="Arial"/>
              </a:rPr>
              <a:t> </a:t>
            </a:r>
            <a:r>
              <a:rPr sz="1500" dirty="0">
                <a:latin typeface="Arial"/>
                <a:cs typeface="Arial"/>
              </a:rPr>
              <a:t>did</a:t>
            </a:r>
            <a:r>
              <a:rPr sz="1500" spc="-80" dirty="0">
                <a:latin typeface="Arial"/>
                <a:cs typeface="Arial"/>
              </a:rPr>
              <a:t> </a:t>
            </a:r>
            <a:r>
              <a:rPr sz="1500" spc="-10" dirty="0">
                <a:latin typeface="Arial"/>
                <a:cs typeface="Arial"/>
              </a:rPr>
              <a:t>you</a:t>
            </a:r>
            <a:r>
              <a:rPr sz="1500" spc="-85" dirty="0">
                <a:latin typeface="Arial"/>
                <a:cs typeface="Arial"/>
              </a:rPr>
              <a:t> </a:t>
            </a:r>
            <a:r>
              <a:rPr sz="1500" dirty="0">
                <a:latin typeface="Arial"/>
                <a:cs typeface="Arial"/>
              </a:rPr>
              <a:t>notice</a:t>
            </a:r>
            <a:r>
              <a:rPr sz="1500" spc="-80" dirty="0">
                <a:latin typeface="Arial"/>
                <a:cs typeface="Arial"/>
              </a:rPr>
              <a:t> </a:t>
            </a:r>
            <a:r>
              <a:rPr sz="1500" spc="-10" dirty="0">
                <a:latin typeface="Arial"/>
                <a:cs typeface="Arial"/>
              </a:rPr>
              <a:t>about </a:t>
            </a:r>
            <a:r>
              <a:rPr sz="1500" dirty="0">
                <a:latin typeface="Arial"/>
                <a:cs typeface="Arial"/>
              </a:rPr>
              <a:t>how</a:t>
            </a:r>
            <a:r>
              <a:rPr sz="1500" spc="-65" dirty="0">
                <a:latin typeface="Arial"/>
                <a:cs typeface="Arial"/>
              </a:rPr>
              <a:t> </a:t>
            </a:r>
            <a:r>
              <a:rPr sz="1500" dirty="0">
                <a:latin typeface="Arial"/>
                <a:cs typeface="Arial"/>
              </a:rPr>
              <a:t>they</a:t>
            </a:r>
            <a:r>
              <a:rPr sz="1500" spc="-65" dirty="0">
                <a:latin typeface="Arial"/>
                <a:cs typeface="Arial"/>
              </a:rPr>
              <a:t> </a:t>
            </a:r>
            <a:r>
              <a:rPr sz="1500" spc="-35" dirty="0">
                <a:latin typeface="Arial"/>
                <a:cs typeface="Arial"/>
              </a:rPr>
              <a:t>released</a:t>
            </a:r>
            <a:r>
              <a:rPr sz="1500" spc="-65" dirty="0">
                <a:latin typeface="Arial"/>
                <a:cs typeface="Arial"/>
              </a:rPr>
              <a:t> </a:t>
            </a:r>
            <a:r>
              <a:rPr sz="1500" dirty="0">
                <a:latin typeface="Arial"/>
                <a:cs typeface="Arial"/>
              </a:rPr>
              <a:t>the</a:t>
            </a:r>
            <a:r>
              <a:rPr sz="1500" spc="-60" dirty="0">
                <a:latin typeface="Arial"/>
                <a:cs typeface="Arial"/>
              </a:rPr>
              <a:t> </a:t>
            </a:r>
            <a:r>
              <a:rPr sz="1500" spc="-40" dirty="0">
                <a:latin typeface="Arial"/>
                <a:cs typeface="Arial"/>
              </a:rPr>
              <a:t>"drugs"?</a:t>
            </a:r>
            <a:r>
              <a:rPr sz="1500" spc="-65" dirty="0">
                <a:latin typeface="Arial"/>
                <a:cs typeface="Arial"/>
              </a:rPr>
              <a:t> </a:t>
            </a:r>
            <a:r>
              <a:rPr sz="1500" dirty="0">
                <a:latin typeface="Arial"/>
                <a:cs typeface="Arial"/>
              </a:rPr>
              <a:t>Why</a:t>
            </a:r>
            <a:r>
              <a:rPr sz="1500" spc="-65" dirty="0">
                <a:latin typeface="Arial"/>
                <a:cs typeface="Arial"/>
              </a:rPr>
              <a:t> </a:t>
            </a:r>
            <a:r>
              <a:rPr sz="1500" spc="-10" dirty="0">
                <a:latin typeface="Arial"/>
                <a:cs typeface="Arial"/>
              </a:rPr>
              <a:t>do</a:t>
            </a:r>
            <a:r>
              <a:rPr sz="1500" spc="-60" dirty="0">
                <a:latin typeface="Arial"/>
                <a:cs typeface="Arial"/>
              </a:rPr>
              <a:t> </a:t>
            </a:r>
            <a:r>
              <a:rPr sz="1500" spc="-10" dirty="0">
                <a:latin typeface="Arial"/>
                <a:cs typeface="Arial"/>
              </a:rPr>
              <a:t>you</a:t>
            </a:r>
            <a:r>
              <a:rPr sz="1500" spc="-65" dirty="0">
                <a:latin typeface="Arial"/>
                <a:cs typeface="Arial"/>
              </a:rPr>
              <a:t> </a:t>
            </a:r>
            <a:r>
              <a:rPr sz="1500" dirty="0">
                <a:latin typeface="Arial"/>
                <a:cs typeface="Arial"/>
              </a:rPr>
              <a:t>think</a:t>
            </a:r>
            <a:r>
              <a:rPr sz="1500" spc="-65" dirty="0">
                <a:latin typeface="Arial"/>
                <a:cs typeface="Arial"/>
              </a:rPr>
              <a:t> </a:t>
            </a:r>
            <a:r>
              <a:rPr sz="1500" dirty="0">
                <a:latin typeface="Arial"/>
                <a:cs typeface="Arial"/>
              </a:rPr>
              <a:t>they</a:t>
            </a:r>
            <a:r>
              <a:rPr sz="1500" spc="-60" dirty="0">
                <a:latin typeface="Arial"/>
                <a:cs typeface="Arial"/>
              </a:rPr>
              <a:t> </a:t>
            </a:r>
            <a:r>
              <a:rPr sz="1500" dirty="0">
                <a:latin typeface="Arial"/>
                <a:cs typeface="Arial"/>
              </a:rPr>
              <a:t>were</a:t>
            </a:r>
            <a:r>
              <a:rPr sz="1500" spc="-65" dirty="0">
                <a:latin typeface="Arial"/>
                <a:cs typeface="Arial"/>
              </a:rPr>
              <a:t> </a:t>
            </a:r>
            <a:r>
              <a:rPr sz="1500" spc="-10" dirty="0">
                <a:latin typeface="Arial"/>
                <a:cs typeface="Arial"/>
              </a:rPr>
              <a:t>different?</a:t>
            </a:r>
            <a:endParaRPr sz="1500">
              <a:latin typeface="Arial"/>
              <a:cs typeface="Arial"/>
            </a:endParaRPr>
          </a:p>
          <a:p>
            <a:pPr marL="469900" marR="410845" indent="-344170">
              <a:lnSpc>
                <a:spcPct val="114999"/>
              </a:lnSpc>
              <a:buChar char="●"/>
              <a:tabLst>
                <a:tab pos="469900" algn="l"/>
              </a:tabLst>
            </a:pPr>
            <a:r>
              <a:rPr sz="1500" dirty="0">
                <a:latin typeface="Arial"/>
                <a:cs typeface="Arial"/>
              </a:rPr>
              <a:t>Why</a:t>
            </a:r>
            <a:r>
              <a:rPr sz="1500" spc="-95" dirty="0">
                <a:latin typeface="Arial"/>
                <a:cs typeface="Arial"/>
              </a:rPr>
              <a:t> </a:t>
            </a:r>
            <a:r>
              <a:rPr sz="1500" spc="-35" dirty="0">
                <a:latin typeface="Arial"/>
                <a:cs typeface="Arial"/>
              </a:rPr>
              <a:t>is</a:t>
            </a:r>
            <a:r>
              <a:rPr sz="1500" spc="-95" dirty="0">
                <a:latin typeface="Arial"/>
                <a:cs typeface="Arial"/>
              </a:rPr>
              <a:t> </a:t>
            </a:r>
            <a:r>
              <a:rPr sz="1500" spc="90" dirty="0">
                <a:latin typeface="Arial"/>
                <a:cs typeface="Arial"/>
              </a:rPr>
              <a:t>it</a:t>
            </a:r>
            <a:r>
              <a:rPr sz="1500" spc="-90" dirty="0">
                <a:latin typeface="Arial"/>
                <a:cs typeface="Arial"/>
              </a:rPr>
              <a:t> </a:t>
            </a:r>
            <a:r>
              <a:rPr sz="1500" spc="-35" dirty="0">
                <a:latin typeface="Arial"/>
                <a:cs typeface="Arial"/>
              </a:rPr>
              <a:t>good</a:t>
            </a:r>
            <a:r>
              <a:rPr sz="1500" spc="-95" dirty="0">
                <a:latin typeface="Arial"/>
                <a:cs typeface="Arial"/>
              </a:rPr>
              <a:t> </a:t>
            </a:r>
            <a:r>
              <a:rPr sz="1500" spc="60" dirty="0">
                <a:latin typeface="Arial"/>
                <a:cs typeface="Arial"/>
              </a:rPr>
              <a:t>for</a:t>
            </a:r>
            <a:r>
              <a:rPr sz="1500" spc="-90" dirty="0">
                <a:latin typeface="Arial"/>
                <a:cs typeface="Arial"/>
              </a:rPr>
              <a:t> </a:t>
            </a:r>
            <a:r>
              <a:rPr sz="1500" spc="-10" dirty="0">
                <a:latin typeface="Arial"/>
                <a:cs typeface="Arial"/>
              </a:rPr>
              <a:t>scientists</a:t>
            </a:r>
            <a:r>
              <a:rPr sz="1500" spc="-95" dirty="0">
                <a:latin typeface="Arial"/>
                <a:cs typeface="Arial"/>
              </a:rPr>
              <a:t> </a:t>
            </a:r>
            <a:r>
              <a:rPr sz="1500" spc="65" dirty="0">
                <a:latin typeface="Arial"/>
                <a:cs typeface="Arial"/>
              </a:rPr>
              <a:t>to</a:t>
            </a:r>
            <a:r>
              <a:rPr sz="1500" spc="-90" dirty="0">
                <a:latin typeface="Arial"/>
                <a:cs typeface="Arial"/>
              </a:rPr>
              <a:t> </a:t>
            </a:r>
            <a:r>
              <a:rPr sz="1500" spc="-10" dirty="0">
                <a:latin typeface="Arial"/>
                <a:cs typeface="Arial"/>
              </a:rPr>
              <a:t>do</a:t>
            </a:r>
            <a:r>
              <a:rPr sz="1500" spc="-95" dirty="0">
                <a:latin typeface="Arial"/>
                <a:cs typeface="Arial"/>
              </a:rPr>
              <a:t> </a:t>
            </a:r>
            <a:r>
              <a:rPr sz="1500" spc="-10" dirty="0">
                <a:latin typeface="Arial"/>
                <a:cs typeface="Arial"/>
              </a:rPr>
              <a:t>experiments</a:t>
            </a:r>
            <a:r>
              <a:rPr sz="1500" spc="-90" dirty="0">
                <a:latin typeface="Arial"/>
                <a:cs typeface="Arial"/>
              </a:rPr>
              <a:t> </a:t>
            </a:r>
            <a:r>
              <a:rPr sz="1500" dirty="0">
                <a:latin typeface="Arial"/>
                <a:cs typeface="Arial"/>
              </a:rPr>
              <a:t>like</a:t>
            </a:r>
            <a:r>
              <a:rPr sz="1500" spc="-95" dirty="0">
                <a:latin typeface="Arial"/>
                <a:cs typeface="Arial"/>
              </a:rPr>
              <a:t> </a:t>
            </a:r>
            <a:r>
              <a:rPr sz="1500" dirty="0">
                <a:latin typeface="Arial"/>
                <a:cs typeface="Arial"/>
              </a:rPr>
              <a:t>the</a:t>
            </a:r>
            <a:r>
              <a:rPr sz="1500" spc="-90" dirty="0">
                <a:latin typeface="Arial"/>
                <a:cs typeface="Arial"/>
              </a:rPr>
              <a:t> </a:t>
            </a:r>
            <a:r>
              <a:rPr sz="1500" spc="-35" dirty="0">
                <a:latin typeface="Arial"/>
                <a:cs typeface="Arial"/>
              </a:rPr>
              <a:t>one</a:t>
            </a:r>
            <a:r>
              <a:rPr sz="1500" spc="-95" dirty="0">
                <a:latin typeface="Arial"/>
                <a:cs typeface="Arial"/>
              </a:rPr>
              <a:t> </a:t>
            </a:r>
            <a:r>
              <a:rPr sz="1500" dirty="0">
                <a:latin typeface="Arial"/>
                <a:cs typeface="Arial"/>
              </a:rPr>
              <a:t>in</a:t>
            </a:r>
            <a:r>
              <a:rPr sz="1500" spc="-90" dirty="0">
                <a:latin typeface="Arial"/>
                <a:cs typeface="Arial"/>
              </a:rPr>
              <a:t> </a:t>
            </a:r>
            <a:r>
              <a:rPr sz="1500" spc="-70" dirty="0">
                <a:latin typeface="Arial"/>
                <a:cs typeface="Arial"/>
              </a:rPr>
              <a:t>class</a:t>
            </a:r>
            <a:r>
              <a:rPr sz="1500" spc="-95" dirty="0">
                <a:latin typeface="Arial"/>
                <a:cs typeface="Arial"/>
              </a:rPr>
              <a:t> </a:t>
            </a:r>
            <a:r>
              <a:rPr sz="1500" dirty="0">
                <a:latin typeface="Arial"/>
                <a:cs typeface="Arial"/>
              </a:rPr>
              <a:t>when</a:t>
            </a:r>
            <a:r>
              <a:rPr sz="1500" spc="-95" dirty="0">
                <a:latin typeface="Arial"/>
                <a:cs typeface="Arial"/>
              </a:rPr>
              <a:t> </a:t>
            </a:r>
            <a:r>
              <a:rPr sz="1500" dirty="0">
                <a:latin typeface="Arial"/>
                <a:cs typeface="Arial"/>
              </a:rPr>
              <a:t>they</a:t>
            </a:r>
            <a:r>
              <a:rPr sz="1500" spc="-90" dirty="0">
                <a:latin typeface="Arial"/>
                <a:cs typeface="Arial"/>
              </a:rPr>
              <a:t> </a:t>
            </a:r>
            <a:r>
              <a:rPr sz="1500" spc="-55" dirty="0">
                <a:latin typeface="Arial"/>
                <a:cs typeface="Arial"/>
              </a:rPr>
              <a:t>make</a:t>
            </a:r>
            <a:r>
              <a:rPr sz="1500" spc="-95" dirty="0">
                <a:latin typeface="Arial"/>
                <a:cs typeface="Arial"/>
              </a:rPr>
              <a:t> </a:t>
            </a:r>
            <a:r>
              <a:rPr sz="1500" dirty="0">
                <a:latin typeface="Arial"/>
                <a:cs typeface="Arial"/>
              </a:rPr>
              <a:t>drug</a:t>
            </a:r>
            <a:r>
              <a:rPr sz="1500" spc="-90" dirty="0">
                <a:latin typeface="Arial"/>
                <a:cs typeface="Arial"/>
              </a:rPr>
              <a:t> </a:t>
            </a:r>
            <a:r>
              <a:rPr sz="1500" spc="-75" dirty="0">
                <a:latin typeface="Arial"/>
                <a:cs typeface="Arial"/>
              </a:rPr>
              <a:t>capsules?</a:t>
            </a:r>
            <a:r>
              <a:rPr sz="1500" spc="-95" dirty="0">
                <a:latin typeface="Arial"/>
                <a:cs typeface="Arial"/>
              </a:rPr>
              <a:t> </a:t>
            </a:r>
            <a:r>
              <a:rPr sz="1500" dirty="0">
                <a:latin typeface="Arial"/>
                <a:cs typeface="Arial"/>
              </a:rPr>
              <a:t>How</a:t>
            </a:r>
            <a:r>
              <a:rPr sz="1500" spc="-90" dirty="0">
                <a:latin typeface="Arial"/>
                <a:cs typeface="Arial"/>
              </a:rPr>
              <a:t> </a:t>
            </a:r>
            <a:r>
              <a:rPr sz="1500" dirty="0">
                <a:latin typeface="Arial"/>
                <a:cs typeface="Arial"/>
              </a:rPr>
              <a:t>did</a:t>
            </a:r>
            <a:r>
              <a:rPr sz="1500" spc="-95" dirty="0">
                <a:latin typeface="Arial"/>
                <a:cs typeface="Arial"/>
              </a:rPr>
              <a:t> </a:t>
            </a:r>
            <a:r>
              <a:rPr sz="1500" spc="-20" dirty="0">
                <a:latin typeface="Arial"/>
                <a:cs typeface="Arial"/>
              </a:rPr>
              <a:t>this </a:t>
            </a:r>
            <a:r>
              <a:rPr sz="1500" dirty="0">
                <a:latin typeface="Arial"/>
                <a:cs typeface="Arial"/>
              </a:rPr>
              <a:t>experiment</a:t>
            </a:r>
            <a:r>
              <a:rPr sz="1500" spc="-80" dirty="0">
                <a:latin typeface="Arial"/>
                <a:cs typeface="Arial"/>
              </a:rPr>
              <a:t> </a:t>
            </a:r>
            <a:r>
              <a:rPr sz="1500" spc="-10" dirty="0">
                <a:latin typeface="Arial"/>
                <a:cs typeface="Arial"/>
              </a:rPr>
              <a:t>help</a:t>
            </a:r>
            <a:r>
              <a:rPr sz="1500" spc="-80" dirty="0">
                <a:latin typeface="Arial"/>
                <a:cs typeface="Arial"/>
              </a:rPr>
              <a:t> </a:t>
            </a:r>
            <a:r>
              <a:rPr sz="1500" spc="-10" dirty="0">
                <a:latin typeface="Arial"/>
                <a:cs typeface="Arial"/>
              </a:rPr>
              <a:t>you</a:t>
            </a:r>
            <a:r>
              <a:rPr sz="1500" spc="-75" dirty="0">
                <a:latin typeface="Arial"/>
                <a:cs typeface="Arial"/>
              </a:rPr>
              <a:t> </a:t>
            </a:r>
            <a:r>
              <a:rPr sz="1500" dirty="0">
                <a:latin typeface="Arial"/>
                <a:cs typeface="Arial"/>
              </a:rPr>
              <a:t>understand</a:t>
            </a:r>
            <a:r>
              <a:rPr sz="1500" spc="-80" dirty="0">
                <a:latin typeface="Arial"/>
                <a:cs typeface="Arial"/>
              </a:rPr>
              <a:t> </a:t>
            </a:r>
            <a:r>
              <a:rPr sz="1500" spc="-50" dirty="0">
                <a:latin typeface="Arial"/>
                <a:cs typeface="Arial"/>
              </a:rPr>
              <a:t>science</a:t>
            </a:r>
            <a:r>
              <a:rPr sz="1500" spc="-75" dirty="0">
                <a:latin typeface="Arial"/>
                <a:cs typeface="Arial"/>
              </a:rPr>
              <a:t> </a:t>
            </a:r>
            <a:r>
              <a:rPr sz="1500" dirty="0">
                <a:latin typeface="Arial"/>
                <a:cs typeface="Arial"/>
              </a:rPr>
              <a:t>better,</a:t>
            </a:r>
            <a:r>
              <a:rPr sz="1500" spc="-80" dirty="0">
                <a:latin typeface="Arial"/>
                <a:cs typeface="Arial"/>
              </a:rPr>
              <a:t> </a:t>
            </a:r>
            <a:r>
              <a:rPr sz="1500" spc="-40" dirty="0">
                <a:latin typeface="Arial"/>
                <a:cs typeface="Arial"/>
              </a:rPr>
              <a:t>and</a:t>
            </a:r>
            <a:r>
              <a:rPr sz="1500" spc="-75" dirty="0">
                <a:latin typeface="Arial"/>
                <a:cs typeface="Arial"/>
              </a:rPr>
              <a:t> </a:t>
            </a:r>
            <a:r>
              <a:rPr sz="1500" dirty="0">
                <a:latin typeface="Arial"/>
                <a:cs typeface="Arial"/>
              </a:rPr>
              <a:t>what</a:t>
            </a:r>
            <a:r>
              <a:rPr sz="1500" spc="-80" dirty="0">
                <a:latin typeface="Arial"/>
                <a:cs typeface="Arial"/>
              </a:rPr>
              <a:t> </a:t>
            </a:r>
            <a:r>
              <a:rPr sz="1500" dirty="0">
                <a:latin typeface="Arial"/>
                <a:cs typeface="Arial"/>
              </a:rPr>
              <a:t>parts</a:t>
            </a:r>
            <a:r>
              <a:rPr sz="1500" spc="-75" dirty="0">
                <a:latin typeface="Arial"/>
                <a:cs typeface="Arial"/>
              </a:rPr>
              <a:t> </a:t>
            </a:r>
            <a:r>
              <a:rPr sz="1500" dirty="0">
                <a:latin typeface="Arial"/>
                <a:cs typeface="Arial"/>
              </a:rPr>
              <a:t>of</a:t>
            </a:r>
            <a:r>
              <a:rPr sz="1500" spc="-80" dirty="0">
                <a:latin typeface="Arial"/>
                <a:cs typeface="Arial"/>
              </a:rPr>
              <a:t> </a:t>
            </a:r>
            <a:r>
              <a:rPr sz="1500" spc="90" dirty="0">
                <a:latin typeface="Arial"/>
                <a:cs typeface="Arial"/>
              </a:rPr>
              <a:t>it</a:t>
            </a:r>
            <a:r>
              <a:rPr sz="1500" spc="-80" dirty="0">
                <a:latin typeface="Arial"/>
                <a:cs typeface="Arial"/>
              </a:rPr>
              <a:t> </a:t>
            </a:r>
            <a:r>
              <a:rPr sz="1500" dirty="0">
                <a:latin typeface="Arial"/>
                <a:cs typeface="Arial"/>
              </a:rPr>
              <a:t>did</a:t>
            </a:r>
            <a:r>
              <a:rPr sz="1500" spc="-75" dirty="0">
                <a:latin typeface="Arial"/>
                <a:cs typeface="Arial"/>
              </a:rPr>
              <a:t> </a:t>
            </a:r>
            <a:r>
              <a:rPr sz="1500" spc="-10" dirty="0">
                <a:latin typeface="Arial"/>
                <a:cs typeface="Arial"/>
              </a:rPr>
              <a:t>you</a:t>
            </a:r>
            <a:r>
              <a:rPr sz="1500" spc="-80" dirty="0">
                <a:latin typeface="Arial"/>
                <a:cs typeface="Arial"/>
              </a:rPr>
              <a:t> </a:t>
            </a:r>
            <a:r>
              <a:rPr sz="1500" dirty="0">
                <a:latin typeface="Arial"/>
                <a:cs typeface="Arial"/>
              </a:rPr>
              <a:t>ﬁnd</a:t>
            </a:r>
            <a:r>
              <a:rPr sz="1500" spc="-75" dirty="0">
                <a:latin typeface="Arial"/>
                <a:cs typeface="Arial"/>
              </a:rPr>
              <a:t> </a:t>
            </a:r>
            <a:r>
              <a:rPr sz="1500" dirty="0">
                <a:latin typeface="Arial"/>
                <a:cs typeface="Arial"/>
              </a:rPr>
              <a:t>most</a:t>
            </a:r>
            <a:r>
              <a:rPr sz="1500" spc="-80" dirty="0">
                <a:latin typeface="Arial"/>
                <a:cs typeface="Arial"/>
              </a:rPr>
              <a:t> </a:t>
            </a:r>
            <a:r>
              <a:rPr sz="1500" dirty="0">
                <a:latin typeface="Arial"/>
                <a:cs typeface="Arial"/>
              </a:rPr>
              <a:t>interesting</a:t>
            </a:r>
            <a:r>
              <a:rPr sz="1500" spc="-75" dirty="0">
                <a:latin typeface="Arial"/>
                <a:cs typeface="Arial"/>
              </a:rPr>
              <a:t> </a:t>
            </a:r>
            <a:r>
              <a:rPr sz="1500" dirty="0">
                <a:latin typeface="Arial"/>
                <a:cs typeface="Arial"/>
              </a:rPr>
              <a:t>or</a:t>
            </a:r>
            <a:r>
              <a:rPr sz="1500" spc="-80" dirty="0">
                <a:latin typeface="Arial"/>
                <a:cs typeface="Arial"/>
              </a:rPr>
              <a:t> </a:t>
            </a:r>
            <a:r>
              <a:rPr sz="1500" spc="-10" dirty="0">
                <a:latin typeface="Arial"/>
                <a:cs typeface="Arial"/>
              </a:rPr>
              <a:t>tricky?</a:t>
            </a:r>
            <a:endParaRPr sz="1500">
              <a:latin typeface="Arial"/>
              <a:cs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74200" y="1843797"/>
            <a:ext cx="4070350" cy="505459"/>
          </a:xfrm>
          <a:prstGeom prst="rect">
            <a:avLst/>
          </a:prstGeom>
        </p:spPr>
        <p:txBody>
          <a:bodyPr vert="horz" wrap="square" lIns="0" tIns="12700" rIns="0" bIns="0" rtlCol="0">
            <a:spAutoFit/>
          </a:bodyPr>
          <a:lstStyle/>
          <a:p>
            <a:pPr marL="12700">
              <a:lnSpc>
                <a:spcPct val="100000"/>
              </a:lnSpc>
              <a:spcBef>
                <a:spcPts val="100"/>
              </a:spcBef>
            </a:pPr>
            <a:r>
              <a:rPr lang="en-US" spc="-95" dirty="0"/>
              <a:t>Image Credits</a:t>
            </a:r>
            <a:endParaRPr spc="-30" dirty="0"/>
          </a:p>
        </p:txBody>
      </p:sp>
      <p:sp>
        <p:nvSpPr>
          <p:cNvPr id="3" name="object 3">
            <a:extLst>
              <a:ext uri="{FF2B5EF4-FFF2-40B4-BE49-F238E27FC236}">
                <a16:creationId xmlns:a16="http://schemas.microsoft.com/office/drawing/2014/main" id="{00C43B55-09D5-5541-7422-278434D6B473}"/>
              </a:ext>
            </a:extLst>
          </p:cNvPr>
          <p:cNvSpPr txBox="1"/>
          <p:nvPr/>
        </p:nvSpPr>
        <p:spPr>
          <a:xfrm>
            <a:off x="1074200" y="2590800"/>
            <a:ext cx="9770110" cy="2170146"/>
          </a:xfrm>
          <a:prstGeom prst="rect">
            <a:avLst/>
          </a:prstGeom>
        </p:spPr>
        <p:txBody>
          <a:bodyPr vert="horz" wrap="square" lIns="0" tIns="12700" rIns="0" bIns="0" rtlCol="0">
            <a:spAutoFit/>
          </a:bodyPr>
          <a:lstStyle/>
          <a:p>
            <a:pPr marL="298450" marR="5080" indent="-285750">
              <a:lnSpc>
                <a:spcPct val="114999"/>
              </a:lnSpc>
              <a:spcBef>
                <a:spcPts val="100"/>
              </a:spcBef>
              <a:buFont typeface="Arial" panose="020B0604020202020204" pitchFamily="34" charset="0"/>
              <a:buChar char="•"/>
            </a:pPr>
            <a:r>
              <a:rPr lang="en-US" sz="1700" dirty="0">
                <a:latin typeface="Arial"/>
                <a:cs typeface="Arial"/>
              </a:rPr>
              <a:t>Slide 2: </a:t>
            </a:r>
            <a:r>
              <a:rPr lang="en-US" sz="1700" dirty="0" err="1">
                <a:latin typeface="Arial"/>
                <a:cs typeface="Arial"/>
              </a:rPr>
              <a:t>Canva.com</a:t>
            </a:r>
            <a:endParaRPr lang="en-US" sz="1700" dirty="0">
              <a:latin typeface="Arial"/>
              <a:cs typeface="Arial"/>
            </a:endParaRPr>
          </a:p>
          <a:p>
            <a:pPr marL="298450" marR="5080" indent="-285750">
              <a:lnSpc>
                <a:spcPct val="114999"/>
              </a:lnSpc>
              <a:spcBef>
                <a:spcPts val="100"/>
              </a:spcBef>
              <a:buFont typeface="Arial" panose="020B0604020202020204" pitchFamily="34" charset="0"/>
              <a:buChar char="•"/>
            </a:pPr>
            <a:r>
              <a:rPr lang="en-US" sz="1700" dirty="0">
                <a:latin typeface="Arial"/>
                <a:cs typeface="Arial"/>
              </a:rPr>
              <a:t>Slide 3: Meade/Created with </a:t>
            </a:r>
            <a:r>
              <a:rPr lang="en-US" sz="1700" dirty="0" err="1">
                <a:latin typeface="Arial"/>
                <a:cs typeface="Arial"/>
              </a:rPr>
              <a:t>BioRender.com</a:t>
            </a:r>
            <a:r>
              <a:rPr lang="en-US" sz="1700" dirty="0">
                <a:latin typeface="Arial"/>
                <a:cs typeface="Arial"/>
              </a:rPr>
              <a:t> </a:t>
            </a:r>
          </a:p>
          <a:p>
            <a:pPr marL="298450" marR="5080" indent="-285750">
              <a:lnSpc>
                <a:spcPct val="114999"/>
              </a:lnSpc>
              <a:spcBef>
                <a:spcPts val="100"/>
              </a:spcBef>
              <a:buFont typeface="Arial" panose="020B0604020202020204" pitchFamily="34" charset="0"/>
              <a:buChar char="•"/>
            </a:pPr>
            <a:r>
              <a:rPr lang="en-US" sz="1700" dirty="0">
                <a:latin typeface="Arial"/>
                <a:cs typeface="Arial"/>
              </a:rPr>
              <a:t>Slide 4: </a:t>
            </a:r>
            <a:r>
              <a:rPr lang="en-US" sz="1700" dirty="0" err="1">
                <a:latin typeface="Arial"/>
                <a:cs typeface="Arial"/>
              </a:rPr>
              <a:t>Canva.com</a:t>
            </a:r>
            <a:endParaRPr lang="en-US" sz="1400" dirty="0">
              <a:latin typeface="Arial"/>
              <a:cs typeface="Arial"/>
            </a:endParaRPr>
          </a:p>
          <a:p>
            <a:pPr marL="298450" marR="5080" indent="-285750">
              <a:lnSpc>
                <a:spcPct val="114999"/>
              </a:lnSpc>
              <a:spcBef>
                <a:spcPts val="100"/>
              </a:spcBef>
              <a:buFont typeface="Arial" panose="020B0604020202020204" pitchFamily="34" charset="0"/>
              <a:buChar char="•"/>
            </a:pPr>
            <a:r>
              <a:rPr lang="en-US" sz="1700" dirty="0">
                <a:latin typeface="Arial"/>
                <a:cs typeface="Arial"/>
              </a:rPr>
              <a:t>Slide 5: Meade/Created with </a:t>
            </a:r>
            <a:r>
              <a:rPr lang="en-US" sz="1700" dirty="0" err="1">
                <a:latin typeface="Arial"/>
                <a:cs typeface="Arial"/>
              </a:rPr>
              <a:t>BioRender.com</a:t>
            </a:r>
            <a:endParaRPr lang="en-US" sz="1700" dirty="0">
              <a:latin typeface="Arial"/>
              <a:cs typeface="Arial"/>
            </a:endParaRPr>
          </a:p>
          <a:p>
            <a:pPr marL="298450" marR="5080" indent="-285750">
              <a:lnSpc>
                <a:spcPct val="114999"/>
              </a:lnSpc>
              <a:spcBef>
                <a:spcPts val="100"/>
              </a:spcBef>
              <a:buFont typeface="Arial" panose="020B0604020202020204" pitchFamily="34" charset="0"/>
              <a:buChar char="•"/>
            </a:pPr>
            <a:r>
              <a:rPr lang="en-US" sz="1700" dirty="0">
                <a:latin typeface="Arial"/>
                <a:cs typeface="Arial"/>
              </a:rPr>
              <a:t>Slide 6: Meade/Created with </a:t>
            </a:r>
            <a:r>
              <a:rPr lang="en-US" sz="1700" dirty="0" err="1">
                <a:latin typeface="Arial"/>
                <a:cs typeface="Arial"/>
              </a:rPr>
              <a:t>BioRender.com</a:t>
            </a:r>
            <a:endParaRPr lang="en-US" sz="1700" dirty="0">
              <a:latin typeface="Arial"/>
              <a:cs typeface="Arial"/>
            </a:endParaRPr>
          </a:p>
          <a:p>
            <a:pPr marL="298450" marR="5080" indent="-285750">
              <a:lnSpc>
                <a:spcPct val="114999"/>
              </a:lnSpc>
              <a:spcBef>
                <a:spcPts val="100"/>
              </a:spcBef>
              <a:buFont typeface="Arial" panose="020B0604020202020204" pitchFamily="34" charset="0"/>
              <a:buChar char="•"/>
            </a:pPr>
            <a:r>
              <a:rPr lang="en-US" sz="1700" dirty="0">
                <a:latin typeface="Arial"/>
                <a:cs typeface="Arial"/>
              </a:rPr>
              <a:t>Slide 7: Meade/Created with </a:t>
            </a:r>
            <a:r>
              <a:rPr lang="en-US" sz="1700" dirty="0" err="1">
                <a:latin typeface="Arial"/>
                <a:cs typeface="Arial"/>
              </a:rPr>
              <a:t>BioRender.com</a:t>
            </a:r>
            <a:endParaRPr lang="en-US" sz="1700" dirty="0">
              <a:latin typeface="Arial"/>
              <a:cs typeface="Arial"/>
            </a:endParaRPr>
          </a:p>
          <a:p>
            <a:pPr marL="298450" marR="5080" indent="-285750">
              <a:lnSpc>
                <a:spcPct val="114999"/>
              </a:lnSpc>
              <a:spcBef>
                <a:spcPts val="100"/>
              </a:spcBef>
              <a:buFont typeface="Arial" panose="020B0604020202020204" pitchFamily="34" charset="0"/>
              <a:buChar char="•"/>
            </a:pPr>
            <a:r>
              <a:rPr lang="en-US" sz="1700" dirty="0">
                <a:latin typeface="Arial"/>
                <a:cs typeface="Arial"/>
              </a:rPr>
              <a:t>Slide 8: Meade/Created with </a:t>
            </a:r>
            <a:r>
              <a:rPr lang="en-US" sz="1700" dirty="0" err="1">
                <a:latin typeface="Arial"/>
                <a:cs typeface="Arial"/>
              </a:rPr>
              <a:t>BioRender.com</a:t>
            </a:r>
            <a:endParaRPr lang="en-US" sz="1700" dirty="0">
              <a:latin typeface="Arial"/>
              <a:cs typeface="Arial"/>
            </a:endParaRPr>
          </a:p>
        </p:txBody>
      </p:sp>
    </p:spTree>
    <p:extLst>
      <p:ext uri="{BB962C8B-B14F-4D97-AF65-F5344CB8AC3E}">
        <p14:creationId xmlns:p14="http://schemas.microsoft.com/office/powerpoint/2010/main" val="16484648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00C84-65E0-C302-8374-2EE36BD9A115}"/>
              </a:ext>
            </a:extLst>
          </p:cNvPr>
          <p:cNvSpPr>
            <a:spLocks noGrp="1"/>
          </p:cNvSpPr>
          <p:nvPr>
            <p:ph type="title"/>
          </p:nvPr>
        </p:nvSpPr>
        <p:spPr>
          <a:xfrm>
            <a:off x="0" y="2362200"/>
            <a:ext cx="12192000" cy="1723549"/>
          </a:xfrm>
        </p:spPr>
        <p:txBody>
          <a:bodyPr/>
          <a:lstStyle/>
          <a:p>
            <a:pPr algn="ctr"/>
            <a:r>
              <a:rPr lang="en-US" sz="5600" dirty="0"/>
              <a:t>Real-</a:t>
            </a:r>
            <a:r>
              <a:rPr lang="en-US" sz="5600" spc="110" dirty="0"/>
              <a:t>Life</a:t>
            </a:r>
            <a:r>
              <a:rPr lang="en-US" sz="5600" spc="-380" dirty="0"/>
              <a:t> </a:t>
            </a:r>
            <a:r>
              <a:rPr lang="en-US" sz="5600" dirty="0"/>
              <a:t>Applications</a:t>
            </a:r>
            <a:r>
              <a:rPr lang="en-US" sz="5600" spc="-195" dirty="0"/>
              <a:t> </a:t>
            </a:r>
            <a:r>
              <a:rPr lang="en-US" sz="5600" spc="45" dirty="0"/>
              <a:t>of </a:t>
            </a:r>
            <a:r>
              <a:rPr lang="en-US" sz="5600" spc="85" dirty="0"/>
              <a:t>Nanoparticle</a:t>
            </a:r>
            <a:r>
              <a:rPr lang="en-US" sz="5600" spc="-175" dirty="0"/>
              <a:t> </a:t>
            </a:r>
            <a:r>
              <a:rPr lang="en-US" sz="5600" dirty="0"/>
              <a:t>Drug</a:t>
            </a:r>
            <a:r>
              <a:rPr lang="en-US" sz="5600" spc="-175" dirty="0"/>
              <a:t> </a:t>
            </a:r>
            <a:r>
              <a:rPr lang="en-US" sz="5600" spc="-10" dirty="0"/>
              <a:t>Delivery</a:t>
            </a:r>
            <a:endParaRPr lang="en-US" sz="5600" dirty="0"/>
          </a:p>
        </p:txBody>
      </p:sp>
    </p:spTree>
    <p:extLst>
      <p:ext uri="{BB962C8B-B14F-4D97-AF65-F5344CB8AC3E}">
        <p14:creationId xmlns:p14="http://schemas.microsoft.com/office/powerpoint/2010/main" val="16921600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30" dirty="0"/>
              <a:t>Recap:</a:t>
            </a:r>
            <a:r>
              <a:rPr spc="-95" dirty="0"/>
              <a:t> </a:t>
            </a:r>
            <a:r>
              <a:rPr dirty="0"/>
              <a:t>Experiment</a:t>
            </a:r>
            <a:r>
              <a:rPr spc="-175" dirty="0"/>
              <a:t> </a:t>
            </a:r>
            <a:r>
              <a:rPr spc="60" dirty="0"/>
              <a:t>with</a:t>
            </a:r>
            <a:r>
              <a:rPr spc="-95" dirty="0"/>
              <a:t> </a:t>
            </a:r>
            <a:r>
              <a:rPr spc="55" dirty="0"/>
              <a:t>gelatin</a:t>
            </a:r>
            <a:r>
              <a:rPr spc="-90" dirty="0"/>
              <a:t> </a:t>
            </a:r>
            <a:r>
              <a:rPr spc="-10" dirty="0"/>
              <a:t>capsules</a:t>
            </a:r>
          </a:p>
        </p:txBody>
      </p:sp>
      <p:sp>
        <p:nvSpPr>
          <p:cNvPr id="3" name="object 3"/>
          <p:cNvSpPr txBox="1"/>
          <p:nvPr/>
        </p:nvSpPr>
        <p:spPr>
          <a:xfrm>
            <a:off x="1074200" y="2851834"/>
            <a:ext cx="3764915" cy="1657985"/>
          </a:xfrm>
          <a:prstGeom prst="rect">
            <a:avLst/>
          </a:prstGeom>
        </p:spPr>
        <p:txBody>
          <a:bodyPr vert="horz" wrap="square" lIns="0" tIns="12700" rIns="0" bIns="0" rtlCol="0">
            <a:spAutoFit/>
          </a:bodyPr>
          <a:lstStyle/>
          <a:p>
            <a:pPr marL="12700" marR="5080">
              <a:lnSpc>
                <a:spcPct val="105000"/>
              </a:lnSpc>
              <a:spcBef>
                <a:spcPts val="100"/>
              </a:spcBef>
            </a:pPr>
            <a:r>
              <a:rPr sz="1700" spc="-30" dirty="0">
                <a:solidFill>
                  <a:srgbClr val="595959"/>
                </a:solidFill>
                <a:latin typeface="Arial"/>
                <a:cs typeface="Arial"/>
              </a:rPr>
              <a:t>One</a:t>
            </a:r>
            <a:r>
              <a:rPr sz="1700" spc="-120" dirty="0">
                <a:solidFill>
                  <a:srgbClr val="595959"/>
                </a:solidFill>
                <a:latin typeface="Arial"/>
                <a:cs typeface="Arial"/>
              </a:rPr>
              <a:t> </a:t>
            </a:r>
            <a:r>
              <a:rPr sz="1700" spc="-55" dirty="0">
                <a:solidFill>
                  <a:srgbClr val="595959"/>
                </a:solidFill>
                <a:latin typeface="Arial"/>
                <a:cs typeface="Arial"/>
              </a:rPr>
              <a:t>can</a:t>
            </a:r>
            <a:r>
              <a:rPr sz="1700" spc="-114" dirty="0">
                <a:solidFill>
                  <a:srgbClr val="595959"/>
                </a:solidFill>
                <a:latin typeface="Arial"/>
                <a:cs typeface="Arial"/>
              </a:rPr>
              <a:t> </a:t>
            </a:r>
            <a:r>
              <a:rPr sz="1700" spc="-10" dirty="0">
                <a:solidFill>
                  <a:srgbClr val="595959"/>
                </a:solidFill>
                <a:latin typeface="Arial"/>
                <a:cs typeface="Arial"/>
              </a:rPr>
              <a:t>‘layer’</a:t>
            </a:r>
            <a:r>
              <a:rPr sz="1700" spc="-120" dirty="0">
                <a:solidFill>
                  <a:srgbClr val="595959"/>
                </a:solidFill>
                <a:latin typeface="Arial"/>
                <a:cs typeface="Arial"/>
              </a:rPr>
              <a:t> </a:t>
            </a:r>
            <a:r>
              <a:rPr sz="1700" dirty="0">
                <a:solidFill>
                  <a:srgbClr val="595959"/>
                </a:solidFill>
                <a:latin typeface="Arial"/>
                <a:cs typeface="Arial"/>
              </a:rPr>
              <a:t>the</a:t>
            </a:r>
            <a:r>
              <a:rPr sz="1700" spc="-114" dirty="0">
                <a:solidFill>
                  <a:srgbClr val="595959"/>
                </a:solidFill>
                <a:latin typeface="Arial"/>
                <a:cs typeface="Arial"/>
              </a:rPr>
              <a:t> </a:t>
            </a:r>
            <a:r>
              <a:rPr sz="1700" dirty="0">
                <a:solidFill>
                  <a:srgbClr val="595959"/>
                </a:solidFill>
                <a:latin typeface="Arial"/>
                <a:cs typeface="Arial"/>
              </a:rPr>
              <a:t>nanoparticle</a:t>
            </a:r>
            <a:r>
              <a:rPr sz="1700" spc="-120" dirty="0">
                <a:solidFill>
                  <a:srgbClr val="595959"/>
                </a:solidFill>
                <a:latin typeface="Arial"/>
                <a:cs typeface="Arial"/>
              </a:rPr>
              <a:t> </a:t>
            </a:r>
            <a:r>
              <a:rPr sz="1700" spc="-35" dirty="0">
                <a:solidFill>
                  <a:srgbClr val="595959"/>
                </a:solidFill>
                <a:latin typeface="Arial"/>
                <a:cs typeface="Arial"/>
              </a:rPr>
              <a:t>by </a:t>
            </a:r>
            <a:r>
              <a:rPr sz="1700" spc="-20" dirty="0">
                <a:solidFill>
                  <a:srgbClr val="595959"/>
                </a:solidFill>
                <a:latin typeface="Arial"/>
                <a:cs typeface="Arial"/>
              </a:rPr>
              <a:t>covering</a:t>
            </a:r>
            <a:r>
              <a:rPr sz="1700" spc="-105" dirty="0">
                <a:solidFill>
                  <a:srgbClr val="595959"/>
                </a:solidFill>
                <a:latin typeface="Arial"/>
                <a:cs typeface="Arial"/>
              </a:rPr>
              <a:t> </a:t>
            </a:r>
            <a:r>
              <a:rPr sz="1700" dirty="0">
                <a:solidFill>
                  <a:srgbClr val="595959"/>
                </a:solidFill>
                <a:latin typeface="Arial"/>
                <a:cs typeface="Arial"/>
              </a:rPr>
              <a:t>the</a:t>
            </a:r>
            <a:r>
              <a:rPr sz="1700" spc="-105" dirty="0">
                <a:solidFill>
                  <a:srgbClr val="595959"/>
                </a:solidFill>
                <a:latin typeface="Arial"/>
                <a:cs typeface="Arial"/>
              </a:rPr>
              <a:t> </a:t>
            </a:r>
            <a:r>
              <a:rPr sz="1700" dirty="0">
                <a:solidFill>
                  <a:srgbClr val="595959"/>
                </a:solidFill>
                <a:latin typeface="Arial"/>
                <a:cs typeface="Arial"/>
              </a:rPr>
              <a:t>nanoparticle</a:t>
            </a:r>
            <a:r>
              <a:rPr sz="1700" spc="-105" dirty="0">
                <a:solidFill>
                  <a:srgbClr val="595959"/>
                </a:solidFill>
                <a:latin typeface="Arial"/>
                <a:cs typeface="Arial"/>
              </a:rPr>
              <a:t> </a:t>
            </a:r>
            <a:r>
              <a:rPr sz="1700" spc="65" dirty="0">
                <a:solidFill>
                  <a:srgbClr val="595959"/>
                </a:solidFill>
                <a:latin typeface="Arial"/>
                <a:cs typeface="Arial"/>
              </a:rPr>
              <a:t>with</a:t>
            </a:r>
            <a:r>
              <a:rPr sz="1700" spc="-105" dirty="0">
                <a:solidFill>
                  <a:srgbClr val="595959"/>
                </a:solidFill>
                <a:latin typeface="Arial"/>
                <a:cs typeface="Arial"/>
              </a:rPr>
              <a:t> </a:t>
            </a:r>
            <a:r>
              <a:rPr sz="1700" spc="-10" dirty="0">
                <a:solidFill>
                  <a:srgbClr val="595959"/>
                </a:solidFill>
                <a:latin typeface="Arial"/>
                <a:cs typeface="Arial"/>
              </a:rPr>
              <a:t>different </a:t>
            </a:r>
            <a:r>
              <a:rPr sz="1700" dirty="0">
                <a:solidFill>
                  <a:srgbClr val="595959"/>
                </a:solidFill>
                <a:latin typeface="Arial"/>
                <a:cs typeface="Arial"/>
              </a:rPr>
              <a:t>nanoparticle</a:t>
            </a:r>
            <a:r>
              <a:rPr sz="1700" spc="-145" dirty="0">
                <a:solidFill>
                  <a:srgbClr val="595959"/>
                </a:solidFill>
                <a:latin typeface="Arial"/>
                <a:cs typeface="Arial"/>
              </a:rPr>
              <a:t> </a:t>
            </a:r>
            <a:r>
              <a:rPr sz="1700" spc="-10" dirty="0">
                <a:solidFill>
                  <a:srgbClr val="595959"/>
                </a:solidFill>
                <a:latin typeface="Arial"/>
                <a:cs typeface="Arial"/>
              </a:rPr>
              <a:t>layers!</a:t>
            </a:r>
            <a:endParaRPr sz="1700" dirty="0">
              <a:latin typeface="Arial"/>
              <a:cs typeface="Arial"/>
            </a:endParaRPr>
          </a:p>
          <a:p>
            <a:pPr>
              <a:lnSpc>
                <a:spcPct val="100000"/>
              </a:lnSpc>
              <a:spcBef>
                <a:spcPts val="185"/>
              </a:spcBef>
            </a:pPr>
            <a:endParaRPr sz="1700" dirty="0">
              <a:latin typeface="Arial"/>
              <a:cs typeface="Arial"/>
            </a:endParaRPr>
          </a:p>
          <a:p>
            <a:pPr marL="12700" marR="64135">
              <a:lnSpc>
                <a:spcPct val="105000"/>
              </a:lnSpc>
            </a:pPr>
            <a:r>
              <a:rPr sz="1700" spc="-30" dirty="0">
                <a:solidFill>
                  <a:srgbClr val="595959"/>
                </a:solidFill>
                <a:latin typeface="Arial"/>
                <a:cs typeface="Arial"/>
              </a:rPr>
              <a:t>This</a:t>
            </a:r>
            <a:r>
              <a:rPr sz="1700" spc="-125" dirty="0">
                <a:solidFill>
                  <a:srgbClr val="595959"/>
                </a:solidFill>
                <a:latin typeface="Arial"/>
                <a:cs typeface="Arial"/>
              </a:rPr>
              <a:t> </a:t>
            </a:r>
            <a:r>
              <a:rPr sz="1700" spc="-10" dirty="0">
                <a:solidFill>
                  <a:srgbClr val="595959"/>
                </a:solidFill>
                <a:latin typeface="Arial"/>
                <a:cs typeface="Arial"/>
              </a:rPr>
              <a:t>allows</a:t>
            </a:r>
            <a:r>
              <a:rPr sz="1700" spc="-125" dirty="0">
                <a:solidFill>
                  <a:srgbClr val="595959"/>
                </a:solidFill>
                <a:latin typeface="Arial"/>
                <a:cs typeface="Arial"/>
              </a:rPr>
              <a:t> </a:t>
            </a:r>
            <a:r>
              <a:rPr sz="1700" spc="65" dirty="0">
                <a:solidFill>
                  <a:srgbClr val="595959"/>
                </a:solidFill>
                <a:latin typeface="Arial"/>
                <a:cs typeface="Arial"/>
              </a:rPr>
              <a:t>for</a:t>
            </a:r>
            <a:r>
              <a:rPr sz="1700" spc="-125" dirty="0">
                <a:solidFill>
                  <a:srgbClr val="595959"/>
                </a:solidFill>
                <a:latin typeface="Arial"/>
                <a:cs typeface="Arial"/>
              </a:rPr>
              <a:t> </a:t>
            </a:r>
            <a:r>
              <a:rPr sz="1700" spc="-25" dirty="0">
                <a:solidFill>
                  <a:srgbClr val="595959"/>
                </a:solidFill>
                <a:latin typeface="Arial"/>
                <a:cs typeface="Arial"/>
              </a:rPr>
              <a:t>drugs</a:t>
            </a:r>
            <a:r>
              <a:rPr sz="1700" spc="-125" dirty="0">
                <a:solidFill>
                  <a:srgbClr val="595959"/>
                </a:solidFill>
                <a:latin typeface="Arial"/>
                <a:cs typeface="Arial"/>
              </a:rPr>
              <a:t> </a:t>
            </a:r>
            <a:r>
              <a:rPr sz="1700" spc="70" dirty="0">
                <a:solidFill>
                  <a:srgbClr val="595959"/>
                </a:solidFill>
                <a:latin typeface="Arial"/>
                <a:cs typeface="Arial"/>
              </a:rPr>
              <a:t>to</a:t>
            </a:r>
            <a:r>
              <a:rPr sz="1700" spc="-125" dirty="0">
                <a:solidFill>
                  <a:srgbClr val="595959"/>
                </a:solidFill>
                <a:latin typeface="Arial"/>
                <a:cs typeface="Arial"/>
              </a:rPr>
              <a:t> </a:t>
            </a:r>
            <a:r>
              <a:rPr sz="1700" spc="-45" dirty="0">
                <a:solidFill>
                  <a:srgbClr val="595959"/>
                </a:solidFill>
                <a:latin typeface="Arial"/>
                <a:cs typeface="Arial"/>
              </a:rPr>
              <a:t>be</a:t>
            </a:r>
            <a:r>
              <a:rPr sz="1700" spc="-125" dirty="0">
                <a:solidFill>
                  <a:srgbClr val="595959"/>
                </a:solidFill>
                <a:latin typeface="Arial"/>
                <a:cs typeface="Arial"/>
              </a:rPr>
              <a:t> </a:t>
            </a:r>
            <a:r>
              <a:rPr sz="1700" spc="-30" dirty="0">
                <a:solidFill>
                  <a:srgbClr val="595959"/>
                </a:solidFill>
                <a:latin typeface="Arial"/>
                <a:cs typeface="Arial"/>
              </a:rPr>
              <a:t>released</a:t>
            </a:r>
            <a:r>
              <a:rPr sz="1700" spc="-125" dirty="0">
                <a:solidFill>
                  <a:srgbClr val="595959"/>
                </a:solidFill>
                <a:latin typeface="Arial"/>
                <a:cs typeface="Arial"/>
              </a:rPr>
              <a:t> </a:t>
            </a:r>
            <a:r>
              <a:rPr sz="1700" spc="-25" dirty="0">
                <a:solidFill>
                  <a:srgbClr val="595959"/>
                </a:solidFill>
                <a:latin typeface="Arial"/>
                <a:cs typeface="Arial"/>
              </a:rPr>
              <a:t>at </a:t>
            </a:r>
            <a:r>
              <a:rPr sz="1700" dirty="0">
                <a:solidFill>
                  <a:srgbClr val="595959"/>
                </a:solidFill>
                <a:latin typeface="Arial"/>
                <a:cs typeface="Arial"/>
              </a:rPr>
              <a:t>certain</a:t>
            </a:r>
            <a:r>
              <a:rPr sz="1700" spc="-70" dirty="0">
                <a:solidFill>
                  <a:srgbClr val="595959"/>
                </a:solidFill>
                <a:latin typeface="Arial"/>
                <a:cs typeface="Arial"/>
              </a:rPr>
              <a:t> </a:t>
            </a:r>
            <a:r>
              <a:rPr sz="1700" dirty="0">
                <a:solidFill>
                  <a:srgbClr val="595959"/>
                </a:solidFill>
                <a:latin typeface="Arial"/>
                <a:cs typeface="Arial"/>
              </a:rPr>
              <a:t>times</a:t>
            </a:r>
            <a:r>
              <a:rPr sz="1700" spc="-70" dirty="0">
                <a:solidFill>
                  <a:srgbClr val="595959"/>
                </a:solidFill>
                <a:latin typeface="Arial"/>
                <a:cs typeface="Arial"/>
              </a:rPr>
              <a:t> </a:t>
            </a:r>
            <a:r>
              <a:rPr sz="1700" dirty="0">
                <a:solidFill>
                  <a:srgbClr val="595959"/>
                </a:solidFill>
                <a:latin typeface="Arial"/>
                <a:cs typeface="Arial"/>
              </a:rPr>
              <a:t>after</a:t>
            </a:r>
            <a:r>
              <a:rPr sz="1700" spc="-70" dirty="0">
                <a:solidFill>
                  <a:srgbClr val="595959"/>
                </a:solidFill>
                <a:latin typeface="Arial"/>
                <a:cs typeface="Arial"/>
              </a:rPr>
              <a:t> </a:t>
            </a:r>
            <a:r>
              <a:rPr sz="1700" spc="-65" dirty="0">
                <a:solidFill>
                  <a:srgbClr val="595959"/>
                </a:solidFill>
                <a:latin typeface="Arial"/>
                <a:cs typeface="Arial"/>
              </a:rPr>
              <a:t>each</a:t>
            </a:r>
            <a:r>
              <a:rPr sz="1700" spc="-70" dirty="0">
                <a:solidFill>
                  <a:srgbClr val="595959"/>
                </a:solidFill>
                <a:latin typeface="Arial"/>
                <a:cs typeface="Arial"/>
              </a:rPr>
              <a:t> </a:t>
            </a:r>
            <a:r>
              <a:rPr sz="1700" spc="-10" dirty="0">
                <a:solidFill>
                  <a:srgbClr val="595959"/>
                </a:solidFill>
                <a:latin typeface="Arial"/>
                <a:cs typeface="Arial"/>
              </a:rPr>
              <a:t>layer</a:t>
            </a:r>
            <a:r>
              <a:rPr sz="1700" spc="-70" dirty="0">
                <a:solidFill>
                  <a:srgbClr val="595959"/>
                </a:solidFill>
                <a:latin typeface="Arial"/>
                <a:cs typeface="Arial"/>
              </a:rPr>
              <a:t> </a:t>
            </a:r>
            <a:r>
              <a:rPr sz="1700" spc="-45" dirty="0">
                <a:solidFill>
                  <a:srgbClr val="595959"/>
                </a:solidFill>
                <a:latin typeface="Arial"/>
                <a:cs typeface="Arial"/>
              </a:rPr>
              <a:t>degrades.</a:t>
            </a:r>
            <a:endParaRPr sz="1700" dirty="0">
              <a:latin typeface="Arial"/>
              <a:cs typeface="Arial"/>
            </a:endParaRPr>
          </a:p>
        </p:txBody>
      </p:sp>
      <p:pic>
        <p:nvPicPr>
          <p:cNvPr id="8" name="Picture 7" descr="A blue sphere with a cut out showing a solid red sphere as the most inside layer labeled &quot;Solid drug core&quot;, followed by a green layer labeled &quot;Inner functional layers&quot;, followed by an orange layer labeled &quot;Protective layer&quot;, followed by a pink layer labeled &quot;Outer functional layers,&quot; followed by a blue layer labeled &quot;Targeting molecules.&quot;">
            <a:extLst>
              <a:ext uri="{FF2B5EF4-FFF2-40B4-BE49-F238E27FC236}">
                <a16:creationId xmlns:a16="http://schemas.microsoft.com/office/drawing/2014/main" id="{BBF770C0-F7BA-0EF7-EE28-1A38323F75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9115" y="1840520"/>
            <a:ext cx="7581485" cy="530704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They</a:t>
            </a:r>
            <a:r>
              <a:rPr spc="-140" dirty="0"/>
              <a:t> </a:t>
            </a:r>
            <a:r>
              <a:rPr dirty="0"/>
              <a:t>are</a:t>
            </a:r>
            <a:r>
              <a:rPr spc="-140" dirty="0"/>
              <a:t> </a:t>
            </a:r>
            <a:r>
              <a:rPr dirty="0"/>
              <a:t>very</a:t>
            </a:r>
            <a:r>
              <a:rPr spc="-135" dirty="0"/>
              <a:t> </a:t>
            </a:r>
            <a:r>
              <a:rPr spc="-10" dirty="0"/>
              <a:t>tiny!</a:t>
            </a:r>
          </a:p>
        </p:txBody>
      </p:sp>
      <p:pic>
        <p:nvPicPr>
          <p:cNvPr id="8" name="Picture 7" descr="A diagram of a scale from 10 to the -1 nanometers to 10 to the 8 nanometers and images and names of items representing the size for each exponential increase. The are (in increasing order) water molecule, glucose, antibody, virus, bacteria, cancer cell, hair strand, period, 1 cm, and tennis ball. Under 10 and 10 to the 2 nanometers there is a blue shaded area with different types of nano spheres and a nanotube with the words &quot;Nanodevices: Nanopores, Dendrimers, Nanotubes, Quantumdots, Nanoshells&quot;">
            <a:extLst>
              <a:ext uri="{FF2B5EF4-FFF2-40B4-BE49-F238E27FC236}">
                <a16:creationId xmlns:a16="http://schemas.microsoft.com/office/drawing/2014/main" id="{357DFFDC-48F1-C5D5-5685-9637D3E19E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0740" y="2421261"/>
            <a:ext cx="8528398" cy="4436739"/>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74200" y="1843797"/>
            <a:ext cx="3325495" cy="505459"/>
          </a:xfrm>
          <a:prstGeom prst="rect">
            <a:avLst/>
          </a:prstGeom>
        </p:spPr>
        <p:txBody>
          <a:bodyPr vert="horz" wrap="square" lIns="0" tIns="12700" rIns="0" bIns="0" rtlCol="0">
            <a:spAutoFit/>
          </a:bodyPr>
          <a:lstStyle/>
          <a:p>
            <a:pPr marL="12700">
              <a:lnSpc>
                <a:spcPct val="100000"/>
              </a:lnSpc>
              <a:spcBef>
                <a:spcPts val="100"/>
              </a:spcBef>
            </a:pPr>
            <a:r>
              <a:rPr spc="-35" dirty="0"/>
              <a:t>What’s</a:t>
            </a:r>
            <a:r>
              <a:rPr spc="-150" dirty="0"/>
              <a:t> </a:t>
            </a:r>
            <a:r>
              <a:rPr spc="75" dirty="0"/>
              <a:t>the</a:t>
            </a:r>
            <a:r>
              <a:rPr spc="-145" dirty="0"/>
              <a:t> </a:t>
            </a:r>
            <a:r>
              <a:rPr spc="-25" dirty="0"/>
              <a:t>point?</a:t>
            </a:r>
          </a:p>
        </p:txBody>
      </p:sp>
      <p:sp>
        <p:nvSpPr>
          <p:cNvPr id="3" name="object 3"/>
          <p:cNvSpPr txBox="1"/>
          <p:nvPr/>
        </p:nvSpPr>
        <p:spPr>
          <a:xfrm>
            <a:off x="1074200" y="2864789"/>
            <a:ext cx="9745980" cy="284480"/>
          </a:xfrm>
          <a:prstGeom prst="rect">
            <a:avLst/>
          </a:prstGeom>
        </p:spPr>
        <p:txBody>
          <a:bodyPr vert="horz" wrap="square" lIns="0" tIns="12700" rIns="0" bIns="0" rtlCol="0">
            <a:spAutoFit/>
          </a:bodyPr>
          <a:lstStyle/>
          <a:p>
            <a:pPr marL="12700">
              <a:lnSpc>
                <a:spcPct val="100000"/>
              </a:lnSpc>
              <a:spcBef>
                <a:spcPts val="100"/>
              </a:spcBef>
            </a:pPr>
            <a:r>
              <a:rPr sz="1700" b="1" spc="-60" dirty="0">
                <a:solidFill>
                  <a:srgbClr val="595959"/>
                </a:solidFill>
                <a:latin typeface="Arial"/>
                <a:cs typeface="Arial"/>
              </a:rPr>
              <a:t>Nanoparticles</a:t>
            </a:r>
            <a:r>
              <a:rPr sz="1700" b="1" spc="-105" dirty="0">
                <a:solidFill>
                  <a:srgbClr val="595959"/>
                </a:solidFill>
                <a:latin typeface="Arial"/>
                <a:cs typeface="Arial"/>
              </a:rPr>
              <a:t> </a:t>
            </a:r>
            <a:r>
              <a:rPr sz="1700" b="1" spc="-35" dirty="0">
                <a:solidFill>
                  <a:srgbClr val="595959"/>
                </a:solidFill>
                <a:latin typeface="Arial"/>
                <a:cs typeface="Arial"/>
              </a:rPr>
              <a:t>are</a:t>
            </a:r>
            <a:r>
              <a:rPr sz="1700" b="1" spc="-105" dirty="0">
                <a:solidFill>
                  <a:srgbClr val="595959"/>
                </a:solidFill>
                <a:latin typeface="Arial"/>
                <a:cs typeface="Arial"/>
              </a:rPr>
              <a:t> used </a:t>
            </a:r>
            <a:r>
              <a:rPr sz="1700" b="1" spc="-55" dirty="0">
                <a:solidFill>
                  <a:srgbClr val="595959"/>
                </a:solidFill>
                <a:latin typeface="Arial"/>
                <a:cs typeface="Arial"/>
              </a:rPr>
              <a:t>in</a:t>
            </a:r>
            <a:r>
              <a:rPr sz="1700" b="1" spc="-105" dirty="0">
                <a:solidFill>
                  <a:srgbClr val="595959"/>
                </a:solidFill>
                <a:latin typeface="Arial"/>
                <a:cs typeface="Arial"/>
              </a:rPr>
              <a:t> </a:t>
            </a:r>
            <a:r>
              <a:rPr sz="1700" b="1" spc="-90" dirty="0">
                <a:solidFill>
                  <a:srgbClr val="595959"/>
                </a:solidFill>
                <a:latin typeface="Arial"/>
                <a:cs typeface="Arial"/>
              </a:rPr>
              <a:t>many</a:t>
            </a:r>
            <a:r>
              <a:rPr sz="1700" b="1" spc="-110" dirty="0">
                <a:solidFill>
                  <a:srgbClr val="595959"/>
                </a:solidFill>
                <a:latin typeface="Arial"/>
                <a:cs typeface="Arial"/>
              </a:rPr>
              <a:t> </a:t>
            </a:r>
            <a:r>
              <a:rPr sz="1700" b="1" spc="-80" dirty="0">
                <a:solidFill>
                  <a:srgbClr val="595959"/>
                </a:solidFill>
                <a:latin typeface="Arial"/>
                <a:cs typeface="Arial"/>
              </a:rPr>
              <a:t>ﬁelds</a:t>
            </a:r>
            <a:r>
              <a:rPr sz="1700" b="1" spc="-105" dirty="0">
                <a:solidFill>
                  <a:srgbClr val="595959"/>
                </a:solidFill>
                <a:latin typeface="Arial"/>
                <a:cs typeface="Arial"/>
              </a:rPr>
              <a:t> </a:t>
            </a:r>
            <a:r>
              <a:rPr sz="1700" b="1" spc="-80" dirty="0">
                <a:solidFill>
                  <a:srgbClr val="595959"/>
                </a:solidFill>
                <a:latin typeface="Arial"/>
                <a:cs typeface="Arial"/>
              </a:rPr>
              <a:t>and</a:t>
            </a:r>
            <a:r>
              <a:rPr sz="1700" b="1" spc="-100" dirty="0">
                <a:solidFill>
                  <a:srgbClr val="595959"/>
                </a:solidFill>
                <a:latin typeface="Arial"/>
                <a:cs typeface="Arial"/>
              </a:rPr>
              <a:t> </a:t>
            </a:r>
            <a:r>
              <a:rPr sz="1700" b="1" spc="-35" dirty="0">
                <a:solidFill>
                  <a:srgbClr val="595959"/>
                </a:solidFill>
                <a:latin typeface="Arial"/>
                <a:cs typeface="Arial"/>
              </a:rPr>
              <a:t>are</a:t>
            </a:r>
            <a:r>
              <a:rPr sz="1700" b="1" spc="-110" dirty="0">
                <a:solidFill>
                  <a:srgbClr val="595959"/>
                </a:solidFill>
                <a:latin typeface="Arial"/>
                <a:cs typeface="Arial"/>
              </a:rPr>
              <a:t> </a:t>
            </a:r>
            <a:r>
              <a:rPr sz="1700" b="1" spc="-50" dirty="0">
                <a:solidFill>
                  <a:srgbClr val="595959"/>
                </a:solidFill>
                <a:latin typeface="Arial"/>
                <a:cs typeface="Arial"/>
              </a:rPr>
              <a:t>very</a:t>
            </a:r>
            <a:r>
              <a:rPr sz="1700" b="1" spc="-105" dirty="0">
                <a:solidFill>
                  <a:srgbClr val="595959"/>
                </a:solidFill>
                <a:latin typeface="Arial"/>
                <a:cs typeface="Arial"/>
              </a:rPr>
              <a:t> </a:t>
            </a:r>
            <a:r>
              <a:rPr sz="1700" b="1" spc="-25" dirty="0">
                <a:solidFill>
                  <a:srgbClr val="595959"/>
                </a:solidFill>
                <a:latin typeface="Arial"/>
                <a:cs typeface="Arial"/>
              </a:rPr>
              <a:t>important</a:t>
            </a:r>
            <a:r>
              <a:rPr sz="1700" b="1" spc="-105" dirty="0">
                <a:solidFill>
                  <a:srgbClr val="595959"/>
                </a:solidFill>
                <a:latin typeface="Arial"/>
                <a:cs typeface="Arial"/>
              </a:rPr>
              <a:t> </a:t>
            </a:r>
            <a:r>
              <a:rPr sz="1700" b="1" spc="-55" dirty="0">
                <a:solidFill>
                  <a:srgbClr val="595959"/>
                </a:solidFill>
                <a:latin typeface="Arial"/>
                <a:cs typeface="Arial"/>
              </a:rPr>
              <a:t>in</a:t>
            </a:r>
            <a:r>
              <a:rPr sz="1700" b="1" spc="-105" dirty="0">
                <a:solidFill>
                  <a:srgbClr val="595959"/>
                </a:solidFill>
                <a:latin typeface="Arial"/>
                <a:cs typeface="Arial"/>
              </a:rPr>
              <a:t> </a:t>
            </a:r>
            <a:r>
              <a:rPr sz="1700" b="1" spc="-70" dirty="0">
                <a:solidFill>
                  <a:srgbClr val="595959"/>
                </a:solidFill>
                <a:latin typeface="Arial"/>
                <a:cs typeface="Arial"/>
              </a:rPr>
              <a:t>biomedical</a:t>
            </a:r>
            <a:r>
              <a:rPr sz="1700" b="1" spc="-105" dirty="0">
                <a:solidFill>
                  <a:srgbClr val="595959"/>
                </a:solidFill>
                <a:latin typeface="Arial"/>
                <a:cs typeface="Arial"/>
              </a:rPr>
              <a:t> </a:t>
            </a:r>
            <a:r>
              <a:rPr sz="1700" b="1" spc="-75" dirty="0">
                <a:solidFill>
                  <a:srgbClr val="595959"/>
                </a:solidFill>
                <a:latin typeface="Arial"/>
                <a:cs typeface="Arial"/>
              </a:rPr>
              <a:t>engineering</a:t>
            </a:r>
            <a:r>
              <a:rPr sz="1700" b="1" spc="-105" dirty="0">
                <a:solidFill>
                  <a:srgbClr val="595959"/>
                </a:solidFill>
                <a:latin typeface="Arial"/>
                <a:cs typeface="Arial"/>
              </a:rPr>
              <a:t> </a:t>
            </a:r>
            <a:r>
              <a:rPr sz="1700" b="1" spc="-80" dirty="0">
                <a:solidFill>
                  <a:srgbClr val="595959"/>
                </a:solidFill>
                <a:latin typeface="Arial"/>
                <a:cs typeface="Arial"/>
              </a:rPr>
              <a:t>and</a:t>
            </a:r>
            <a:r>
              <a:rPr sz="1700" b="1" spc="-105" dirty="0">
                <a:solidFill>
                  <a:srgbClr val="595959"/>
                </a:solidFill>
                <a:latin typeface="Arial"/>
                <a:cs typeface="Arial"/>
              </a:rPr>
              <a:t> </a:t>
            </a:r>
            <a:r>
              <a:rPr sz="1700" b="1" spc="-10" dirty="0">
                <a:solidFill>
                  <a:srgbClr val="595959"/>
                </a:solidFill>
                <a:latin typeface="Arial"/>
                <a:cs typeface="Arial"/>
              </a:rPr>
              <a:t>medicine!</a:t>
            </a:r>
            <a:endParaRPr sz="1700">
              <a:latin typeface="Arial"/>
              <a:cs typeface="Arial"/>
            </a:endParaRPr>
          </a:p>
        </p:txBody>
      </p:sp>
      <p:pic>
        <p:nvPicPr>
          <p:cNvPr id="8" name="Picture 7" descr="An icon of a DNA strand with gears in the middle">
            <a:extLst>
              <a:ext uri="{FF2B5EF4-FFF2-40B4-BE49-F238E27FC236}">
                <a16:creationId xmlns:a16="http://schemas.microsoft.com/office/drawing/2014/main" id="{AA6276D6-9E75-5BC4-F80A-AD23289FE3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069" y="3429000"/>
            <a:ext cx="3438319" cy="1961824"/>
          </a:xfrm>
          <a:prstGeom prst="rect">
            <a:avLst/>
          </a:prstGeom>
        </p:spPr>
      </p:pic>
      <p:sp>
        <p:nvSpPr>
          <p:cNvPr id="9" name="object 5">
            <a:extLst>
              <a:ext uri="{FF2B5EF4-FFF2-40B4-BE49-F238E27FC236}">
                <a16:creationId xmlns:a16="http://schemas.microsoft.com/office/drawing/2014/main" id="{80F27F49-8756-6525-36D2-13DED8660EA7}"/>
              </a:ext>
            </a:extLst>
          </p:cNvPr>
          <p:cNvSpPr txBox="1"/>
          <p:nvPr/>
        </p:nvSpPr>
        <p:spPr>
          <a:xfrm>
            <a:off x="1219200" y="5867400"/>
            <a:ext cx="2752058" cy="320601"/>
          </a:xfrm>
          <a:prstGeom prst="rect">
            <a:avLst/>
          </a:prstGeom>
        </p:spPr>
        <p:txBody>
          <a:bodyPr vert="horz" wrap="square" lIns="0" tIns="12700" rIns="0" bIns="0" rtlCol="0">
            <a:spAutoFit/>
          </a:bodyPr>
          <a:lstStyle/>
          <a:p>
            <a:pPr marL="12700">
              <a:lnSpc>
                <a:spcPct val="100000"/>
              </a:lnSpc>
              <a:spcBef>
                <a:spcPts val="100"/>
              </a:spcBef>
            </a:pPr>
            <a:r>
              <a:rPr sz="2000" spc="-10" dirty="0">
                <a:latin typeface="Arial"/>
                <a:cs typeface="Arial"/>
              </a:rPr>
              <a:t>Biomedical</a:t>
            </a:r>
            <a:r>
              <a:rPr sz="2000" spc="-90" dirty="0">
                <a:latin typeface="Arial"/>
                <a:cs typeface="Arial"/>
              </a:rPr>
              <a:t> </a:t>
            </a:r>
            <a:r>
              <a:rPr sz="2000" spc="-10" dirty="0">
                <a:latin typeface="Arial"/>
                <a:cs typeface="Arial"/>
              </a:rPr>
              <a:t>Engineering</a:t>
            </a:r>
            <a:endParaRPr sz="2000" dirty="0">
              <a:latin typeface="Arial"/>
              <a:cs typeface="Arial"/>
            </a:endParaRPr>
          </a:p>
        </p:txBody>
      </p:sp>
      <p:pic>
        <p:nvPicPr>
          <p:cNvPr id="10" name="Picture 9" descr="An icon of a medicine bottle with pills next to it">
            <a:extLst>
              <a:ext uri="{FF2B5EF4-FFF2-40B4-BE49-F238E27FC236}">
                <a16:creationId xmlns:a16="http://schemas.microsoft.com/office/drawing/2014/main" id="{7AA2B842-B11E-4294-12B5-637B5C3407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3429000"/>
            <a:ext cx="3721071" cy="2123156"/>
          </a:xfrm>
          <a:prstGeom prst="rect">
            <a:avLst/>
          </a:prstGeom>
        </p:spPr>
      </p:pic>
      <p:sp>
        <p:nvSpPr>
          <p:cNvPr id="11" name="object 9">
            <a:extLst>
              <a:ext uri="{FF2B5EF4-FFF2-40B4-BE49-F238E27FC236}">
                <a16:creationId xmlns:a16="http://schemas.microsoft.com/office/drawing/2014/main" id="{23F689E3-2D8D-E8AC-4272-AF1E65093C6C}"/>
              </a:ext>
            </a:extLst>
          </p:cNvPr>
          <p:cNvSpPr txBox="1"/>
          <p:nvPr/>
        </p:nvSpPr>
        <p:spPr>
          <a:xfrm>
            <a:off x="8915400" y="5867400"/>
            <a:ext cx="1104272" cy="320601"/>
          </a:xfrm>
          <a:prstGeom prst="rect">
            <a:avLst/>
          </a:prstGeom>
        </p:spPr>
        <p:txBody>
          <a:bodyPr vert="horz" wrap="square" lIns="0" tIns="12700" rIns="0" bIns="0" rtlCol="0">
            <a:spAutoFit/>
          </a:bodyPr>
          <a:lstStyle/>
          <a:p>
            <a:pPr marL="12700">
              <a:lnSpc>
                <a:spcPct val="100000"/>
              </a:lnSpc>
              <a:spcBef>
                <a:spcPts val="100"/>
              </a:spcBef>
            </a:pPr>
            <a:r>
              <a:rPr sz="2000" spc="-10" dirty="0">
                <a:latin typeface="Arial"/>
                <a:cs typeface="Arial"/>
              </a:rPr>
              <a:t>Medicine</a:t>
            </a:r>
            <a:endParaRPr sz="2000" dirty="0">
              <a:latin typeface="Arial"/>
              <a:cs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B3E05-11FB-BED4-5B21-CCBA1A074824}"/>
              </a:ext>
            </a:extLst>
          </p:cNvPr>
          <p:cNvSpPr>
            <a:spLocks noGrp="1"/>
          </p:cNvSpPr>
          <p:nvPr>
            <p:ph type="title"/>
          </p:nvPr>
        </p:nvSpPr>
        <p:spPr>
          <a:xfrm>
            <a:off x="1074200" y="1843797"/>
            <a:ext cx="9746200" cy="1938992"/>
          </a:xfrm>
        </p:spPr>
        <p:txBody>
          <a:bodyPr/>
          <a:lstStyle/>
          <a:p>
            <a:r>
              <a:rPr lang="en-US" dirty="0"/>
              <a:t>Nanoparticles</a:t>
            </a:r>
            <a:r>
              <a:rPr lang="en-US" spc="10" dirty="0"/>
              <a:t> </a:t>
            </a:r>
            <a:r>
              <a:rPr lang="en-US" dirty="0"/>
              <a:t>are</a:t>
            </a:r>
            <a:r>
              <a:rPr lang="en-US" spc="5" dirty="0"/>
              <a:t> </a:t>
            </a:r>
            <a:r>
              <a:rPr lang="en-US" dirty="0"/>
              <a:t>like</a:t>
            </a:r>
            <a:r>
              <a:rPr lang="en-US" spc="5" dirty="0"/>
              <a:t> </a:t>
            </a:r>
            <a:r>
              <a:rPr lang="en-US" spc="95" dirty="0"/>
              <a:t>little</a:t>
            </a:r>
            <a:r>
              <a:rPr lang="en-US" spc="10" dirty="0"/>
              <a:t> </a:t>
            </a:r>
            <a:r>
              <a:rPr lang="en-US" dirty="0"/>
              <a:t>ambulances</a:t>
            </a:r>
            <a:r>
              <a:rPr lang="en-US" spc="5" dirty="0"/>
              <a:t> </a:t>
            </a:r>
            <a:r>
              <a:rPr lang="en-US" spc="80" dirty="0"/>
              <a:t>that can</a:t>
            </a:r>
            <a:r>
              <a:rPr lang="en-US" spc="10" dirty="0"/>
              <a:t> </a:t>
            </a:r>
            <a:r>
              <a:rPr lang="en-US" dirty="0"/>
              <a:t>go</a:t>
            </a:r>
            <a:r>
              <a:rPr lang="en-US" spc="10" dirty="0"/>
              <a:t> </a:t>
            </a:r>
            <a:r>
              <a:rPr lang="en-US" spc="30" dirty="0"/>
              <a:t>to </a:t>
            </a:r>
            <a:r>
              <a:rPr lang="en-US" dirty="0"/>
              <a:t>diseased</a:t>
            </a:r>
            <a:r>
              <a:rPr lang="en-US" spc="-135" dirty="0"/>
              <a:t> </a:t>
            </a:r>
            <a:r>
              <a:rPr lang="en-US" dirty="0"/>
              <a:t>areas</a:t>
            </a:r>
            <a:r>
              <a:rPr lang="en-US" spc="-135" dirty="0"/>
              <a:t> </a:t>
            </a:r>
            <a:r>
              <a:rPr lang="en-US" spc="-20" dirty="0"/>
              <a:t>in</a:t>
            </a:r>
            <a:r>
              <a:rPr lang="en-US" spc="-135" dirty="0"/>
              <a:t> </a:t>
            </a:r>
            <a:r>
              <a:rPr lang="en-US" spc="75" dirty="0"/>
              <a:t>the</a:t>
            </a:r>
            <a:r>
              <a:rPr lang="en-US" spc="-135" dirty="0"/>
              <a:t> </a:t>
            </a:r>
            <a:r>
              <a:rPr lang="en-US" spc="-10" dirty="0"/>
              <a:t>body!</a:t>
            </a:r>
            <a:br>
              <a:rPr lang="en-US" dirty="0"/>
            </a:br>
            <a:endParaRPr lang="en-US" dirty="0"/>
          </a:p>
        </p:txBody>
      </p:sp>
      <p:pic>
        <p:nvPicPr>
          <p:cNvPr id="6" name="Picture 5" descr="A graphic of a blue sphere with a cutout that shows an internal gray layout and a red spherical core.">
            <a:extLst>
              <a:ext uri="{FF2B5EF4-FFF2-40B4-BE49-F238E27FC236}">
                <a16:creationId xmlns:a16="http://schemas.microsoft.com/office/drawing/2014/main" id="{E90903FE-0C09-D10B-2D74-4C70E44296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635" y="3276600"/>
            <a:ext cx="4572000" cy="2743200"/>
          </a:xfrm>
          <a:prstGeom prst="rect">
            <a:avLst/>
          </a:prstGeom>
        </p:spPr>
      </p:pic>
      <p:sp>
        <p:nvSpPr>
          <p:cNvPr id="7" name="object 5">
            <a:extLst>
              <a:ext uri="{FF2B5EF4-FFF2-40B4-BE49-F238E27FC236}">
                <a16:creationId xmlns:a16="http://schemas.microsoft.com/office/drawing/2014/main" id="{60E8D78B-5A96-1EC3-5145-D5AF49FE2C48}"/>
              </a:ext>
            </a:extLst>
          </p:cNvPr>
          <p:cNvSpPr txBox="1"/>
          <p:nvPr/>
        </p:nvSpPr>
        <p:spPr>
          <a:xfrm>
            <a:off x="4632950" y="4427515"/>
            <a:ext cx="379095" cy="756920"/>
          </a:xfrm>
          <a:prstGeom prst="rect">
            <a:avLst/>
          </a:prstGeom>
        </p:spPr>
        <p:txBody>
          <a:bodyPr vert="horz" wrap="square" lIns="0" tIns="12700" rIns="0" bIns="0" rtlCol="0">
            <a:spAutoFit/>
          </a:bodyPr>
          <a:lstStyle/>
          <a:p>
            <a:pPr marL="12700">
              <a:lnSpc>
                <a:spcPct val="100000"/>
              </a:lnSpc>
              <a:spcBef>
                <a:spcPts val="100"/>
              </a:spcBef>
            </a:pPr>
            <a:r>
              <a:rPr sz="4800" spc="-50" dirty="0">
                <a:latin typeface="Arial"/>
                <a:cs typeface="Arial"/>
              </a:rPr>
              <a:t>=</a:t>
            </a:r>
            <a:endParaRPr sz="4800" dirty="0">
              <a:latin typeface="Arial"/>
              <a:cs typeface="Arial"/>
            </a:endParaRPr>
          </a:p>
        </p:txBody>
      </p:sp>
      <p:pic>
        <p:nvPicPr>
          <p:cNvPr id="8" name="Picture 7" descr="A graphic of a white ambulance with orange stripes and a blue cross on the side.">
            <a:extLst>
              <a:ext uri="{FF2B5EF4-FFF2-40B4-BE49-F238E27FC236}">
                <a16:creationId xmlns:a16="http://schemas.microsoft.com/office/drawing/2014/main" id="{8B22F2A3-B648-342A-11B1-1162C5A20BC0}"/>
              </a:ext>
            </a:extLst>
          </p:cNvPr>
          <p:cNvPicPr>
            <a:picLocks noChangeAspect="1"/>
          </p:cNvPicPr>
          <p:nvPr/>
        </p:nvPicPr>
        <p:blipFill rotWithShape="1">
          <a:blip r:embed="rId4">
            <a:extLst>
              <a:ext uri="{28A0092B-C50C-407E-A947-70E740481C1C}">
                <a14:useLocalDpi xmlns:a14="http://schemas.microsoft.com/office/drawing/2010/main" val="0"/>
              </a:ext>
            </a:extLst>
          </a:blip>
          <a:srcRect l="18394" r="15731"/>
          <a:stretch/>
        </p:blipFill>
        <p:spPr>
          <a:xfrm>
            <a:off x="5867400" y="2207926"/>
            <a:ext cx="5105400" cy="4650074"/>
          </a:xfrm>
          <a:prstGeom prst="rect">
            <a:avLst/>
          </a:prstGeom>
        </p:spPr>
      </p:pic>
    </p:spTree>
    <p:extLst>
      <p:ext uri="{BB962C8B-B14F-4D97-AF65-F5344CB8AC3E}">
        <p14:creationId xmlns:p14="http://schemas.microsoft.com/office/powerpoint/2010/main" val="30844778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How</a:t>
            </a:r>
            <a:r>
              <a:rPr spc="-130" dirty="0"/>
              <a:t> </a:t>
            </a:r>
            <a:r>
              <a:rPr dirty="0"/>
              <a:t>do</a:t>
            </a:r>
            <a:r>
              <a:rPr spc="-30" dirty="0"/>
              <a:t> </a:t>
            </a:r>
            <a:r>
              <a:rPr dirty="0"/>
              <a:t>nanoparticles</a:t>
            </a:r>
            <a:r>
              <a:rPr spc="-35" dirty="0"/>
              <a:t> </a:t>
            </a:r>
            <a:r>
              <a:rPr dirty="0"/>
              <a:t>know</a:t>
            </a:r>
            <a:r>
              <a:rPr spc="-225" dirty="0"/>
              <a:t> </a:t>
            </a:r>
            <a:r>
              <a:rPr spc="75" dirty="0"/>
              <a:t>where</a:t>
            </a:r>
            <a:r>
              <a:rPr spc="-35" dirty="0"/>
              <a:t> </a:t>
            </a:r>
            <a:r>
              <a:rPr spc="55" dirty="0"/>
              <a:t>to</a:t>
            </a:r>
            <a:r>
              <a:rPr spc="-30" dirty="0"/>
              <a:t> </a:t>
            </a:r>
            <a:r>
              <a:rPr spc="-35" dirty="0"/>
              <a:t>go?</a:t>
            </a:r>
          </a:p>
        </p:txBody>
      </p:sp>
      <p:sp>
        <p:nvSpPr>
          <p:cNvPr id="4" name="object 4"/>
          <p:cNvSpPr txBox="1"/>
          <p:nvPr/>
        </p:nvSpPr>
        <p:spPr>
          <a:xfrm>
            <a:off x="1074200" y="2716541"/>
            <a:ext cx="3110625" cy="375920"/>
          </a:xfrm>
          <a:prstGeom prst="rect">
            <a:avLst/>
          </a:prstGeom>
        </p:spPr>
        <p:txBody>
          <a:bodyPr vert="horz" wrap="square" lIns="0" tIns="12700" rIns="0" bIns="0" rtlCol="0">
            <a:spAutoFit/>
          </a:bodyPr>
          <a:lstStyle/>
          <a:p>
            <a:pPr marL="12700">
              <a:lnSpc>
                <a:spcPct val="100000"/>
              </a:lnSpc>
              <a:spcBef>
                <a:spcPts val="100"/>
              </a:spcBef>
            </a:pPr>
            <a:r>
              <a:rPr sz="2300" b="1" spc="-145" dirty="0">
                <a:solidFill>
                  <a:srgbClr val="595959"/>
                </a:solidFill>
                <a:latin typeface="Arial"/>
                <a:cs typeface="Arial"/>
              </a:rPr>
              <a:t>Ligands</a:t>
            </a:r>
            <a:r>
              <a:rPr sz="2300" b="1" spc="-165" dirty="0">
                <a:solidFill>
                  <a:srgbClr val="595959"/>
                </a:solidFill>
                <a:latin typeface="Arial"/>
                <a:cs typeface="Arial"/>
              </a:rPr>
              <a:t> </a:t>
            </a:r>
            <a:r>
              <a:rPr sz="2300" b="1" spc="-105" dirty="0">
                <a:solidFill>
                  <a:srgbClr val="595959"/>
                </a:solidFill>
                <a:latin typeface="Arial"/>
                <a:cs typeface="Arial"/>
              </a:rPr>
              <a:t>and</a:t>
            </a:r>
            <a:r>
              <a:rPr sz="2300" b="1" spc="-160" dirty="0">
                <a:solidFill>
                  <a:srgbClr val="595959"/>
                </a:solidFill>
                <a:latin typeface="Arial"/>
                <a:cs typeface="Arial"/>
              </a:rPr>
              <a:t> </a:t>
            </a:r>
            <a:r>
              <a:rPr sz="2300" b="1" spc="-45" dirty="0">
                <a:solidFill>
                  <a:srgbClr val="595959"/>
                </a:solidFill>
                <a:latin typeface="Arial"/>
                <a:cs typeface="Arial"/>
              </a:rPr>
              <a:t>receptors!</a:t>
            </a:r>
            <a:endParaRPr sz="2300" dirty="0">
              <a:solidFill>
                <a:srgbClr val="595959"/>
              </a:solidFill>
              <a:latin typeface="Arial"/>
              <a:cs typeface="Arial"/>
            </a:endParaRPr>
          </a:p>
        </p:txBody>
      </p:sp>
      <p:pic>
        <p:nvPicPr>
          <p:cNvPr id="6" name="Picture 5" descr="An orange nanoparticle with purple triangles labeled &quot;Ligand.&quot; Under the nanoparticle is a blue line (labeled &quot;Cell membrane&quot;) lined with V shapes labeled &quot;Receptor.&quot;">
            <a:extLst>
              <a:ext uri="{FF2B5EF4-FFF2-40B4-BE49-F238E27FC236}">
                <a16:creationId xmlns:a16="http://schemas.microsoft.com/office/drawing/2014/main" id="{CEA9377E-55C0-DE97-8933-53BF9F504F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136" y="1944127"/>
            <a:ext cx="11477171" cy="4990073"/>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14" dirty="0"/>
              <a:t>What</a:t>
            </a:r>
            <a:r>
              <a:rPr spc="-60" dirty="0"/>
              <a:t> </a:t>
            </a:r>
            <a:r>
              <a:rPr dirty="0"/>
              <a:t>are</a:t>
            </a:r>
            <a:r>
              <a:rPr spc="-60" dirty="0"/>
              <a:t> </a:t>
            </a:r>
            <a:r>
              <a:rPr dirty="0"/>
              <a:t>ligands</a:t>
            </a:r>
            <a:r>
              <a:rPr spc="-55" dirty="0"/>
              <a:t> </a:t>
            </a:r>
            <a:r>
              <a:rPr dirty="0"/>
              <a:t>and</a:t>
            </a:r>
            <a:r>
              <a:rPr spc="-60" dirty="0"/>
              <a:t> </a:t>
            </a:r>
            <a:r>
              <a:rPr spc="-10" dirty="0"/>
              <a:t>receptors?</a:t>
            </a:r>
          </a:p>
        </p:txBody>
      </p:sp>
      <p:sp>
        <p:nvSpPr>
          <p:cNvPr id="4" name="object 4"/>
          <p:cNvSpPr txBox="1"/>
          <p:nvPr/>
        </p:nvSpPr>
        <p:spPr>
          <a:xfrm>
            <a:off x="1074200" y="2514601"/>
            <a:ext cx="5326600" cy="2500685"/>
          </a:xfrm>
          <a:prstGeom prst="rect">
            <a:avLst/>
          </a:prstGeom>
        </p:spPr>
        <p:txBody>
          <a:bodyPr vert="horz" wrap="square" lIns="0" tIns="12700" rIns="0" bIns="0" rtlCol="0">
            <a:spAutoFit/>
          </a:bodyPr>
          <a:lstStyle/>
          <a:p>
            <a:pPr marL="12700" marR="209550">
              <a:lnSpc>
                <a:spcPct val="100000"/>
              </a:lnSpc>
              <a:spcBef>
                <a:spcPts val="100"/>
              </a:spcBef>
            </a:pPr>
            <a:r>
              <a:rPr sz="1600" spc="-95" dirty="0">
                <a:solidFill>
                  <a:srgbClr val="595959"/>
                </a:solidFill>
                <a:latin typeface="Arial"/>
                <a:cs typeface="Arial"/>
              </a:rPr>
              <a:t>Ligands</a:t>
            </a:r>
            <a:r>
              <a:rPr sz="1600" spc="-70" dirty="0">
                <a:solidFill>
                  <a:srgbClr val="595959"/>
                </a:solidFill>
                <a:latin typeface="Arial"/>
                <a:cs typeface="Arial"/>
              </a:rPr>
              <a:t> </a:t>
            </a:r>
            <a:r>
              <a:rPr sz="1600" spc="-30" dirty="0">
                <a:solidFill>
                  <a:srgbClr val="595959"/>
                </a:solidFill>
                <a:latin typeface="Arial"/>
                <a:cs typeface="Arial"/>
              </a:rPr>
              <a:t>are</a:t>
            </a:r>
            <a:r>
              <a:rPr sz="1600" spc="-70" dirty="0">
                <a:solidFill>
                  <a:srgbClr val="595959"/>
                </a:solidFill>
                <a:latin typeface="Arial"/>
                <a:cs typeface="Arial"/>
              </a:rPr>
              <a:t> </a:t>
            </a:r>
            <a:r>
              <a:rPr sz="1600" spc="-35" dirty="0">
                <a:solidFill>
                  <a:srgbClr val="595959"/>
                </a:solidFill>
                <a:latin typeface="Arial"/>
                <a:cs typeface="Arial"/>
              </a:rPr>
              <a:t>like</a:t>
            </a:r>
            <a:r>
              <a:rPr sz="1600" spc="-65" dirty="0">
                <a:solidFill>
                  <a:srgbClr val="595959"/>
                </a:solidFill>
                <a:latin typeface="Arial"/>
                <a:cs typeface="Arial"/>
              </a:rPr>
              <a:t> </a:t>
            </a:r>
            <a:r>
              <a:rPr sz="1600" spc="-30" dirty="0">
                <a:solidFill>
                  <a:srgbClr val="595959"/>
                </a:solidFill>
                <a:latin typeface="Arial"/>
                <a:cs typeface="Arial"/>
              </a:rPr>
              <a:t>tiny</a:t>
            </a:r>
            <a:r>
              <a:rPr sz="1600" spc="-70" dirty="0">
                <a:solidFill>
                  <a:srgbClr val="595959"/>
                </a:solidFill>
                <a:latin typeface="Arial"/>
                <a:cs typeface="Arial"/>
              </a:rPr>
              <a:t> </a:t>
            </a:r>
            <a:r>
              <a:rPr sz="1600" spc="-85" dirty="0">
                <a:solidFill>
                  <a:srgbClr val="595959"/>
                </a:solidFill>
                <a:latin typeface="Arial"/>
                <a:cs typeface="Arial"/>
              </a:rPr>
              <a:t>keys</a:t>
            </a:r>
            <a:r>
              <a:rPr sz="1600" spc="-70" dirty="0">
                <a:solidFill>
                  <a:srgbClr val="595959"/>
                </a:solidFill>
                <a:latin typeface="Arial"/>
                <a:cs typeface="Arial"/>
              </a:rPr>
              <a:t> </a:t>
            </a:r>
            <a:r>
              <a:rPr sz="1600" spc="-75" dirty="0">
                <a:solidFill>
                  <a:srgbClr val="595959"/>
                </a:solidFill>
                <a:latin typeface="Arial"/>
                <a:cs typeface="Arial"/>
              </a:rPr>
              <a:t>on</a:t>
            </a:r>
            <a:r>
              <a:rPr sz="1600" spc="-65" dirty="0">
                <a:solidFill>
                  <a:srgbClr val="595959"/>
                </a:solidFill>
                <a:latin typeface="Arial"/>
                <a:cs typeface="Arial"/>
              </a:rPr>
              <a:t> </a:t>
            </a:r>
            <a:r>
              <a:rPr sz="1600" spc="-60" dirty="0">
                <a:solidFill>
                  <a:srgbClr val="595959"/>
                </a:solidFill>
                <a:latin typeface="Arial"/>
                <a:cs typeface="Arial"/>
              </a:rPr>
              <a:t>nanoparticles,</a:t>
            </a:r>
            <a:r>
              <a:rPr sz="1600" spc="-70" dirty="0">
                <a:solidFill>
                  <a:srgbClr val="595959"/>
                </a:solidFill>
                <a:latin typeface="Arial"/>
                <a:cs typeface="Arial"/>
              </a:rPr>
              <a:t> </a:t>
            </a:r>
            <a:r>
              <a:rPr sz="1600" spc="-25" dirty="0">
                <a:solidFill>
                  <a:srgbClr val="595959"/>
                </a:solidFill>
                <a:latin typeface="Arial"/>
                <a:cs typeface="Arial"/>
              </a:rPr>
              <a:t>and </a:t>
            </a:r>
            <a:r>
              <a:rPr sz="1600" spc="-45" dirty="0">
                <a:solidFill>
                  <a:srgbClr val="595959"/>
                </a:solidFill>
                <a:latin typeface="Arial"/>
                <a:cs typeface="Arial"/>
              </a:rPr>
              <a:t>receptors</a:t>
            </a:r>
            <a:r>
              <a:rPr sz="1600" spc="-85" dirty="0">
                <a:solidFill>
                  <a:srgbClr val="595959"/>
                </a:solidFill>
                <a:latin typeface="Arial"/>
                <a:cs typeface="Arial"/>
              </a:rPr>
              <a:t> </a:t>
            </a:r>
            <a:r>
              <a:rPr sz="1600" spc="-30" dirty="0">
                <a:solidFill>
                  <a:srgbClr val="595959"/>
                </a:solidFill>
                <a:latin typeface="Arial"/>
                <a:cs typeface="Arial"/>
              </a:rPr>
              <a:t>are</a:t>
            </a:r>
            <a:r>
              <a:rPr sz="1600" spc="-85" dirty="0">
                <a:solidFill>
                  <a:srgbClr val="595959"/>
                </a:solidFill>
                <a:latin typeface="Arial"/>
                <a:cs typeface="Arial"/>
              </a:rPr>
              <a:t> </a:t>
            </a:r>
            <a:r>
              <a:rPr sz="1600" spc="-35" dirty="0">
                <a:solidFill>
                  <a:srgbClr val="595959"/>
                </a:solidFill>
                <a:latin typeface="Arial"/>
                <a:cs typeface="Arial"/>
              </a:rPr>
              <a:t>like</a:t>
            </a:r>
            <a:r>
              <a:rPr sz="1600" spc="-80" dirty="0">
                <a:solidFill>
                  <a:srgbClr val="595959"/>
                </a:solidFill>
                <a:latin typeface="Arial"/>
                <a:cs typeface="Arial"/>
              </a:rPr>
              <a:t> </a:t>
            </a:r>
            <a:r>
              <a:rPr sz="1600" spc="-70" dirty="0">
                <a:solidFill>
                  <a:srgbClr val="595959"/>
                </a:solidFill>
                <a:latin typeface="Arial"/>
                <a:cs typeface="Arial"/>
              </a:rPr>
              <a:t>special</a:t>
            </a:r>
            <a:r>
              <a:rPr sz="1600" spc="-85" dirty="0">
                <a:solidFill>
                  <a:srgbClr val="595959"/>
                </a:solidFill>
                <a:latin typeface="Arial"/>
                <a:cs typeface="Arial"/>
              </a:rPr>
              <a:t> </a:t>
            </a:r>
            <a:r>
              <a:rPr sz="1600" spc="-80" dirty="0">
                <a:solidFill>
                  <a:srgbClr val="595959"/>
                </a:solidFill>
                <a:latin typeface="Arial"/>
                <a:cs typeface="Arial"/>
              </a:rPr>
              <a:t>locks </a:t>
            </a:r>
            <a:r>
              <a:rPr sz="1600" spc="-75" dirty="0">
                <a:solidFill>
                  <a:srgbClr val="595959"/>
                </a:solidFill>
                <a:latin typeface="Arial"/>
                <a:cs typeface="Arial"/>
              </a:rPr>
              <a:t>on</a:t>
            </a:r>
            <a:r>
              <a:rPr sz="1600" spc="-85" dirty="0">
                <a:solidFill>
                  <a:srgbClr val="595959"/>
                </a:solidFill>
                <a:latin typeface="Arial"/>
                <a:cs typeface="Arial"/>
              </a:rPr>
              <a:t> </a:t>
            </a:r>
            <a:r>
              <a:rPr sz="1600" spc="-55" dirty="0">
                <a:solidFill>
                  <a:srgbClr val="595959"/>
                </a:solidFill>
                <a:latin typeface="Arial"/>
                <a:cs typeface="Arial"/>
              </a:rPr>
              <a:t>cells/tissues.</a:t>
            </a:r>
            <a:endParaRPr sz="1600" dirty="0">
              <a:solidFill>
                <a:srgbClr val="595959"/>
              </a:solidFill>
              <a:latin typeface="Arial"/>
              <a:cs typeface="Arial"/>
            </a:endParaRPr>
          </a:p>
          <a:p>
            <a:pPr>
              <a:lnSpc>
                <a:spcPct val="100000"/>
              </a:lnSpc>
              <a:spcBef>
                <a:spcPts val="65"/>
              </a:spcBef>
            </a:pPr>
            <a:endParaRPr sz="1600" dirty="0">
              <a:solidFill>
                <a:srgbClr val="595959"/>
              </a:solidFill>
              <a:latin typeface="Arial"/>
              <a:cs typeface="Arial"/>
            </a:endParaRPr>
          </a:p>
          <a:p>
            <a:pPr marL="12700" marR="181610">
              <a:lnSpc>
                <a:spcPct val="100000"/>
              </a:lnSpc>
            </a:pPr>
            <a:r>
              <a:rPr sz="1600" spc="-55" dirty="0">
                <a:solidFill>
                  <a:srgbClr val="595959"/>
                </a:solidFill>
                <a:latin typeface="Arial"/>
                <a:cs typeface="Arial"/>
              </a:rPr>
              <a:t>The</a:t>
            </a:r>
            <a:r>
              <a:rPr sz="1600" spc="-60" dirty="0">
                <a:solidFill>
                  <a:srgbClr val="595959"/>
                </a:solidFill>
                <a:latin typeface="Arial"/>
                <a:cs typeface="Arial"/>
              </a:rPr>
              <a:t> </a:t>
            </a:r>
            <a:r>
              <a:rPr sz="1600" spc="-55" dirty="0">
                <a:solidFill>
                  <a:srgbClr val="595959"/>
                </a:solidFill>
                <a:latin typeface="Arial"/>
                <a:cs typeface="Arial"/>
              </a:rPr>
              <a:t>nanoparticles </a:t>
            </a:r>
            <a:r>
              <a:rPr sz="1600" spc="-65" dirty="0">
                <a:solidFill>
                  <a:srgbClr val="595959"/>
                </a:solidFill>
                <a:latin typeface="Arial"/>
                <a:cs typeface="Arial"/>
              </a:rPr>
              <a:t>have</a:t>
            </a:r>
            <a:r>
              <a:rPr sz="1600" spc="-60" dirty="0">
                <a:solidFill>
                  <a:srgbClr val="595959"/>
                </a:solidFill>
                <a:latin typeface="Arial"/>
                <a:cs typeface="Arial"/>
              </a:rPr>
              <a:t> </a:t>
            </a:r>
            <a:r>
              <a:rPr sz="1600" dirty="0">
                <a:solidFill>
                  <a:srgbClr val="595959"/>
                </a:solidFill>
                <a:latin typeface="Arial"/>
                <a:cs typeface="Arial"/>
              </a:rPr>
              <a:t>little</a:t>
            </a:r>
            <a:r>
              <a:rPr sz="1600" spc="-55" dirty="0">
                <a:solidFill>
                  <a:srgbClr val="595959"/>
                </a:solidFill>
                <a:latin typeface="Arial"/>
                <a:cs typeface="Arial"/>
              </a:rPr>
              <a:t> </a:t>
            </a:r>
            <a:r>
              <a:rPr sz="1600" spc="-75" dirty="0">
                <a:solidFill>
                  <a:srgbClr val="595959"/>
                </a:solidFill>
                <a:latin typeface="Arial"/>
                <a:cs typeface="Arial"/>
              </a:rPr>
              <a:t>keys(ligands)</a:t>
            </a:r>
            <a:r>
              <a:rPr sz="1600" spc="-55" dirty="0">
                <a:solidFill>
                  <a:srgbClr val="595959"/>
                </a:solidFill>
                <a:latin typeface="Arial"/>
                <a:cs typeface="Arial"/>
              </a:rPr>
              <a:t> </a:t>
            </a:r>
            <a:r>
              <a:rPr sz="1600" spc="-25" dirty="0">
                <a:solidFill>
                  <a:srgbClr val="595959"/>
                </a:solidFill>
                <a:latin typeface="Arial"/>
                <a:cs typeface="Arial"/>
              </a:rPr>
              <a:t>on </a:t>
            </a:r>
            <a:r>
              <a:rPr sz="1600" spc="-40" dirty="0">
                <a:solidFill>
                  <a:srgbClr val="595959"/>
                </a:solidFill>
                <a:latin typeface="Arial"/>
                <a:cs typeface="Arial"/>
              </a:rPr>
              <a:t>them,</a:t>
            </a:r>
            <a:r>
              <a:rPr sz="1600" spc="-90" dirty="0">
                <a:solidFill>
                  <a:srgbClr val="595959"/>
                </a:solidFill>
                <a:latin typeface="Arial"/>
                <a:cs typeface="Arial"/>
              </a:rPr>
              <a:t> </a:t>
            </a:r>
            <a:r>
              <a:rPr sz="1600" spc="-70" dirty="0">
                <a:solidFill>
                  <a:srgbClr val="595959"/>
                </a:solidFill>
                <a:latin typeface="Arial"/>
                <a:cs typeface="Arial"/>
              </a:rPr>
              <a:t>and</a:t>
            </a:r>
            <a:r>
              <a:rPr sz="1600" spc="-90" dirty="0">
                <a:solidFill>
                  <a:srgbClr val="595959"/>
                </a:solidFill>
                <a:latin typeface="Arial"/>
                <a:cs typeface="Arial"/>
              </a:rPr>
              <a:t> </a:t>
            </a:r>
            <a:r>
              <a:rPr sz="1600" spc="-35" dirty="0">
                <a:solidFill>
                  <a:srgbClr val="595959"/>
                </a:solidFill>
                <a:latin typeface="Arial"/>
                <a:cs typeface="Arial"/>
              </a:rPr>
              <a:t>they</a:t>
            </a:r>
            <a:r>
              <a:rPr sz="1600" spc="-85" dirty="0">
                <a:solidFill>
                  <a:srgbClr val="595959"/>
                </a:solidFill>
                <a:latin typeface="Arial"/>
                <a:cs typeface="Arial"/>
              </a:rPr>
              <a:t> can</a:t>
            </a:r>
            <a:r>
              <a:rPr sz="1600" spc="-90" dirty="0">
                <a:solidFill>
                  <a:srgbClr val="595959"/>
                </a:solidFill>
                <a:latin typeface="Arial"/>
                <a:cs typeface="Arial"/>
              </a:rPr>
              <a:t> </a:t>
            </a:r>
            <a:r>
              <a:rPr sz="1600" spc="-60" dirty="0">
                <a:solidFill>
                  <a:srgbClr val="595959"/>
                </a:solidFill>
                <a:latin typeface="Arial"/>
                <a:cs typeface="Arial"/>
              </a:rPr>
              <a:t>only</a:t>
            </a:r>
            <a:r>
              <a:rPr sz="1600" spc="-85" dirty="0">
                <a:solidFill>
                  <a:srgbClr val="595959"/>
                </a:solidFill>
                <a:latin typeface="Arial"/>
                <a:cs typeface="Arial"/>
              </a:rPr>
              <a:t> </a:t>
            </a:r>
            <a:r>
              <a:rPr sz="1600" spc="-65" dirty="0">
                <a:solidFill>
                  <a:srgbClr val="595959"/>
                </a:solidFill>
                <a:latin typeface="Arial"/>
                <a:cs typeface="Arial"/>
              </a:rPr>
              <a:t>open</a:t>
            </a:r>
            <a:r>
              <a:rPr sz="1600" spc="-90" dirty="0">
                <a:solidFill>
                  <a:srgbClr val="595959"/>
                </a:solidFill>
                <a:latin typeface="Arial"/>
                <a:cs typeface="Arial"/>
              </a:rPr>
              <a:t> </a:t>
            </a:r>
            <a:r>
              <a:rPr sz="1600" spc="-10" dirty="0">
                <a:solidFill>
                  <a:srgbClr val="595959"/>
                </a:solidFill>
                <a:latin typeface="Arial"/>
                <a:cs typeface="Arial"/>
              </a:rPr>
              <a:t>with</a:t>
            </a:r>
            <a:r>
              <a:rPr sz="1600" spc="-85" dirty="0">
                <a:solidFill>
                  <a:srgbClr val="595959"/>
                </a:solidFill>
                <a:latin typeface="Arial"/>
                <a:cs typeface="Arial"/>
              </a:rPr>
              <a:t> </a:t>
            </a:r>
            <a:r>
              <a:rPr sz="1600" spc="-35" dirty="0">
                <a:solidFill>
                  <a:srgbClr val="595959"/>
                </a:solidFill>
                <a:latin typeface="Arial"/>
                <a:cs typeface="Arial"/>
              </a:rPr>
              <a:t>very</a:t>
            </a:r>
            <a:r>
              <a:rPr sz="1600" spc="-90" dirty="0">
                <a:solidFill>
                  <a:srgbClr val="595959"/>
                </a:solidFill>
                <a:latin typeface="Arial"/>
                <a:cs typeface="Arial"/>
              </a:rPr>
              <a:t> </a:t>
            </a:r>
            <a:r>
              <a:rPr sz="1600" spc="-50" dirty="0">
                <a:solidFill>
                  <a:srgbClr val="595959"/>
                </a:solidFill>
                <a:latin typeface="Arial"/>
                <a:cs typeface="Arial"/>
              </a:rPr>
              <a:t>speciﬁc </a:t>
            </a:r>
            <a:r>
              <a:rPr sz="1600" spc="-80" dirty="0">
                <a:solidFill>
                  <a:srgbClr val="595959"/>
                </a:solidFill>
                <a:latin typeface="Arial"/>
                <a:cs typeface="Arial"/>
              </a:rPr>
              <a:t>locks</a:t>
            </a:r>
            <a:r>
              <a:rPr sz="1600" spc="-95" dirty="0">
                <a:solidFill>
                  <a:srgbClr val="595959"/>
                </a:solidFill>
                <a:latin typeface="Arial"/>
                <a:cs typeface="Arial"/>
              </a:rPr>
              <a:t> </a:t>
            </a:r>
            <a:r>
              <a:rPr sz="1600" spc="-50" dirty="0">
                <a:solidFill>
                  <a:srgbClr val="595959"/>
                </a:solidFill>
                <a:latin typeface="Arial"/>
                <a:cs typeface="Arial"/>
              </a:rPr>
              <a:t>in</a:t>
            </a:r>
            <a:r>
              <a:rPr sz="1600" spc="-90" dirty="0">
                <a:solidFill>
                  <a:srgbClr val="595959"/>
                </a:solidFill>
                <a:latin typeface="Arial"/>
                <a:cs typeface="Arial"/>
              </a:rPr>
              <a:t> </a:t>
            </a:r>
            <a:r>
              <a:rPr sz="1600" spc="-25" dirty="0">
                <a:solidFill>
                  <a:srgbClr val="595959"/>
                </a:solidFill>
                <a:latin typeface="Arial"/>
                <a:cs typeface="Arial"/>
              </a:rPr>
              <a:t>the</a:t>
            </a:r>
            <a:r>
              <a:rPr sz="1600" spc="-90" dirty="0">
                <a:solidFill>
                  <a:srgbClr val="595959"/>
                </a:solidFill>
                <a:latin typeface="Arial"/>
                <a:cs typeface="Arial"/>
              </a:rPr>
              <a:t> </a:t>
            </a:r>
            <a:r>
              <a:rPr sz="1600" spc="-65" dirty="0">
                <a:solidFill>
                  <a:srgbClr val="595959"/>
                </a:solidFill>
                <a:latin typeface="Arial"/>
                <a:cs typeface="Arial"/>
              </a:rPr>
              <a:t>body</a:t>
            </a:r>
            <a:r>
              <a:rPr sz="1600" spc="-90" dirty="0">
                <a:solidFill>
                  <a:srgbClr val="595959"/>
                </a:solidFill>
                <a:latin typeface="Arial"/>
                <a:cs typeface="Arial"/>
              </a:rPr>
              <a:t> </a:t>
            </a:r>
            <a:r>
              <a:rPr sz="1600" spc="-10" dirty="0">
                <a:solidFill>
                  <a:srgbClr val="595959"/>
                </a:solidFill>
                <a:latin typeface="Arial"/>
                <a:cs typeface="Arial"/>
              </a:rPr>
              <a:t>(receptors).</a:t>
            </a:r>
            <a:endParaRPr sz="1600" dirty="0">
              <a:solidFill>
                <a:srgbClr val="595959"/>
              </a:solidFill>
              <a:latin typeface="Arial"/>
              <a:cs typeface="Arial"/>
            </a:endParaRPr>
          </a:p>
          <a:p>
            <a:pPr>
              <a:lnSpc>
                <a:spcPct val="100000"/>
              </a:lnSpc>
              <a:spcBef>
                <a:spcPts val="65"/>
              </a:spcBef>
            </a:pPr>
            <a:endParaRPr sz="1600" dirty="0">
              <a:solidFill>
                <a:srgbClr val="595959"/>
              </a:solidFill>
              <a:latin typeface="Arial"/>
              <a:cs typeface="Arial"/>
            </a:endParaRPr>
          </a:p>
          <a:p>
            <a:pPr marL="12700" marR="5080">
              <a:lnSpc>
                <a:spcPct val="100000"/>
              </a:lnSpc>
            </a:pPr>
            <a:r>
              <a:rPr sz="1600" spc="-55" dirty="0">
                <a:solidFill>
                  <a:srgbClr val="595959"/>
                </a:solidFill>
                <a:latin typeface="Arial"/>
                <a:cs typeface="Arial"/>
              </a:rPr>
              <a:t>The</a:t>
            </a:r>
            <a:r>
              <a:rPr sz="1600" spc="-80" dirty="0">
                <a:solidFill>
                  <a:srgbClr val="595959"/>
                </a:solidFill>
                <a:latin typeface="Arial"/>
                <a:cs typeface="Arial"/>
              </a:rPr>
              <a:t> locks </a:t>
            </a:r>
            <a:r>
              <a:rPr sz="1600" spc="-30" dirty="0">
                <a:solidFill>
                  <a:srgbClr val="595959"/>
                </a:solidFill>
                <a:latin typeface="Arial"/>
                <a:cs typeface="Arial"/>
              </a:rPr>
              <a:t>are</a:t>
            </a:r>
            <a:r>
              <a:rPr sz="1600" spc="-80" dirty="0">
                <a:solidFill>
                  <a:srgbClr val="595959"/>
                </a:solidFill>
                <a:latin typeface="Arial"/>
                <a:cs typeface="Arial"/>
              </a:rPr>
              <a:t> designed </a:t>
            </a:r>
            <a:r>
              <a:rPr sz="1600" spc="-10" dirty="0">
                <a:solidFill>
                  <a:srgbClr val="595959"/>
                </a:solidFill>
                <a:latin typeface="Arial"/>
                <a:cs typeface="Arial"/>
              </a:rPr>
              <a:t>to</a:t>
            </a:r>
            <a:r>
              <a:rPr sz="1600" spc="-80" dirty="0">
                <a:solidFill>
                  <a:srgbClr val="595959"/>
                </a:solidFill>
                <a:latin typeface="Arial"/>
                <a:cs typeface="Arial"/>
              </a:rPr>
              <a:t> </a:t>
            </a:r>
            <a:r>
              <a:rPr sz="1600" dirty="0">
                <a:solidFill>
                  <a:srgbClr val="595959"/>
                </a:solidFill>
                <a:latin typeface="Arial"/>
                <a:cs typeface="Arial"/>
              </a:rPr>
              <a:t>ﬁt</a:t>
            </a:r>
            <a:r>
              <a:rPr sz="1600" spc="-80" dirty="0">
                <a:solidFill>
                  <a:srgbClr val="595959"/>
                </a:solidFill>
                <a:latin typeface="Arial"/>
                <a:cs typeface="Arial"/>
              </a:rPr>
              <a:t> </a:t>
            </a:r>
            <a:r>
              <a:rPr sz="1600" spc="-30" dirty="0">
                <a:solidFill>
                  <a:srgbClr val="595959"/>
                </a:solidFill>
                <a:latin typeface="Arial"/>
                <a:cs typeface="Arial"/>
              </a:rPr>
              <a:t>perfectly</a:t>
            </a:r>
            <a:r>
              <a:rPr sz="1600" spc="-80" dirty="0">
                <a:solidFill>
                  <a:srgbClr val="595959"/>
                </a:solidFill>
                <a:latin typeface="Arial"/>
                <a:cs typeface="Arial"/>
              </a:rPr>
              <a:t> </a:t>
            </a:r>
            <a:r>
              <a:rPr sz="1600" spc="-10" dirty="0">
                <a:solidFill>
                  <a:srgbClr val="595959"/>
                </a:solidFill>
                <a:latin typeface="Arial"/>
                <a:cs typeface="Arial"/>
              </a:rPr>
              <a:t>with</a:t>
            </a:r>
            <a:r>
              <a:rPr sz="1600" spc="-80" dirty="0">
                <a:solidFill>
                  <a:srgbClr val="595959"/>
                </a:solidFill>
                <a:latin typeface="Arial"/>
                <a:cs typeface="Arial"/>
              </a:rPr>
              <a:t> </a:t>
            </a:r>
            <a:r>
              <a:rPr sz="1600" spc="-25" dirty="0">
                <a:solidFill>
                  <a:srgbClr val="595959"/>
                </a:solidFill>
                <a:latin typeface="Arial"/>
                <a:cs typeface="Arial"/>
              </a:rPr>
              <a:t>the </a:t>
            </a:r>
            <a:r>
              <a:rPr sz="1600" spc="-85" dirty="0">
                <a:solidFill>
                  <a:srgbClr val="595959"/>
                </a:solidFill>
                <a:latin typeface="Arial"/>
                <a:cs typeface="Arial"/>
              </a:rPr>
              <a:t>keys</a:t>
            </a:r>
            <a:r>
              <a:rPr sz="1600" spc="-65" dirty="0">
                <a:solidFill>
                  <a:srgbClr val="595959"/>
                </a:solidFill>
                <a:latin typeface="Arial"/>
                <a:cs typeface="Arial"/>
              </a:rPr>
              <a:t> </a:t>
            </a:r>
            <a:r>
              <a:rPr sz="1600" spc="-75" dirty="0">
                <a:solidFill>
                  <a:srgbClr val="595959"/>
                </a:solidFill>
                <a:latin typeface="Arial"/>
                <a:cs typeface="Arial"/>
              </a:rPr>
              <a:t>(ligands)</a:t>
            </a:r>
            <a:r>
              <a:rPr sz="1600" spc="-65" dirty="0">
                <a:solidFill>
                  <a:srgbClr val="595959"/>
                </a:solidFill>
                <a:latin typeface="Arial"/>
                <a:cs typeface="Arial"/>
              </a:rPr>
              <a:t> </a:t>
            </a:r>
            <a:r>
              <a:rPr sz="1600" spc="-75" dirty="0">
                <a:solidFill>
                  <a:srgbClr val="595959"/>
                </a:solidFill>
                <a:latin typeface="Arial"/>
                <a:cs typeface="Arial"/>
              </a:rPr>
              <a:t>on</a:t>
            </a:r>
            <a:r>
              <a:rPr sz="1600" spc="-60" dirty="0">
                <a:solidFill>
                  <a:srgbClr val="595959"/>
                </a:solidFill>
                <a:latin typeface="Arial"/>
                <a:cs typeface="Arial"/>
              </a:rPr>
              <a:t> these</a:t>
            </a:r>
            <a:r>
              <a:rPr sz="1600" spc="-65" dirty="0">
                <a:solidFill>
                  <a:srgbClr val="595959"/>
                </a:solidFill>
                <a:latin typeface="Arial"/>
                <a:cs typeface="Arial"/>
              </a:rPr>
              <a:t> </a:t>
            </a:r>
            <a:r>
              <a:rPr sz="1600" spc="-60" dirty="0">
                <a:solidFill>
                  <a:srgbClr val="595959"/>
                </a:solidFill>
                <a:latin typeface="Arial"/>
                <a:cs typeface="Arial"/>
              </a:rPr>
              <a:t>nanoparticles. </a:t>
            </a:r>
            <a:r>
              <a:rPr sz="1600" spc="-110" dirty="0">
                <a:solidFill>
                  <a:srgbClr val="595959"/>
                </a:solidFill>
                <a:latin typeface="Arial"/>
                <a:cs typeface="Arial"/>
              </a:rPr>
              <a:t>So,</a:t>
            </a:r>
            <a:r>
              <a:rPr sz="1600" spc="-65" dirty="0">
                <a:solidFill>
                  <a:srgbClr val="595959"/>
                </a:solidFill>
                <a:latin typeface="Arial"/>
                <a:cs typeface="Arial"/>
              </a:rPr>
              <a:t> </a:t>
            </a:r>
            <a:r>
              <a:rPr sz="1600" spc="-55" dirty="0">
                <a:solidFill>
                  <a:srgbClr val="595959"/>
                </a:solidFill>
                <a:latin typeface="Arial"/>
                <a:cs typeface="Arial"/>
              </a:rPr>
              <a:t>when</a:t>
            </a:r>
            <a:r>
              <a:rPr sz="1600" spc="-60" dirty="0">
                <a:solidFill>
                  <a:srgbClr val="595959"/>
                </a:solidFill>
                <a:latin typeface="Arial"/>
                <a:cs typeface="Arial"/>
              </a:rPr>
              <a:t> </a:t>
            </a:r>
            <a:r>
              <a:rPr sz="1600" spc="-50" dirty="0">
                <a:solidFill>
                  <a:srgbClr val="595959"/>
                </a:solidFill>
                <a:latin typeface="Arial"/>
                <a:cs typeface="Arial"/>
              </a:rPr>
              <a:t>a </a:t>
            </a:r>
            <a:r>
              <a:rPr sz="1600" spc="-65" dirty="0">
                <a:solidFill>
                  <a:srgbClr val="595959"/>
                </a:solidFill>
                <a:latin typeface="Arial"/>
                <a:cs typeface="Arial"/>
              </a:rPr>
              <a:t>ligand</a:t>
            </a:r>
            <a:r>
              <a:rPr sz="1600" spc="-85" dirty="0">
                <a:solidFill>
                  <a:srgbClr val="595959"/>
                </a:solidFill>
                <a:latin typeface="Arial"/>
                <a:cs typeface="Arial"/>
              </a:rPr>
              <a:t> </a:t>
            </a:r>
            <a:r>
              <a:rPr sz="1600" spc="-35" dirty="0">
                <a:solidFill>
                  <a:srgbClr val="595959"/>
                </a:solidFill>
                <a:latin typeface="Arial"/>
                <a:cs typeface="Arial"/>
              </a:rPr>
              <a:t>(the</a:t>
            </a:r>
            <a:r>
              <a:rPr sz="1600" spc="-85" dirty="0">
                <a:solidFill>
                  <a:srgbClr val="595959"/>
                </a:solidFill>
                <a:latin typeface="Arial"/>
                <a:cs typeface="Arial"/>
              </a:rPr>
              <a:t> </a:t>
            </a:r>
            <a:r>
              <a:rPr sz="1600" spc="-55" dirty="0">
                <a:solidFill>
                  <a:srgbClr val="595959"/>
                </a:solidFill>
                <a:latin typeface="Arial"/>
                <a:cs typeface="Arial"/>
              </a:rPr>
              <a:t>key)</a:t>
            </a:r>
            <a:r>
              <a:rPr sz="1600" spc="-85" dirty="0">
                <a:solidFill>
                  <a:srgbClr val="595959"/>
                </a:solidFill>
                <a:latin typeface="Arial"/>
                <a:cs typeface="Arial"/>
              </a:rPr>
              <a:t> </a:t>
            </a:r>
            <a:r>
              <a:rPr sz="1600" spc="-75" dirty="0">
                <a:solidFill>
                  <a:srgbClr val="595959"/>
                </a:solidFill>
                <a:latin typeface="Arial"/>
                <a:cs typeface="Arial"/>
              </a:rPr>
              <a:t>on</a:t>
            </a:r>
            <a:r>
              <a:rPr sz="1600" spc="-85" dirty="0">
                <a:solidFill>
                  <a:srgbClr val="595959"/>
                </a:solidFill>
                <a:latin typeface="Arial"/>
                <a:cs typeface="Arial"/>
              </a:rPr>
              <a:t> </a:t>
            </a:r>
            <a:r>
              <a:rPr sz="1600" spc="-60" dirty="0">
                <a:solidFill>
                  <a:srgbClr val="595959"/>
                </a:solidFill>
                <a:latin typeface="Arial"/>
                <a:cs typeface="Arial"/>
              </a:rPr>
              <a:t>a</a:t>
            </a:r>
            <a:r>
              <a:rPr sz="1600" spc="-85" dirty="0">
                <a:solidFill>
                  <a:srgbClr val="595959"/>
                </a:solidFill>
                <a:latin typeface="Arial"/>
                <a:cs typeface="Arial"/>
              </a:rPr>
              <a:t> </a:t>
            </a:r>
            <a:r>
              <a:rPr sz="1600" spc="-50" dirty="0">
                <a:solidFill>
                  <a:srgbClr val="595959"/>
                </a:solidFill>
                <a:latin typeface="Arial"/>
                <a:cs typeface="Arial"/>
              </a:rPr>
              <a:t>nanoparticle</a:t>
            </a:r>
            <a:r>
              <a:rPr sz="1600" spc="-85" dirty="0">
                <a:solidFill>
                  <a:srgbClr val="595959"/>
                </a:solidFill>
                <a:latin typeface="Arial"/>
                <a:cs typeface="Arial"/>
              </a:rPr>
              <a:t> </a:t>
            </a:r>
            <a:r>
              <a:rPr sz="1600" spc="-45" dirty="0">
                <a:solidFill>
                  <a:srgbClr val="595959"/>
                </a:solidFill>
                <a:latin typeface="Arial"/>
                <a:cs typeface="Arial"/>
              </a:rPr>
              <a:t>ﬁts</a:t>
            </a:r>
            <a:r>
              <a:rPr sz="1600" spc="-85" dirty="0">
                <a:solidFill>
                  <a:srgbClr val="595959"/>
                </a:solidFill>
                <a:latin typeface="Arial"/>
                <a:cs typeface="Arial"/>
              </a:rPr>
              <a:t> </a:t>
            </a:r>
            <a:r>
              <a:rPr sz="1600" spc="-10" dirty="0">
                <a:solidFill>
                  <a:srgbClr val="595959"/>
                </a:solidFill>
                <a:latin typeface="Arial"/>
                <a:cs typeface="Arial"/>
              </a:rPr>
              <a:t>with</a:t>
            </a:r>
            <a:r>
              <a:rPr sz="1600" spc="-85" dirty="0">
                <a:solidFill>
                  <a:srgbClr val="595959"/>
                </a:solidFill>
                <a:latin typeface="Arial"/>
                <a:cs typeface="Arial"/>
              </a:rPr>
              <a:t> </a:t>
            </a:r>
            <a:r>
              <a:rPr sz="1600" spc="-50" dirty="0">
                <a:solidFill>
                  <a:srgbClr val="595959"/>
                </a:solidFill>
                <a:latin typeface="Arial"/>
                <a:cs typeface="Arial"/>
              </a:rPr>
              <a:t>a </a:t>
            </a:r>
            <a:r>
              <a:rPr sz="1600" spc="-40" dirty="0">
                <a:solidFill>
                  <a:srgbClr val="595959"/>
                </a:solidFill>
                <a:latin typeface="Arial"/>
                <a:cs typeface="Arial"/>
              </a:rPr>
              <a:t>receptor</a:t>
            </a:r>
            <a:r>
              <a:rPr sz="1600" spc="-80" dirty="0">
                <a:solidFill>
                  <a:srgbClr val="595959"/>
                </a:solidFill>
                <a:latin typeface="Arial"/>
                <a:cs typeface="Arial"/>
              </a:rPr>
              <a:t> </a:t>
            </a:r>
            <a:r>
              <a:rPr sz="1600" spc="-35" dirty="0">
                <a:solidFill>
                  <a:srgbClr val="595959"/>
                </a:solidFill>
                <a:latin typeface="Arial"/>
                <a:cs typeface="Arial"/>
              </a:rPr>
              <a:t>(the</a:t>
            </a:r>
            <a:r>
              <a:rPr sz="1600" spc="-75" dirty="0">
                <a:solidFill>
                  <a:srgbClr val="595959"/>
                </a:solidFill>
                <a:latin typeface="Arial"/>
                <a:cs typeface="Arial"/>
              </a:rPr>
              <a:t> </a:t>
            </a:r>
            <a:r>
              <a:rPr sz="1600" spc="-60" dirty="0">
                <a:solidFill>
                  <a:srgbClr val="595959"/>
                </a:solidFill>
                <a:latin typeface="Arial"/>
                <a:cs typeface="Arial"/>
              </a:rPr>
              <a:t>lock),</a:t>
            </a:r>
            <a:r>
              <a:rPr sz="1600" spc="-80" dirty="0">
                <a:solidFill>
                  <a:srgbClr val="595959"/>
                </a:solidFill>
                <a:latin typeface="Arial"/>
                <a:cs typeface="Arial"/>
              </a:rPr>
              <a:t> </a:t>
            </a:r>
            <a:r>
              <a:rPr sz="1600" dirty="0">
                <a:solidFill>
                  <a:srgbClr val="595959"/>
                </a:solidFill>
                <a:latin typeface="Arial"/>
                <a:cs typeface="Arial"/>
              </a:rPr>
              <a:t>it</a:t>
            </a:r>
            <a:r>
              <a:rPr sz="1600" spc="-75" dirty="0">
                <a:solidFill>
                  <a:srgbClr val="595959"/>
                </a:solidFill>
                <a:latin typeface="Arial"/>
                <a:cs typeface="Arial"/>
              </a:rPr>
              <a:t> </a:t>
            </a:r>
            <a:r>
              <a:rPr sz="1600" spc="-85" dirty="0">
                <a:solidFill>
                  <a:srgbClr val="595959"/>
                </a:solidFill>
                <a:latin typeface="Arial"/>
                <a:cs typeface="Arial"/>
              </a:rPr>
              <a:t>can</a:t>
            </a:r>
            <a:r>
              <a:rPr sz="1600" spc="-80" dirty="0">
                <a:solidFill>
                  <a:srgbClr val="595959"/>
                </a:solidFill>
                <a:latin typeface="Arial"/>
                <a:cs typeface="Arial"/>
              </a:rPr>
              <a:t> </a:t>
            </a:r>
            <a:r>
              <a:rPr sz="1600" spc="-75" dirty="0">
                <a:solidFill>
                  <a:srgbClr val="595959"/>
                </a:solidFill>
                <a:latin typeface="Arial"/>
                <a:cs typeface="Arial"/>
              </a:rPr>
              <a:t>do </a:t>
            </a:r>
            <a:r>
              <a:rPr sz="1600" spc="-65" dirty="0">
                <a:solidFill>
                  <a:srgbClr val="595959"/>
                </a:solidFill>
                <a:latin typeface="Arial"/>
                <a:cs typeface="Arial"/>
              </a:rPr>
              <a:t>things</a:t>
            </a:r>
            <a:r>
              <a:rPr sz="1600" spc="-75" dirty="0">
                <a:solidFill>
                  <a:srgbClr val="595959"/>
                </a:solidFill>
                <a:latin typeface="Arial"/>
                <a:cs typeface="Arial"/>
              </a:rPr>
              <a:t> </a:t>
            </a:r>
            <a:r>
              <a:rPr sz="1600" spc="-35" dirty="0">
                <a:solidFill>
                  <a:srgbClr val="595959"/>
                </a:solidFill>
                <a:latin typeface="Arial"/>
                <a:cs typeface="Arial"/>
              </a:rPr>
              <a:t>like</a:t>
            </a:r>
            <a:r>
              <a:rPr sz="1600" spc="-80" dirty="0">
                <a:solidFill>
                  <a:srgbClr val="595959"/>
                </a:solidFill>
                <a:latin typeface="Arial"/>
                <a:cs typeface="Arial"/>
              </a:rPr>
              <a:t> </a:t>
            </a:r>
            <a:r>
              <a:rPr sz="1600" spc="-65" dirty="0">
                <a:solidFill>
                  <a:srgbClr val="595959"/>
                </a:solidFill>
                <a:latin typeface="Arial"/>
                <a:cs typeface="Arial"/>
              </a:rPr>
              <a:t>open</a:t>
            </a:r>
            <a:r>
              <a:rPr sz="1600" spc="-75" dirty="0">
                <a:solidFill>
                  <a:srgbClr val="595959"/>
                </a:solidFill>
                <a:latin typeface="Arial"/>
                <a:cs typeface="Arial"/>
              </a:rPr>
              <a:t> </a:t>
            </a:r>
            <a:r>
              <a:rPr sz="1600" dirty="0">
                <a:solidFill>
                  <a:srgbClr val="595959"/>
                </a:solidFill>
                <a:latin typeface="Arial"/>
                <a:cs typeface="Arial"/>
              </a:rPr>
              <a:t>it</a:t>
            </a:r>
            <a:r>
              <a:rPr sz="1600" spc="-80" dirty="0">
                <a:solidFill>
                  <a:srgbClr val="595959"/>
                </a:solidFill>
                <a:latin typeface="Arial"/>
                <a:cs typeface="Arial"/>
              </a:rPr>
              <a:t> </a:t>
            </a:r>
            <a:r>
              <a:rPr sz="1600" spc="-25" dirty="0">
                <a:solidFill>
                  <a:srgbClr val="595959"/>
                </a:solidFill>
                <a:latin typeface="Arial"/>
                <a:cs typeface="Arial"/>
              </a:rPr>
              <a:t>up, </a:t>
            </a:r>
            <a:r>
              <a:rPr sz="1600" spc="-90" dirty="0">
                <a:solidFill>
                  <a:srgbClr val="595959"/>
                </a:solidFill>
                <a:latin typeface="Arial"/>
                <a:cs typeface="Arial"/>
              </a:rPr>
              <a:t>change</a:t>
            </a:r>
            <a:r>
              <a:rPr sz="1600" spc="-80" dirty="0">
                <a:solidFill>
                  <a:srgbClr val="595959"/>
                </a:solidFill>
                <a:latin typeface="Arial"/>
                <a:cs typeface="Arial"/>
              </a:rPr>
              <a:t> </a:t>
            </a:r>
            <a:r>
              <a:rPr sz="1600" spc="-45" dirty="0">
                <a:solidFill>
                  <a:srgbClr val="595959"/>
                </a:solidFill>
                <a:latin typeface="Arial"/>
                <a:cs typeface="Arial"/>
              </a:rPr>
              <a:t>its</a:t>
            </a:r>
            <a:r>
              <a:rPr sz="1600" spc="-80" dirty="0">
                <a:solidFill>
                  <a:srgbClr val="595959"/>
                </a:solidFill>
                <a:latin typeface="Arial"/>
                <a:cs typeface="Arial"/>
              </a:rPr>
              <a:t> </a:t>
            </a:r>
            <a:r>
              <a:rPr sz="1600" spc="-85" dirty="0">
                <a:solidFill>
                  <a:srgbClr val="595959"/>
                </a:solidFill>
                <a:latin typeface="Arial"/>
                <a:cs typeface="Arial"/>
              </a:rPr>
              <a:t>shape,</a:t>
            </a:r>
            <a:r>
              <a:rPr sz="1600" spc="-80" dirty="0">
                <a:solidFill>
                  <a:srgbClr val="595959"/>
                </a:solidFill>
                <a:latin typeface="Arial"/>
                <a:cs typeface="Arial"/>
              </a:rPr>
              <a:t> </a:t>
            </a:r>
            <a:r>
              <a:rPr sz="1600" spc="-30" dirty="0">
                <a:solidFill>
                  <a:srgbClr val="595959"/>
                </a:solidFill>
                <a:latin typeface="Arial"/>
                <a:cs typeface="Arial"/>
              </a:rPr>
              <a:t>or</a:t>
            </a:r>
            <a:r>
              <a:rPr sz="1600" spc="-80" dirty="0">
                <a:solidFill>
                  <a:srgbClr val="595959"/>
                </a:solidFill>
                <a:latin typeface="Arial"/>
                <a:cs typeface="Arial"/>
              </a:rPr>
              <a:t> </a:t>
            </a:r>
            <a:r>
              <a:rPr sz="1600" spc="-60" dirty="0">
                <a:solidFill>
                  <a:srgbClr val="595959"/>
                </a:solidFill>
                <a:latin typeface="Arial"/>
                <a:cs typeface="Arial"/>
              </a:rPr>
              <a:t>help</a:t>
            </a:r>
            <a:r>
              <a:rPr sz="1600" spc="-80" dirty="0">
                <a:solidFill>
                  <a:srgbClr val="595959"/>
                </a:solidFill>
                <a:latin typeface="Arial"/>
                <a:cs typeface="Arial"/>
              </a:rPr>
              <a:t> </a:t>
            </a:r>
            <a:r>
              <a:rPr sz="1600" dirty="0">
                <a:solidFill>
                  <a:srgbClr val="595959"/>
                </a:solidFill>
                <a:latin typeface="Arial"/>
                <a:cs typeface="Arial"/>
              </a:rPr>
              <a:t>it</a:t>
            </a:r>
            <a:r>
              <a:rPr sz="1600" spc="-75" dirty="0">
                <a:solidFill>
                  <a:srgbClr val="595959"/>
                </a:solidFill>
                <a:latin typeface="Arial"/>
                <a:cs typeface="Arial"/>
              </a:rPr>
              <a:t> do</a:t>
            </a:r>
            <a:r>
              <a:rPr sz="1600" spc="-80" dirty="0">
                <a:solidFill>
                  <a:srgbClr val="595959"/>
                </a:solidFill>
                <a:latin typeface="Arial"/>
                <a:cs typeface="Arial"/>
              </a:rPr>
              <a:t> </a:t>
            </a:r>
            <a:r>
              <a:rPr sz="1600" spc="-45" dirty="0">
                <a:solidFill>
                  <a:srgbClr val="595959"/>
                </a:solidFill>
                <a:latin typeface="Arial"/>
                <a:cs typeface="Arial"/>
              </a:rPr>
              <a:t>its</a:t>
            </a:r>
            <a:r>
              <a:rPr sz="1600" spc="-80" dirty="0">
                <a:solidFill>
                  <a:srgbClr val="595959"/>
                </a:solidFill>
                <a:latin typeface="Arial"/>
                <a:cs typeface="Arial"/>
              </a:rPr>
              <a:t> </a:t>
            </a:r>
            <a:r>
              <a:rPr sz="1600" spc="-20" dirty="0">
                <a:solidFill>
                  <a:srgbClr val="595959"/>
                </a:solidFill>
                <a:latin typeface="Arial"/>
                <a:cs typeface="Arial"/>
              </a:rPr>
              <a:t>job.</a:t>
            </a:r>
            <a:endParaRPr sz="1600" dirty="0">
              <a:solidFill>
                <a:srgbClr val="595959"/>
              </a:solidFill>
              <a:latin typeface="Arial"/>
              <a:cs typeface="Arial"/>
            </a:endParaRPr>
          </a:p>
        </p:txBody>
      </p:sp>
      <p:pic>
        <p:nvPicPr>
          <p:cNvPr id="5" name="Picture 4" descr="An orange nanoparticle with purple triangles labeled &quot;Ligand.&quot; Under the nanoparticle is a blue line (labeled &quot;Cell membrane&quot;) lined with V shapes labeled &quot;Receptor.&quot;">
            <a:extLst>
              <a:ext uri="{FF2B5EF4-FFF2-40B4-BE49-F238E27FC236}">
                <a16:creationId xmlns:a16="http://schemas.microsoft.com/office/drawing/2014/main" id="{66EF3E39-CD44-3D9B-772B-BBCA684D44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0492" y="2880418"/>
            <a:ext cx="9498961" cy="4129982"/>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prstGeom prst="rect">
            <a:avLst/>
          </a:prstGeom>
        </p:spPr>
        <p:txBody>
          <a:bodyPr vert="horz" wrap="square" lIns="0" tIns="12700" rIns="0" bIns="0" rtlCol="0">
            <a:spAutoFit/>
          </a:bodyPr>
          <a:lstStyle/>
          <a:p>
            <a:pPr marL="12700">
              <a:lnSpc>
                <a:spcPct val="100000"/>
              </a:lnSpc>
              <a:spcBef>
                <a:spcPts val="100"/>
              </a:spcBef>
            </a:pPr>
            <a:r>
              <a:rPr spc="114" dirty="0"/>
              <a:t>What</a:t>
            </a:r>
            <a:r>
              <a:rPr spc="-85" dirty="0"/>
              <a:t> </a:t>
            </a:r>
            <a:r>
              <a:rPr spc="-150" dirty="0"/>
              <a:t>is</a:t>
            </a:r>
            <a:r>
              <a:rPr spc="-80" dirty="0"/>
              <a:t> </a:t>
            </a:r>
            <a:r>
              <a:rPr spc="75" dirty="0"/>
              <a:t>the</a:t>
            </a:r>
            <a:r>
              <a:rPr spc="-80" dirty="0"/>
              <a:t> </a:t>
            </a:r>
            <a:r>
              <a:rPr dirty="0"/>
              <a:t>point</a:t>
            </a:r>
            <a:r>
              <a:rPr spc="-80" dirty="0"/>
              <a:t> </a:t>
            </a:r>
            <a:r>
              <a:rPr dirty="0"/>
              <a:t>of</a:t>
            </a:r>
            <a:r>
              <a:rPr spc="-155" dirty="0"/>
              <a:t> </a:t>
            </a:r>
            <a:r>
              <a:rPr spc="-70" dirty="0"/>
              <a:t>this?</a:t>
            </a:r>
          </a:p>
        </p:txBody>
      </p:sp>
      <p:sp>
        <p:nvSpPr>
          <p:cNvPr id="4" name="object 4"/>
          <p:cNvSpPr txBox="1"/>
          <p:nvPr/>
        </p:nvSpPr>
        <p:spPr>
          <a:xfrm>
            <a:off x="1074200" y="2743200"/>
            <a:ext cx="3599179" cy="894080"/>
          </a:xfrm>
          <a:prstGeom prst="rect">
            <a:avLst/>
          </a:prstGeom>
        </p:spPr>
        <p:txBody>
          <a:bodyPr vert="horz" wrap="square" lIns="0" tIns="12700" rIns="0" bIns="0" rtlCol="0">
            <a:spAutoFit/>
          </a:bodyPr>
          <a:lstStyle/>
          <a:p>
            <a:pPr marL="12700" marR="5080">
              <a:lnSpc>
                <a:spcPct val="100000"/>
              </a:lnSpc>
              <a:spcBef>
                <a:spcPts val="100"/>
              </a:spcBef>
            </a:pPr>
            <a:r>
              <a:rPr sz="1900" spc="80" dirty="0">
                <a:solidFill>
                  <a:srgbClr val="595959"/>
                </a:solidFill>
                <a:latin typeface="Arial"/>
                <a:cs typeface="Arial"/>
              </a:rPr>
              <a:t>It</a:t>
            </a:r>
            <a:r>
              <a:rPr sz="1900" spc="-125" dirty="0">
                <a:solidFill>
                  <a:srgbClr val="595959"/>
                </a:solidFill>
                <a:latin typeface="Arial"/>
                <a:cs typeface="Arial"/>
              </a:rPr>
              <a:t> </a:t>
            </a:r>
            <a:r>
              <a:rPr sz="1900" spc="-114" dirty="0">
                <a:solidFill>
                  <a:srgbClr val="595959"/>
                </a:solidFill>
                <a:latin typeface="Arial"/>
                <a:cs typeface="Arial"/>
              </a:rPr>
              <a:t>means</a:t>
            </a:r>
            <a:r>
              <a:rPr sz="1900" spc="-125" dirty="0">
                <a:solidFill>
                  <a:srgbClr val="595959"/>
                </a:solidFill>
                <a:latin typeface="Arial"/>
                <a:cs typeface="Arial"/>
              </a:rPr>
              <a:t> </a:t>
            </a:r>
            <a:r>
              <a:rPr sz="1900" spc="-75" dirty="0">
                <a:solidFill>
                  <a:srgbClr val="595959"/>
                </a:solidFill>
                <a:latin typeface="Arial"/>
                <a:cs typeface="Arial"/>
              </a:rPr>
              <a:t>nanoparticles</a:t>
            </a:r>
            <a:r>
              <a:rPr sz="1900" spc="-125" dirty="0">
                <a:solidFill>
                  <a:srgbClr val="595959"/>
                </a:solidFill>
                <a:latin typeface="Arial"/>
                <a:cs typeface="Arial"/>
              </a:rPr>
              <a:t> </a:t>
            </a:r>
            <a:r>
              <a:rPr sz="1900" spc="-120" dirty="0">
                <a:solidFill>
                  <a:srgbClr val="595959"/>
                </a:solidFill>
                <a:latin typeface="Arial"/>
                <a:cs typeface="Arial"/>
              </a:rPr>
              <a:t>can</a:t>
            </a:r>
            <a:r>
              <a:rPr sz="1900" spc="-125" dirty="0">
                <a:solidFill>
                  <a:srgbClr val="595959"/>
                </a:solidFill>
                <a:latin typeface="Arial"/>
                <a:cs typeface="Arial"/>
              </a:rPr>
              <a:t> </a:t>
            </a:r>
            <a:r>
              <a:rPr sz="1900" spc="-10" dirty="0">
                <a:solidFill>
                  <a:srgbClr val="595959"/>
                </a:solidFill>
                <a:latin typeface="Arial"/>
                <a:cs typeface="Arial"/>
              </a:rPr>
              <a:t>target </a:t>
            </a:r>
            <a:r>
              <a:rPr sz="1900" spc="-120" dirty="0">
                <a:solidFill>
                  <a:srgbClr val="595959"/>
                </a:solidFill>
                <a:latin typeface="Arial"/>
                <a:cs typeface="Arial"/>
              </a:rPr>
              <a:t>speciﬁc</a:t>
            </a:r>
            <a:r>
              <a:rPr sz="1900" spc="-130" dirty="0">
                <a:solidFill>
                  <a:srgbClr val="595959"/>
                </a:solidFill>
                <a:latin typeface="Arial"/>
                <a:cs typeface="Arial"/>
              </a:rPr>
              <a:t> </a:t>
            </a:r>
            <a:r>
              <a:rPr sz="1900" spc="-85" dirty="0">
                <a:solidFill>
                  <a:srgbClr val="595959"/>
                </a:solidFill>
                <a:latin typeface="Arial"/>
                <a:cs typeface="Arial"/>
              </a:rPr>
              <a:t>areas</a:t>
            </a:r>
            <a:r>
              <a:rPr sz="1900" spc="-130" dirty="0">
                <a:solidFill>
                  <a:srgbClr val="595959"/>
                </a:solidFill>
                <a:latin typeface="Arial"/>
                <a:cs typeface="Arial"/>
              </a:rPr>
              <a:t> </a:t>
            </a:r>
            <a:r>
              <a:rPr sz="1900" spc="-20" dirty="0">
                <a:solidFill>
                  <a:srgbClr val="595959"/>
                </a:solidFill>
                <a:latin typeface="Arial"/>
                <a:cs typeface="Arial"/>
              </a:rPr>
              <a:t>for</a:t>
            </a:r>
            <a:r>
              <a:rPr sz="1900" spc="-125" dirty="0">
                <a:solidFill>
                  <a:srgbClr val="595959"/>
                </a:solidFill>
                <a:latin typeface="Arial"/>
                <a:cs typeface="Arial"/>
              </a:rPr>
              <a:t> </a:t>
            </a:r>
            <a:r>
              <a:rPr sz="1900" spc="-120" dirty="0">
                <a:solidFill>
                  <a:srgbClr val="595959"/>
                </a:solidFill>
                <a:latin typeface="Arial"/>
                <a:cs typeface="Arial"/>
              </a:rPr>
              <a:t>disease</a:t>
            </a:r>
            <a:r>
              <a:rPr sz="1900" spc="-130" dirty="0">
                <a:solidFill>
                  <a:srgbClr val="595959"/>
                </a:solidFill>
                <a:latin typeface="Arial"/>
                <a:cs typeface="Arial"/>
              </a:rPr>
              <a:t> </a:t>
            </a:r>
            <a:r>
              <a:rPr sz="1900" spc="-25" dirty="0">
                <a:solidFill>
                  <a:srgbClr val="595959"/>
                </a:solidFill>
                <a:latin typeface="Arial"/>
                <a:cs typeface="Arial"/>
              </a:rPr>
              <a:t>and </a:t>
            </a:r>
            <a:r>
              <a:rPr sz="1900" dirty="0">
                <a:solidFill>
                  <a:srgbClr val="595959"/>
                </a:solidFill>
                <a:latin typeface="Arial"/>
                <a:cs typeface="Arial"/>
              </a:rPr>
              <a:t>treat</a:t>
            </a:r>
            <a:r>
              <a:rPr sz="1900" spc="-100" dirty="0">
                <a:solidFill>
                  <a:srgbClr val="595959"/>
                </a:solidFill>
                <a:latin typeface="Arial"/>
                <a:cs typeface="Arial"/>
              </a:rPr>
              <a:t> </a:t>
            </a:r>
            <a:r>
              <a:rPr sz="1900" dirty="0">
                <a:solidFill>
                  <a:srgbClr val="595959"/>
                </a:solidFill>
                <a:latin typeface="Arial"/>
                <a:cs typeface="Arial"/>
              </a:rPr>
              <a:t>it</a:t>
            </a:r>
            <a:r>
              <a:rPr sz="1900" spc="-95" dirty="0">
                <a:solidFill>
                  <a:srgbClr val="595959"/>
                </a:solidFill>
                <a:latin typeface="Arial"/>
                <a:cs typeface="Arial"/>
              </a:rPr>
              <a:t> </a:t>
            </a:r>
            <a:r>
              <a:rPr sz="1900" spc="-60" dirty="0">
                <a:solidFill>
                  <a:srgbClr val="595959"/>
                </a:solidFill>
                <a:latin typeface="Arial"/>
                <a:cs typeface="Arial"/>
              </a:rPr>
              <a:t>more</a:t>
            </a:r>
            <a:r>
              <a:rPr sz="1900" spc="-100" dirty="0">
                <a:solidFill>
                  <a:srgbClr val="595959"/>
                </a:solidFill>
                <a:latin typeface="Arial"/>
                <a:cs typeface="Arial"/>
              </a:rPr>
              <a:t> </a:t>
            </a:r>
            <a:r>
              <a:rPr sz="1900" spc="-10" dirty="0">
                <a:solidFill>
                  <a:srgbClr val="595959"/>
                </a:solidFill>
                <a:latin typeface="Arial"/>
                <a:cs typeface="Arial"/>
              </a:rPr>
              <a:t>effectively!</a:t>
            </a:r>
            <a:endParaRPr sz="1900" dirty="0">
              <a:solidFill>
                <a:srgbClr val="595959"/>
              </a:solidFill>
              <a:latin typeface="Arial"/>
              <a:cs typeface="Arial"/>
            </a:endParaRPr>
          </a:p>
        </p:txBody>
      </p:sp>
      <p:pic>
        <p:nvPicPr>
          <p:cNvPr id="6" name="Picture 5" descr="An orange nanoparticle with purple triangles labeled &quot;Ligand.&quot; Under the nanoparticle is a blue line (labeled &quot;Cell membrane&quot;) lined with V shapes labeled &quot;Receptor.&quot;">
            <a:extLst>
              <a:ext uri="{FF2B5EF4-FFF2-40B4-BE49-F238E27FC236}">
                <a16:creationId xmlns:a16="http://schemas.microsoft.com/office/drawing/2014/main" id="{78CD6BC5-8682-6A21-62C3-BF347FFEAC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2120349"/>
            <a:ext cx="10896600" cy="4737651"/>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20" dirty="0"/>
              <a:t>Case</a:t>
            </a:r>
            <a:r>
              <a:rPr spc="-160" dirty="0"/>
              <a:t> </a:t>
            </a:r>
            <a:r>
              <a:rPr spc="-40" dirty="0"/>
              <a:t>study:</a:t>
            </a:r>
            <a:r>
              <a:rPr spc="-160" dirty="0"/>
              <a:t> </a:t>
            </a:r>
            <a:r>
              <a:rPr spc="-40" dirty="0"/>
              <a:t>COVID-</a:t>
            </a:r>
            <a:r>
              <a:rPr spc="-25" dirty="0"/>
              <a:t>19</a:t>
            </a:r>
          </a:p>
        </p:txBody>
      </p:sp>
      <p:sp>
        <p:nvSpPr>
          <p:cNvPr id="3" name="object 3"/>
          <p:cNvSpPr txBox="1"/>
          <p:nvPr/>
        </p:nvSpPr>
        <p:spPr>
          <a:xfrm>
            <a:off x="1074200" y="2825927"/>
            <a:ext cx="2354800" cy="1359988"/>
          </a:xfrm>
          <a:prstGeom prst="rect">
            <a:avLst/>
          </a:prstGeom>
        </p:spPr>
        <p:txBody>
          <a:bodyPr vert="horz" wrap="square" lIns="0" tIns="51435" rIns="0" bIns="0" rtlCol="0">
            <a:spAutoFit/>
          </a:bodyPr>
          <a:lstStyle/>
          <a:p>
            <a:pPr marL="12700">
              <a:lnSpc>
                <a:spcPct val="100000"/>
              </a:lnSpc>
              <a:spcBef>
                <a:spcPts val="405"/>
              </a:spcBef>
            </a:pPr>
            <a:r>
              <a:rPr lang="en-US" sz="1700" spc="-45" dirty="0">
                <a:solidFill>
                  <a:srgbClr val="595959"/>
                </a:solidFill>
                <a:latin typeface="Arial"/>
                <a:cs typeface="Arial"/>
              </a:rPr>
              <a:t>Some </a:t>
            </a:r>
            <a:r>
              <a:rPr lang="en-US" sz="1700" dirty="0">
                <a:solidFill>
                  <a:srgbClr val="595959"/>
                </a:solidFill>
                <a:latin typeface="Arial"/>
                <a:cs typeface="Arial"/>
              </a:rPr>
              <a:t>COVID-19 vaccines use lipid nanoparticles to protect and shuttle the mRNA where it needs to go.</a:t>
            </a:r>
            <a:endParaRPr sz="1700" dirty="0">
              <a:latin typeface="Arial"/>
              <a:cs typeface="Arial"/>
            </a:endParaRPr>
          </a:p>
        </p:txBody>
      </p:sp>
      <p:sp>
        <p:nvSpPr>
          <p:cNvPr id="10" name="TextBox 9">
            <a:extLst>
              <a:ext uri="{FF2B5EF4-FFF2-40B4-BE49-F238E27FC236}">
                <a16:creationId xmlns:a16="http://schemas.microsoft.com/office/drawing/2014/main" id="{D51E6EB3-DFBC-B997-B725-3645AC6E1488}"/>
              </a:ext>
            </a:extLst>
          </p:cNvPr>
          <p:cNvSpPr txBox="1"/>
          <p:nvPr/>
        </p:nvSpPr>
        <p:spPr>
          <a:xfrm>
            <a:off x="6127955" y="1002103"/>
            <a:ext cx="2952530" cy="1077218"/>
          </a:xfrm>
          <a:prstGeom prst="rect">
            <a:avLst/>
          </a:prstGeom>
          <a:noFill/>
          <a:ln>
            <a:noFill/>
          </a:ln>
        </p:spPr>
        <p:txBody>
          <a:bodyPr wrap="square" rtlCol="0">
            <a:spAutoFit/>
          </a:bodyPr>
          <a:lstStyle/>
          <a:p>
            <a:pPr algn="ctr"/>
            <a:r>
              <a:rPr lang="en-US" sz="3200" b="0" i="0" strike="noStrike" dirty="0">
                <a:solidFill>
                  <a:srgbClr val="000000"/>
                </a:solidFill>
                <a:effectLst/>
                <a:latin typeface="Arial" panose="020B0604020202020204" pitchFamily="34" charset="0"/>
                <a:cs typeface="Arial" panose="020B0604020202020204" pitchFamily="34" charset="0"/>
              </a:rPr>
              <a:t>How mRNA </a:t>
            </a:r>
          </a:p>
          <a:p>
            <a:r>
              <a:rPr lang="en-US" sz="3200" b="0" i="0" strike="noStrike" dirty="0">
                <a:solidFill>
                  <a:srgbClr val="000000"/>
                </a:solidFill>
                <a:effectLst/>
                <a:latin typeface="Arial" panose="020B0604020202020204" pitchFamily="34" charset="0"/>
                <a:cs typeface="Arial" panose="020B0604020202020204" pitchFamily="34" charset="0"/>
              </a:rPr>
              <a:t>Vaccines Work</a:t>
            </a:r>
          </a:p>
        </p:txBody>
      </p:sp>
      <p:pic>
        <p:nvPicPr>
          <p:cNvPr id="11" name="Picture 10" descr="A diagram of six panels, the first with an image of mRNA and the text &quot;mRNA contains instructions to make a virus spike protein,' the second with a lipid nanoparticle with mRNA inside, the third with the nanoparticle attached to a human cell with the mRNA moving into the cell and creating proteins with the text, &quot;mRNA instructs the cell to make the protein,&quot; the fourth with spike proteins and antibodies with the text &quot;The body makes antibodies that recognize the proteins made by the mRNA,&quot; the fifth with an image of a virus with spike proteins, and the sixth with the image of a blood cell with the virus and antibodies and the text, &quot;When the body encounters the virus, it already has antibodies to recognize virus' spike proteins.&quot;">
            <a:extLst>
              <a:ext uri="{FF2B5EF4-FFF2-40B4-BE49-F238E27FC236}">
                <a16:creationId xmlns:a16="http://schemas.microsoft.com/office/drawing/2014/main" id="{4AE272A5-180A-7230-B026-0C2977A3CF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1400" y="2349257"/>
            <a:ext cx="8458200" cy="4451683"/>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20" dirty="0"/>
              <a:t>Case</a:t>
            </a:r>
            <a:r>
              <a:rPr spc="-160" dirty="0"/>
              <a:t> </a:t>
            </a:r>
            <a:r>
              <a:rPr spc="-40" dirty="0"/>
              <a:t>study:</a:t>
            </a:r>
            <a:r>
              <a:rPr spc="-160" dirty="0"/>
              <a:t> </a:t>
            </a:r>
            <a:r>
              <a:rPr spc="-40" dirty="0"/>
              <a:t>COVID-</a:t>
            </a:r>
            <a:r>
              <a:rPr spc="-25" dirty="0"/>
              <a:t>19</a:t>
            </a:r>
          </a:p>
        </p:txBody>
      </p:sp>
      <p:sp>
        <p:nvSpPr>
          <p:cNvPr id="3" name="object 3"/>
          <p:cNvSpPr txBox="1"/>
          <p:nvPr/>
        </p:nvSpPr>
        <p:spPr>
          <a:xfrm>
            <a:off x="1074200" y="2854425"/>
            <a:ext cx="2138680" cy="2745740"/>
          </a:xfrm>
          <a:prstGeom prst="rect">
            <a:avLst/>
          </a:prstGeom>
        </p:spPr>
        <p:txBody>
          <a:bodyPr vert="horz" wrap="square" lIns="0" tIns="31115" rIns="0" bIns="0" rtlCol="0">
            <a:spAutoFit/>
          </a:bodyPr>
          <a:lstStyle/>
          <a:p>
            <a:pPr marL="12700" marR="5080">
              <a:lnSpc>
                <a:spcPts val="1939"/>
              </a:lnSpc>
              <a:spcBef>
                <a:spcPts val="245"/>
              </a:spcBef>
            </a:pPr>
            <a:r>
              <a:rPr sz="1700" dirty="0">
                <a:solidFill>
                  <a:srgbClr val="595959"/>
                </a:solidFill>
                <a:latin typeface="Arial"/>
                <a:cs typeface="Arial"/>
              </a:rPr>
              <a:t>When</a:t>
            </a:r>
            <a:r>
              <a:rPr sz="1700" spc="-135" dirty="0">
                <a:solidFill>
                  <a:srgbClr val="595959"/>
                </a:solidFill>
                <a:latin typeface="Arial"/>
                <a:cs typeface="Arial"/>
              </a:rPr>
              <a:t> </a:t>
            </a:r>
            <a:r>
              <a:rPr sz="1700" dirty="0">
                <a:solidFill>
                  <a:srgbClr val="595959"/>
                </a:solidFill>
                <a:latin typeface="Arial"/>
                <a:cs typeface="Arial"/>
              </a:rPr>
              <a:t>we</a:t>
            </a:r>
            <a:r>
              <a:rPr sz="1700" spc="-130" dirty="0">
                <a:solidFill>
                  <a:srgbClr val="595959"/>
                </a:solidFill>
                <a:latin typeface="Arial"/>
                <a:cs typeface="Arial"/>
              </a:rPr>
              <a:t> </a:t>
            </a:r>
            <a:r>
              <a:rPr sz="1700" dirty="0">
                <a:solidFill>
                  <a:srgbClr val="595959"/>
                </a:solidFill>
                <a:latin typeface="Arial"/>
                <a:cs typeface="Arial"/>
              </a:rPr>
              <a:t>get</a:t>
            </a:r>
            <a:r>
              <a:rPr sz="1700" spc="-130" dirty="0">
                <a:solidFill>
                  <a:srgbClr val="595959"/>
                </a:solidFill>
                <a:latin typeface="Arial"/>
                <a:cs typeface="Arial"/>
              </a:rPr>
              <a:t> </a:t>
            </a:r>
            <a:r>
              <a:rPr sz="1700" spc="-25" dirty="0">
                <a:solidFill>
                  <a:srgbClr val="595959"/>
                </a:solidFill>
                <a:latin typeface="Arial"/>
                <a:cs typeface="Arial"/>
              </a:rPr>
              <a:t>the </a:t>
            </a:r>
            <a:r>
              <a:rPr sz="1700" spc="-45" dirty="0">
                <a:solidFill>
                  <a:srgbClr val="595959"/>
                </a:solidFill>
                <a:latin typeface="Arial"/>
                <a:cs typeface="Arial"/>
              </a:rPr>
              <a:t>vaccine,</a:t>
            </a:r>
            <a:r>
              <a:rPr sz="1700" spc="-100" dirty="0">
                <a:solidFill>
                  <a:srgbClr val="595959"/>
                </a:solidFill>
                <a:latin typeface="Arial"/>
                <a:cs typeface="Arial"/>
              </a:rPr>
              <a:t> </a:t>
            </a:r>
            <a:r>
              <a:rPr sz="1700" spc="-10" dirty="0">
                <a:solidFill>
                  <a:srgbClr val="595959"/>
                </a:solidFill>
                <a:latin typeface="Arial"/>
                <a:cs typeface="Arial"/>
              </a:rPr>
              <a:t>these nanoparticles</a:t>
            </a:r>
            <a:r>
              <a:rPr sz="1700" spc="-120" dirty="0">
                <a:solidFill>
                  <a:srgbClr val="595959"/>
                </a:solidFill>
                <a:latin typeface="Arial"/>
                <a:cs typeface="Arial"/>
              </a:rPr>
              <a:t> </a:t>
            </a:r>
            <a:r>
              <a:rPr sz="1700" spc="-10" dirty="0">
                <a:solidFill>
                  <a:srgbClr val="595959"/>
                </a:solidFill>
                <a:latin typeface="Arial"/>
                <a:cs typeface="Arial"/>
              </a:rPr>
              <a:t>carry </a:t>
            </a:r>
            <a:r>
              <a:rPr sz="1700" dirty="0">
                <a:solidFill>
                  <a:srgbClr val="595959"/>
                </a:solidFill>
                <a:latin typeface="Arial"/>
                <a:cs typeface="Arial"/>
              </a:rPr>
              <a:t>the</a:t>
            </a:r>
            <a:r>
              <a:rPr sz="1700" spc="-100" dirty="0">
                <a:solidFill>
                  <a:srgbClr val="595959"/>
                </a:solidFill>
                <a:latin typeface="Arial"/>
                <a:cs typeface="Arial"/>
              </a:rPr>
              <a:t> </a:t>
            </a:r>
            <a:r>
              <a:rPr sz="1700" spc="-25" dirty="0">
                <a:solidFill>
                  <a:srgbClr val="595959"/>
                </a:solidFill>
                <a:latin typeface="Arial"/>
                <a:cs typeface="Arial"/>
              </a:rPr>
              <a:t>mRNA</a:t>
            </a:r>
            <a:r>
              <a:rPr sz="1700" spc="-95" dirty="0">
                <a:solidFill>
                  <a:srgbClr val="595959"/>
                </a:solidFill>
                <a:latin typeface="Arial"/>
                <a:cs typeface="Arial"/>
              </a:rPr>
              <a:t> </a:t>
            </a:r>
            <a:r>
              <a:rPr sz="1700" spc="70" dirty="0">
                <a:solidFill>
                  <a:srgbClr val="595959"/>
                </a:solidFill>
                <a:latin typeface="Arial"/>
                <a:cs typeface="Arial"/>
              </a:rPr>
              <a:t>to</a:t>
            </a:r>
            <a:r>
              <a:rPr sz="1700" spc="-95" dirty="0">
                <a:solidFill>
                  <a:srgbClr val="595959"/>
                </a:solidFill>
                <a:latin typeface="Arial"/>
                <a:cs typeface="Arial"/>
              </a:rPr>
              <a:t> </a:t>
            </a:r>
            <a:r>
              <a:rPr sz="1700" dirty="0">
                <a:solidFill>
                  <a:srgbClr val="595959"/>
                </a:solidFill>
                <a:latin typeface="Arial"/>
                <a:cs typeface="Arial"/>
              </a:rPr>
              <a:t>our</a:t>
            </a:r>
            <a:r>
              <a:rPr sz="1700" spc="-95" dirty="0">
                <a:solidFill>
                  <a:srgbClr val="595959"/>
                </a:solidFill>
                <a:latin typeface="Arial"/>
                <a:cs typeface="Arial"/>
              </a:rPr>
              <a:t> </a:t>
            </a:r>
            <a:r>
              <a:rPr sz="1700" spc="-25" dirty="0">
                <a:solidFill>
                  <a:srgbClr val="595959"/>
                </a:solidFill>
                <a:latin typeface="Arial"/>
                <a:cs typeface="Arial"/>
              </a:rPr>
              <a:t>cells. </a:t>
            </a:r>
            <a:r>
              <a:rPr sz="1700" dirty="0">
                <a:solidFill>
                  <a:srgbClr val="595959"/>
                </a:solidFill>
                <a:latin typeface="Arial"/>
                <a:cs typeface="Arial"/>
              </a:rPr>
              <a:t>Our</a:t>
            </a:r>
            <a:r>
              <a:rPr sz="1700" spc="-65" dirty="0">
                <a:solidFill>
                  <a:srgbClr val="595959"/>
                </a:solidFill>
                <a:latin typeface="Arial"/>
                <a:cs typeface="Arial"/>
              </a:rPr>
              <a:t> </a:t>
            </a:r>
            <a:r>
              <a:rPr sz="1700" spc="-35" dirty="0">
                <a:solidFill>
                  <a:srgbClr val="595959"/>
                </a:solidFill>
                <a:latin typeface="Arial"/>
                <a:cs typeface="Arial"/>
              </a:rPr>
              <a:t>cells</a:t>
            </a:r>
            <a:r>
              <a:rPr sz="1700" spc="-65" dirty="0">
                <a:solidFill>
                  <a:srgbClr val="595959"/>
                </a:solidFill>
                <a:latin typeface="Arial"/>
                <a:cs typeface="Arial"/>
              </a:rPr>
              <a:t> </a:t>
            </a:r>
            <a:r>
              <a:rPr sz="1700" dirty="0">
                <a:solidFill>
                  <a:srgbClr val="595959"/>
                </a:solidFill>
                <a:latin typeface="Arial"/>
                <a:cs typeface="Arial"/>
              </a:rPr>
              <a:t>then</a:t>
            </a:r>
            <a:r>
              <a:rPr sz="1700" spc="-60" dirty="0">
                <a:solidFill>
                  <a:srgbClr val="595959"/>
                </a:solidFill>
                <a:latin typeface="Arial"/>
                <a:cs typeface="Arial"/>
              </a:rPr>
              <a:t> </a:t>
            </a:r>
            <a:r>
              <a:rPr sz="1700" spc="-20" dirty="0">
                <a:solidFill>
                  <a:srgbClr val="595959"/>
                </a:solidFill>
                <a:latin typeface="Arial"/>
                <a:cs typeface="Arial"/>
              </a:rPr>
              <a:t>read </a:t>
            </a:r>
            <a:r>
              <a:rPr sz="1700" dirty="0">
                <a:solidFill>
                  <a:srgbClr val="595959"/>
                </a:solidFill>
                <a:latin typeface="Arial"/>
                <a:cs typeface="Arial"/>
              </a:rPr>
              <a:t>this</a:t>
            </a:r>
            <a:r>
              <a:rPr sz="1700" spc="-85" dirty="0">
                <a:solidFill>
                  <a:srgbClr val="595959"/>
                </a:solidFill>
                <a:latin typeface="Arial"/>
                <a:cs typeface="Arial"/>
              </a:rPr>
              <a:t> message </a:t>
            </a:r>
            <a:r>
              <a:rPr sz="1700" spc="-25" dirty="0">
                <a:solidFill>
                  <a:srgbClr val="595959"/>
                </a:solidFill>
                <a:latin typeface="Arial"/>
                <a:cs typeface="Arial"/>
              </a:rPr>
              <a:t>and </a:t>
            </a:r>
            <a:r>
              <a:rPr sz="1700" dirty="0">
                <a:solidFill>
                  <a:srgbClr val="595959"/>
                </a:solidFill>
                <a:latin typeface="Arial"/>
                <a:cs typeface="Arial"/>
              </a:rPr>
              <a:t>follow</a:t>
            </a:r>
            <a:r>
              <a:rPr sz="1700" spc="30" dirty="0">
                <a:solidFill>
                  <a:srgbClr val="595959"/>
                </a:solidFill>
                <a:latin typeface="Arial"/>
                <a:cs typeface="Arial"/>
              </a:rPr>
              <a:t> </a:t>
            </a:r>
            <a:r>
              <a:rPr sz="1700" dirty="0">
                <a:solidFill>
                  <a:srgbClr val="595959"/>
                </a:solidFill>
                <a:latin typeface="Arial"/>
                <a:cs typeface="Arial"/>
              </a:rPr>
              <a:t>the</a:t>
            </a:r>
            <a:r>
              <a:rPr sz="1700" spc="35" dirty="0">
                <a:solidFill>
                  <a:srgbClr val="595959"/>
                </a:solidFill>
                <a:latin typeface="Arial"/>
                <a:cs typeface="Arial"/>
              </a:rPr>
              <a:t> </a:t>
            </a:r>
            <a:r>
              <a:rPr sz="1700" spc="-10" dirty="0">
                <a:solidFill>
                  <a:srgbClr val="595959"/>
                </a:solidFill>
                <a:latin typeface="Arial"/>
                <a:cs typeface="Arial"/>
              </a:rPr>
              <a:t>instructions </a:t>
            </a:r>
            <a:r>
              <a:rPr sz="1700" spc="70" dirty="0">
                <a:solidFill>
                  <a:srgbClr val="595959"/>
                </a:solidFill>
                <a:latin typeface="Arial"/>
                <a:cs typeface="Arial"/>
              </a:rPr>
              <a:t>to</a:t>
            </a:r>
            <a:r>
              <a:rPr sz="1700" spc="-135" dirty="0">
                <a:solidFill>
                  <a:srgbClr val="595959"/>
                </a:solidFill>
                <a:latin typeface="Arial"/>
                <a:cs typeface="Arial"/>
              </a:rPr>
              <a:t> </a:t>
            </a:r>
            <a:r>
              <a:rPr sz="1700" spc="-55" dirty="0">
                <a:solidFill>
                  <a:srgbClr val="595959"/>
                </a:solidFill>
                <a:latin typeface="Arial"/>
                <a:cs typeface="Arial"/>
              </a:rPr>
              <a:t>make</a:t>
            </a:r>
            <a:r>
              <a:rPr sz="1700" spc="-130" dirty="0">
                <a:solidFill>
                  <a:srgbClr val="595959"/>
                </a:solidFill>
                <a:latin typeface="Arial"/>
                <a:cs typeface="Arial"/>
              </a:rPr>
              <a:t> </a:t>
            </a:r>
            <a:r>
              <a:rPr sz="1700" spc="-95" dirty="0">
                <a:solidFill>
                  <a:srgbClr val="595959"/>
                </a:solidFill>
                <a:latin typeface="Arial"/>
                <a:cs typeface="Arial"/>
              </a:rPr>
              <a:t>a</a:t>
            </a:r>
            <a:r>
              <a:rPr sz="1700" spc="-130" dirty="0">
                <a:solidFill>
                  <a:srgbClr val="595959"/>
                </a:solidFill>
                <a:latin typeface="Arial"/>
                <a:cs typeface="Arial"/>
              </a:rPr>
              <a:t> </a:t>
            </a:r>
            <a:r>
              <a:rPr sz="1700" spc="-10" dirty="0">
                <a:solidFill>
                  <a:srgbClr val="595959"/>
                </a:solidFill>
                <a:latin typeface="Arial"/>
                <a:cs typeface="Arial"/>
              </a:rPr>
              <a:t>harmless, </a:t>
            </a:r>
            <a:r>
              <a:rPr sz="1700" dirty="0">
                <a:solidFill>
                  <a:srgbClr val="595959"/>
                </a:solidFill>
                <a:latin typeface="Arial"/>
                <a:cs typeface="Arial"/>
              </a:rPr>
              <a:t>but</a:t>
            </a:r>
            <a:r>
              <a:rPr sz="1700" spc="-45" dirty="0">
                <a:solidFill>
                  <a:srgbClr val="595959"/>
                </a:solidFill>
                <a:latin typeface="Arial"/>
                <a:cs typeface="Arial"/>
              </a:rPr>
              <a:t> </a:t>
            </a:r>
            <a:r>
              <a:rPr sz="1700" spc="-10" dirty="0">
                <a:solidFill>
                  <a:srgbClr val="595959"/>
                </a:solidFill>
                <a:latin typeface="Arial"/>
                <a:cs typeface="Arial"/>
              </a:rPr>
              <a:t>unique</a:t>
            </a:r>
            <a:r>
              <a:rPr sz="1700" spc="-40" dirty="0">
                <a:solidFill>
                  <a:srgbClr val="595959"/>
                </a:solidFill>
                <a:latin typeface="Arial"/>
                <a:cs typeface="Arial"/>
              </a:rPr>
              <a:t> </a:t>
            </a:r>
            <a:r>
              <a:rPr sz="1700" dirty="0">
                <a:solidFill>
                  <a:srgbClr val="595959"/>
                </a:solidFill>
                <a:latin typeface="Arial"/>
                <a:cs typeface="Arial"/>
              </a:rPr>
              <a:t>part</a:t>
            </a:r>
            <a:r>
              <a:rPr sz="1700" spc="-45" dirty="0">
                <a:solidFill>
                  <a:srgbClr val="595959"/>
                </a:solidFill>
                <a:latin typeface="Arial"/>
                <a:cs typeface="Arial"/>
              </a:rPr>
              <a:t> </a:t>
            </a:r>
            <a:r>
              <a:rPr sz="1700" dirty="0">
                <a:solidFill>
                  <a:srgbClr val="595959"/>
                </a:solidFill>
                <a:latin typeface="Arial"/>
                <a:cs typeface="Arial"/>
              </a:rPr>
              <a:t>of</a:t>
            </a:r>
            <a:r>
              <a:rPr sz="1700" spc="-40" dirty="0">
                <a:solidFill>
                  <a:srgbClr val="595959"/>
                </a:solidFill>
                <a:latin typeface="Arial"/>
                <a:cs typeface="Arial"/>
              </a:rPr>
              <a:t> </a:t>
            </a:r>
            <a:r>
              <a:rPr sz="1700" spc="-25" dirty="0">
                <a:solidFill>
                  <a:srgbClr val="595959"/>
                </a:solidFill>
                <a:latin typeface="Arial"/>
                <a:cs typeface="Arial"/>
              </a:rPr>
              <a:t>the </a:t>
            </a:r>
            <a:r>
              <a:rPr sz="1700" spc="-20" dirty="0">
                <a:solidFill>
                  <a:srgbClr val="595959"/>
                </a:solidFill>
                <a:latin typeface="Arial"/>
                <a:cs typeface="Arial"/>
              </a:rPr>
              <a:t>coronavirus,</a:t>
            </a:r>
            <a:r>
              <a:rPr sz="1700" spc="-65" dirty="0">
                <a:solidFill>
                  <a:srgbClr val="595959"/>
                </a:solidFill>
                <a:latin typeface="Arial"/>
                <a:cs typeface="Arial"/>
              </a:rPr>
              <a:t> </a:t>
            </a:r>
            <a:r>
              <a:rPr sz="1700" dirty="0">
                <a:solidFill>
                  <a:srgbClr val="595959"/>
                </a:solidFill>
                <a:latin typeface="Arial"/>
                <a:cs typeface="Arial"/>
              </a:rPr>
              <a:t>which</a:t>
            </a:r>
            <a:r>
              <a:rPr sz="1700" spc="-65" dirty="0">
                <a:solidFill>
                  <a:srgbClr val="595959"/>
                </a:solidFill>
                <a:latin typeface="Arial"/>
                <a:cs typeface="Arial"/>
              </a:rPr>
              <a:t> </a:t>
            </a:r>
            <a:r>
              <a:rPr sz="1700" spc="-25" dirty="0">
                <a:solidFill>
                  <a:srgbClr val="595959"/>
                </a:solidFill>
                <a:latin typeface="Arial"/>
                <a:cs typeface="Arial"/>
              </a:rPr>
              <a:t>is </a:t>
            </a:r>
            <a:r>
              <a:rPr sz="1700" dirty="0">
                <a:solidFill>
                  <a:srgbClr val="595959"/>
                </a:solidFill>
                <a:latin typeface="Arial"/>
                <a:cs typeface="Arial"/>
              </a:rPr>
              <a:t>the</a:t>
            </a:r>
            <a:r>
              <a:rPr sz="1700" spc="-80" dirty="0">
                <a:solidFill>
                  <a:srgbClr val="595959"/>
                </a:solidFill>
                <a:latin typeface="Arial"/>
                <a:cs typeface="Arial"/>
              </a:rPr>
              <a:t> </a:t>
            </a:r>
            <a:r>
              <a:rPr sz="1700" b="1" spc="-105" dirty="0">
                <a:solidFill>
                  <a:srgbClr val="595959"/>
                </a:solidFill>
                <a:latin typeface="Arial"/>
                <a:cs typeface="Arial"/>
              </a:rPr>
              <a:t>Spike</a:t>
            </a:r>
            <a:r>
              <a:rPr sz="1700" b="1" spc="-80" dirty="0">
                <a:solidFill>
                  <a:srgbClr val="595959"/>
                </a:solidFill>
                <a:latin typeface="Arial"/>
                <a:cs typeface="Arial"/>
              </a:rPr>
              <a:t> </a:t>
            </a:r>
            <a:r>
              <a:rPr sz="1700" b="1" spc="-10" dirty="0">
                <a:solidFill>
                  <a:srgbClr val="595959"/>
                </a:solidFill>
                <a:latin typeface="Arial"/>
                <a:cs typeface="Arial"/>
              </a:rPr>
              <a:t>protein.</a:t>
            </a:r>
            <a:endParaRPr sz="1700">
              <a:latin typeface="Arial"/>
              <a:cs typeface="Arial"/>
            </a:endParaRPr>
          </a:p>
        </p:txBody>
      </p:sp>
      <p:sp>
        <p:nvSpPr>
          <p:cNvPr id="9" name="TextBox 8">
            <a:extLst>
              <a:ext uri="{FF2B5EF4-FFF2-40B4-BE49-F238E27FC236}">
                <a16:creationId xmlns:a16="http://schemas.microsoft.com/office/drawing/2014/main" id="{C03E5F4F-0997-6403-FC02-0A20D26FF47C}"/>
              </a:ext>
            </a:extLst>
          </p:cNvPr>
          <p:cNvSpPr txBox="1"/>
          <p:nvPr/>
        </p:nvSpPr>
        <p:spPr>
          <a:xfrm>
            <a:off x="6127955" y="1002103"/>
            <a:ext cx="2952530" cy="1077218"/>
          </a:xfrm>
          <a:prstGeom prst="rect">
            <a:avLst/>
          </a:prstGeom>
          <a:noFill/>
          <a:ln>
            <a:noFill/>
          </a:ln>
        </p:spPr>
        <p:txBody>
          <a:bodyPr wrap="square" rtlCol="0">
            <a:spAutoFit/>
          </a:bodyPr>
          <a:lstStyle/>
          <a:p>
            <a:pPr algn="ctr"/>
            <a:r>
              <a:rPr lang="en-US" sz="3200" b="0" i="0" strike="noStrike" dirty="0">
                <a:solidFill>
                  <a:srgbClr val="000000"/>
                </a:solidFill>
                <a:effectLst/>
                <a:latin typeface="Arial" panose="020B0604020202020204" pitchFamily="34" charset="0"/>
                <a:cs typeface="Arial" panose="020B0604020202020204" pitchFamily="34" charset="0"/>
              </a:rPr>
              <a:t>How mRNA </a:t>
            </a:r>
          </a:p>
          <a:p>
            <a:r>
              <a:rPr lang="en-US" sz="3200" b="0" i="0" strike="noStrike" dirty="0">
                <a:solidFill>
                  <a:srgbClr val="000000"/>
                </a:solidFill>
                <a:effectLst/>
                <a:latin typeface="Arial" panose="020B0604020202020204" pitchFamily="34" charset="0"/>
                <a:cs typeface="Arial" panose="020B0604020202020204" pitchFamily="34" charset="0"/>
              </a:rPr>
              <a:t>Vaccines Work</a:t>
            </a:r>
          </a:p>
        </p:txBody>
      </p:sp>
      <p:pic>
        <p:nvPicPr>
          <p:cNvPr id="10" name="Picture 9" descr="A diagram of six panels, the first with an image of mRNA and the text &quot;mRNA contains instructions to make a virus spike protein,' the second with a lipid nanoparticle with mRNA inside, the third with the nanoparticle attached to a human cell with the mRNA moving into the cell and creating proteins with the text, &quot;mRNA instructs the cell to make the protein,&quot; the fourth with spike proteins and antibodies with the text &quot;The body makes antibodies that recognize the proteins made by the mRNA,&quot; the fifth with an image of a virus with spike proteins, and the sixth with the image of a blood cell with the virus and antibodies and the text, &quot;When the body encounters the virus, it already has antibodies to recognize virus' spike proteins.&quot;">
            <a:extLst>
              <a:ext uri="{FF2B5EF4-FFF2-40B4-BE49-F238E27FC236}">
                <a16:creationId xmlns:a16="http://schemas.microsoft.com/office/drawing/2014/main" id="{E9A03649-D824-0B44-3ACF-09B37405F3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1400" y="2349257"/>
            <a:ext cx="8458200" cy="4451683"/>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20" dirty="0"/>
              <a:t>Case</a:t>
            </a:r>
            <a:r>
              <a:rPr spc="-160" dirty="0"/>
              <a:t> </a:t>
            </a:r>
            <a:r>
              <a:rPr spc="-40" dirty="0"/>
              <a:t>study:</a:t>
            </a:r>
            <a:r>
              <a:rPr spc="-160" dirty="0"/>
              <a:t> </a:t>
            </a:r>
            <a:r>
              <a:rPr spc="-40" dirty="0"/>
              <a:t>COVID-</a:t>
            </a:r>
            <a:r>
              <a:rPr spc="-25" dirty="0"/>
              <a:t>19</a:t>
            </a:r>
          </a:p>
        </p:txBody>
      </p:sp>
      <p:sp>
        <p:nvSpPr>
          <p:cNvPr id="3" name="object 3"/>
          <p:cNvSpPr txBox="1"/>
          <p:nvPr/>
        </p:nvSpPr>
        <p:spPr>
          <a:xfrm>
            <a:off x="1074200" y="2825927"/>
            <a:ext cx="2068195" cy="2093202"/>
          </a:xfrm>
          <a:prstGeom prst="rect">
            <a:avLst/>
          </a:prstGeom>
        </p:spPr>
        <p:txBody>
          <a:bodyPr vert="horz" wrap="square" lIns="0" tIns="12700" rIns="0" bIns="0" rtlCol="0">
            <a:spAutoFit/>
          </a:bodyPr>
          <a:lstStyle/>
          <a:p>
            <a:pPr marL="12700" marR="5080">
              <a:lnSpc>
                <a:spcPct val="114999"/>
              </a:lnSpc>
              <a:spcBef>
                <a:spcPts val="100"/>
              </a:spcBef>
            </a:pPr>
            <a:r>
              <a:rPr lang="en-US" sz="1700" spc="-45" dirty="0">
                <a:solidFill>
                  <a:srgbClr val="595959"/>
                </a:solidFill>
                <a:latin typeface="Arial"/>
                <a:cs typeface="Arial"/>
              </a:rPr>
              <a:t>Now that the body has seen what the spike protein looks like, it can recognize it if the COVID-19 virus gets into the body and can fight it.</a:t>
            </a:r>
            <a:endParaRPr sz="1700" dirty="0">
              <a:latin typeface="Arial"/>
              <a:cs typeface="Arial"/>
            </a:endParaRPr>
          </a:p>
        </p:txBody>
      </p:sp>
      <p:sp>
        <p:nvSpPr>
          <p:cNvPr id="5" name="TextBox 4">
            <a:extLst>
              <a:ext uri="{FF2B5EF4-FFF2-40B4-BE49-F238E27FC236}">
                <a16:creationId xmlns:a16="http://schemas.microsoft.com/office/drawing/2014/main" id="{91CD5788-2937-9C35-A3B5-0E7DEC75B640}"/>
              </a:ext>
            </a:extLst>
          </p:cNvPr>
          <p:cNvSpPr txBox="1"/>
          <p:nvPr/>
        </p:nvSpPr>
        <p:spPr>
          <a:xfrm>
            <a:off x="6127955" y="1002103"/>
            <a:ext cx="2952530" cy="1077218"/>
          </a:xfrm>
          <a:prstGeom prst="rect">
            <a:avLst/>
          </a:prstGeom>
          <a:noFill/>
          <a:ln>
            <a:noFill/>
          </a:ln>
        </p:spPr>
        <p:txBody>
          <a:bodyPr wrap="square" rtlCol="0">
            <a:spAutoFit/>
          </a:bodyPr>
          <a:lstStyle/>
          <a:p>
            <a:pPr algn="ctr"/>
            <a:r>
              <a:rPr lang="en-US" sz="3200" b="0" i="0" strike="noStrike" dirty="0">
                <a:solidFill>
                  <a:srgbClr val="000000"/>
                </a:solidFill>
                <a:effectLst/>
                <a:latin typeface="Arial" panose="020B0604020202020204" pitchFamily="34" charset="0"/>
                <a:cs typeface="Arial" panose="020B0604020202020204" pitchFamily="34" charset="0"/>
              </a:rPr>
              <a:t>How mRNA </a:t>
            </a:r>
          </a:p>
          <a:p>
            <a:r>
              <a:rPr lang="en-US" sz="3200" b="0" i="0" strike="noStrike" dirty="0">
                <a:solidFill>
                  <a:srgbClr val="000000"/>
                </a:solidFill>
                <a:effectLst/>
                <a:latin typeface="Arial" panose="020B0604020202020204" pitchFamily="34" charset="0"/>
                <a:cs typeface="Arial" panose="020B0604020202020204" pitchFamily="34" charset="0"/>
              </a:rPr>
              <a:t>Vaccines Work</a:t>
            </a:r>
          </a:p>
        </p:txBody>
      </p:sp>
      <p:pic>
        <p:nvPicPr>
          <p:cNvPr id="6" name="Picture 5" descr="A diagram of six panels, the first with an image of mRNA and the text &quot;mRNA contains instructions to make a virus spike protein,' the second with a lipid nanoparticle with mRNA inside, the third with the nanoparticle attached to a human cell with the mRNA moving into the cell and creating proteins with the text, &quot;mRNA instructs the cell to make the protein,&quot; the fourth with spike proteins and antibodies with the text &quot;The body makes antibodies that recognize the proteins made by the mRNA,&quot; the fifth with an image of a virus with spike proteins, and the sixth with the image of a blood cell with the virus and antibodies and the text, &quot;When the body encounters the virus, it already has antibodies to recognize virus' spike proteins.&quot;">
            <a:extLst>
              <a:ext uri="{FF2B5EF4-FFF2-40B4-BE49-F238E27FC236}">
                <a16:creationId xmlns:a16="http://schemas.microsoft.com/office/drawing/2014/main" id="{2BB3E2D7-2B9A-4F2F-CEBC-B29B8BB5D0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1400" y="2349257"/>
            <a:ext cx="8458200" cy="4451683"/>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prstGeom prst="rect">
            <a:avLst/>
          </a:prstGeom>
        </p:spPr>
        <p:txBody>
          <a:bodyPr vert="horz" wrap="square" lIns="0" tIns="12700" rIns="0" bIns="0" rtlCol="0">
            <a:spAutoFit/>
          </a:bodyPr>
          <a:lstStyle/>
          <a:p>
            <a:pPr marL="12700">
              <a:lnSpc>
                <a:spcPct val="100000"/>
              </a:lnSpc>
              <a:spcBef>
                <a:spcPts val="100"/>
              </a:spcBef>
            </a:pPr>
            <a:r>
              <a:rPr dirty="0"/>
              <a:t>Video</a:t>
            </a:r>
            <a:r>
              <a:rPr spc="50" dirty="0"/>
              <a:t> </a:t>
            </a:r>
            <a:r>
              <a:rPr spc="45" dirty="0"/>
              <a:t>example</a:t>
            </a:r>
          </a:p>
        </p:txBody>
      </p:sp>
      <p:sp>
        <p:nvSpPr>
          <p:cNvPr id="3" name="object 3"/>
          <p:cNvSpPr txBox="1"/>
          <p:nvPr/>
        </p:nvSpPr>
        <p:spPr>
          <a:xfrm>
            <a:off x="1074200" y="2864789"/>
            <a:ext cx="2978150" cy="284480"/>
          </a:xfrm>
          <a:prstGeom prst="rect">
            <a:avLst/>
          </a:prstGeom>
        </p:spPr>
        <p:txBody>
          <a:bodyPr vert="horz" wrap="square" lIns="0" tIns="12700" rIns="0" bIns="0" rtlCol="0">
            <a:spAutoFit/>
          </a:bodyPr>
          <a:lstStyle/>
          <a:p>
            <a:pPr marL="12700">
              <a:lnSpc>
                <a:spcPct val="100000"/>
              </a:lnSpc>
              <a:spcBef>
                <a:spcPts val="100"/>
              </a:spcBef>
            </a:pPr>
            <a:r>
              <a:rPr sz="1700" dirty="0">
                <a:solidFill>
                  <a:srgbClr val="595959"/>
                </a:solidFill>
                <a:latin typeface="Arial"/>
                <a:cs typeface="Arial"/>
              </a:rPr>
              <a:t>How</a:t>
            </a:r>
            <a:r>
              <a:rPr sz="1700" spc="-50" dirty="0">
                <a:solidFill>
                  <a:srgbClr val="595959"/>
                </a:solidFill>
                <a:latin typeface="Arial"/>
                <a:cs typeface="Arial"/>
              </a:rPr>
              <a:t> </a:t>
            </a:r>
            <a:r>
              <a:rPr sz="1700" dirty="0">
                <a:solidFill>
                  <a:srgbClr val="595959"/>
                </a:solidFill>
                <a:latin typeface="Arial"/>
                <a:cs typeface="Arial"/>
              </a:rPr>
              <a:t>COVID-19</a:t>
            </a:r>
            <a:r>
              <a:rPr sz="1700" spc="-50" dirty="0">
                <a:solidFill>
                  <a:srgbClr val="595959"/>
                </a:solidFill>
                <a:latin typeface="Arial"/>
                <a:cs typeface="Arial"/>
              </a:rPr>
              <a:t> vaccines </a:t>
            </a:r>
            <a:r>
              <a:rPr sz="1700" spc="55" dirty="0">
                <a:solidFill>
                  <a:srgbClr val="595959"/>
                </a:solidFill>
                <a:latin typeface="Arial"/>
                <a:cs typeface="Arial"/>
              </a:rPr>
              <a:t>work!</a:t>
            </a:r>
            <a:endParaRPr sz="1700" dirty="0">
              <a:latin typeface="Arial"/>
              <a:cs typeface="Arial"/>
            </a:endParaRPr>
          </a:p>
        </p:txBody>
      </p:sp>
      <p:pic>
        <p:nvPicPr>
          <p:cNvPr id="4" name="object 4" descr="A screenshot of the video the image is linked to. There are white and blue circles on a blue background.">
            <a:hlinkClick r:id="rId2"/>
          </p:cNvPr>
          <p:cNvPicPr/>
          <p:nvPr/>
        </p:nvPicPr>
        <p:blipFill>
          <a:blip r:embed="rId3" cstate="print"/>
          <a:stretch>
            <a:fillRect/>
          </a:stretch>
        </p:blipFill>
        <p:spPr>
          <a:xfrm>
            <a:off x="6276650" y="2739263"/>
            <a:ext cx="5475249" cy="3079824"/>
          </a:xfrm>
          <a:prstGeom prst="rect">
            <a:avLst/>
          </a:prstGeom>
        </p:spPr>
      </p:pic>
      <p:sp>
        <p:nvSpPr>
          <p:cNvPr id="5" name="TextBox 4">
            <a:extLst>
              <a:ext uri="{FF2B5EF4-FFF2-40B4-BE49-F238E27FC236}">
                <a16:creationId xmlns:a16="http://schemas.microsoft.com/office/drawing/2014/main" id="{170C2444-1466-CD83-2B3A-30E464DA7CFD}"/>
              </a:ext>
            </a:extLst>
          </p:cNvPr>
          <p:cNvSpPr txBox="1"/>
          <p:nvPr/>
        </p:nvSpPr>
        <p:spPr>
          <a:xfrm>
            <a:off x="304800" y="6295758"/>
            <a:ext cx="6096000" cy="276999"/>
          </a:xfrm>
          <a:prstGeom prst="rect">
            <a:avLst/>
          </a:prstGeom>
          <a:noFill/>
        </p:spPr>
        <p:txBody>
          <a:bodyPr wrap="square" rtlCol="0">
            <a:spAutoFit/>
          </a:bodyPr>
          <a:lstStyle/>
          <a:p>
            <a:r>
              <a:rPr lang="en-US" sz="1200" dirty="0"/>
              <a:t>Video: http://</a:t>
            </a:r>
            <a:r>
              <a:rPr lang="en-US" sz="1200" dirty="0" err="1"/>
              <a:t>www.youtube.com</a:t>
            </a:r>
            <a:r>
              <a:rPr lang="en-US" sz="1200" dirty="0"/>
              <a:t>/</a:t>
            </a:r>
            <a:r>
              <a:rPr lang="en-US" sz="1200" dirty="0" err="1"/>
              <a:t>watch?v</a:t>
            </a:r>
            <a:r>
              <a:rPr lang="en-US" sz="1200" dirty="0"/>
              <a:t>=kdX2IRLxO3g</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74200" y="1843797"/>
            <a:ext cx="9232265" cy="985519"/>
          </a:xfrm>
          <a:prstGeom prst="rect">
            <a:avLst/>
          </a:prstGeom>
        </p:spPr>
        <p:txBody>
          <a:bodyPr vert="horz" wrap="square" lIns="0" tIns="12700" rIns="0" bIns="0" rtlCol="0">
            <a:spAutoFit/>
          </a:bodyPr>
          <a:lstStyle/>
          <a:p>
            <a:pPr marL="12700" marR="5080">
              <a:lnSpc>
                <a:spcPct val="100000"/>
              </a:lnSpc>
              <a:spcBef>
                <a:spcPts val="100"/>
              </a:spcBef>
            </a:pPr>
            <a:r>
              <a:rPr spc="114" dirty="0"/>
              <a:t>What</a:t>
            </a:r>
            <a:r>
              <a:rPr spc="-110" dirty="0"/>
              <a:t> </a:t>
            </a:r>
            <a:r>
              <a:rPr spc="60" dirty="0"/>
              <a:t>would</a:t>
            </a:r>
            <a:r>
              <a:rPr spc="-10" dirty="0"/>
              <a:t> </a:t>
            </a:r>
            <a:r>
              <a:rPr dirty="0"/>
              <a:t>happen</a:t>
            </a:r>
            <a:r>
              <a:rPr spc="-105" dirty="0"/>
              <a:t> </a:t>
            </a:r>
            <a:r>
              <a:rPr spc="50" dirty="0"/>
              <a:t>without</a:t>
            </a:r>
            <a:r>
              <a:rPr spc="-10" dirty="0"/>
              <a:t> </a:t>
            </a:r>
            <a:r>
              <a:rPr spc="75" dirty="0"/>
              <a:t>the</a:t>
            </a:r>
            <a:r>
              <a:rPr spc="-10" dirty="0"/>
              <a:t> </a:t>
            </a:r>
            <a:r>
              <a:rPr dirty="0"/>
              <a:t>nanoparticle</a:t>
            </a:r>
            <a:r>
              <a:rPr spc="-10" dirty="0"/>
              <a:t> </a:t>
            </a:r>
            <a:r>
              <a:rPr spc="30" dirty="0"/>
              <a:t>to </a:t>
            </a:r>
            <a:r>
              <a:rPr dirty="0"/>
              <a:t>carry</a:t>
            </a:r>
            <a:r>
              <a:rPr spc="-195" dirty="0"/>
              <a:t> </a:t>
            </a:r>
            <a:r>
              <a:rPr spc="75" dirty="0"/>
              <a:t>the</a:t>
            </a:r>
            <a:r>
              <a:rPr spc="-114" dirty="0"/>
              <a:t> </a:t>
            </a:r>
            <a:r>
              <a:rPr spc="-10" dirty="0"/>
              <a:t>mRNA?</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74200" y="1843797"/>
            <a:ext cx="3325495" cy="505459"/>
          </a:xfrm>
          <a:prstGeom prst="rect">
            <a:avLst/>
          </a:prstGeom>
        </p:spPr>
        <p:txBody>
          <a:bodyPr vert="horz" wrap="square" lIns="0" tIns="12700" rIns="0" bIns="0" rtlCol="0">
            <a:spAutoFit/>
          </a:bodyPr>
          <a:lstStyle/>
          <a:p>
            <a:pPr marL="12700">
              <a:lnSpc>
                <a:spcPct val="100000"/>
              </a:lnSpc>
              <a:spcBef>
                <a:spcPts val="100"/>
              </a:spcBef>
            </a:pPr>
            <a:r>
              <a:rPr spc="-35" dirty="0"/>
              <a:t>What’s</a:t>
            </a:r>
            <a:r>
              <a:rPr spc="-150" dirty="0"/>
              <a:t> </a:t>
            </a:r>
            <a:r>
              <a:rPr spc="75" dirty="0"/>
              <a:t>the</a:t>
            </a:r>
            <a:r>
              <a:rPr spc="-145" dirty="0"/>
              <a:t> </a:t>
            </a:r>
            <a:r>
              <a:rPr spc="-25" dirty="0"/>
              <a:t>point?</a:t>
            </a:r>
          </a:p>
        </p:txBody>
      </p:sp>
      <p:sp>
        <p:nvSpPr>
          <p:cNvPr id="3" name="object 3"/>
          <p:cNvSpPr txBox="1"/>
          <p:nvPr/>
        </p:nvSpPr>
        <p:spPr>
          <a:xfrm>
            <a:off x="1074200" y="2864789"/>
            <a:ext cx="3587115" cy="284480"/>
          </a:xfrm>
          <a:prstGeom prst="rect">
            <a:avLst/>
          </a:prstGeom>
        </p:spPr>
        <p:txBody>
          <a:bodyPr vert="horz" wrap="square" lIns="0" tIns="12700" rIns="0" bIns="0" rtlCol="0">
            <a:spAutoFit/>
          </a:bodyPr>
          <a:lstStyle/>
          <a:p>
            <a:pPr marL="12700">
              <a:lnSpc>
                <a:spcPct val="100000"/>
              </a:lnSpc>
              <a:spcBef>
                <a:spcPts val="100"/>
              </a:spcBef>
            </a:pPr>
            <a:r>
              <a:rPr sz="1700" dirty="0">
                <a:solidFill>
                  <a:srgbClr val="595959"/>
                </a:solidFill>
                <a:latin typeface="Arial"/>
                <a:cs typeface="Arial"/>
              </a:rPr>
              <a:t>Nanoparticles</a:t>
            </a:r>
            <a:r>
              <a:rPr sz="1700" spc="-120" dirty="0">
                <a:solidFill>
                  <a:srgbClr val="595959"/>
                </a:solidFill>
                <a:latin typeface="Arial"/>
                <a:cs typeface="Arial"/>
              </a:rPr>
              <a:t> </a:t>
            </a:r>
            <a:r>
              <a:rPr sz="1700" spc="-25" dirty="0">
                <a:solidFill>
                  <a:srgbClr val="595959"/>
                </a:solidFill>
                <a:latin typeface="Arial"/>
                <a:cs typeface="Arial"/>
              </a:rPr>
              <a:t>are</a:t>
            </a:r>
            <a:r>
              <a:rPr sz="1700" spc="-114" dirty="0">
                <a:solidFill>
                  <a:srgbClr val="595959"/>
                </a:solidFill>
                <a:latin typeface="Arial"/>
                <a:cs typeface="Arial"/>
              </a:rPr>
              <a:t> </a:t>
            </a:r>
            <a:r>
              <a:rPr sz="1700" spc="-55" dirty="0">
                <a:solidFill>
                  <a:srgbClr val="595959"/>
                </a:solidFill>
                <a:latin typeface="Arial"/>
                <a:cs typeface="Arial"/>
              </a:rPr>
              <a:t>used</a:t>
            </a:r>
            <a:r>
              <a:rPr sz="1700" spc="-114" dirty="0">
                <a:solidFill>
                  <a:srgbClr val="595959"/>
                </a:solidFill>
                <a:latin typeface="Arial"/>
                <a:cs typeface="Arial"/>
              </a:rPr>
              <a:t> </a:t>
            </a:r>
            <a:r>
              <a:rPr sz="1700" dirty="0">
                <a:solidFill>
                  <a:srgbClr val="595959"/>
                </a:solidFill>
                <a:latin typeface="Arial"/>
                <a:cs typeface="Arial"/>
              </a:rPr>
              <a:t>in</a:t>
            </a:r>
            <a:r>
              <a:rPr sz="1700" spc="-114" dirty="0">
                <a:solidFill>
                  <a:srgbClr val="595959"/>
                </a:solidFill>
                <a:latin typeface="Arial"/>
                <a:cs typeface="Arial"/>
              </a:rPr>
              <a:t> </a:t>
            </a:r>
            <a:r>
              <a:rPr sz="1700" spc="-45" dirty="0">
                <a:solidFill>
                  <a:srgbClr val="595959"/>
                </a:solidFill>
                <a:latin typeface="Arial"/>
                <a:cs typeface="Arial"/>
              </a:rPr>
              <a:t>many</a:t>
            </a:r>
            <a:r>
              <a:rPr sz="1700" spc="-114" dirty="0">
                <a:solidFill>
                  <a:srgbClr val="595959"/>
                </a:solidFill>
                <a:latin typeface="Arial"/>
                <a:cs typeface="Arial"/>
              </a:rPr>
              <a:t> </a:t>
            </a:r>
            <a:r>
              <a:rPr sz="1700" spc="-10" dirty="0">
                <a:solidFill>
                  <a:srgbClr val="595959"/>
                </a:solidFill>
                <a:latin typeface="Arial"/>
                <a:cs typeface="Arial"/>
              </a:rPr>
              <a:t>ﬁelds!</a:t>
            </a:r>
            <a:endParaRPr sz="1700">
              <a:latin typeface="Arial"/>
              <a:cs typeface="Arial"/>
            </a:endParaRPr>
          </a:p>
        </p:txBody>
      </p:sp>
      <p:pic>
        <p:nvPicPr>
          <p:cNvPr id="13" name="Picture 12" descr="An icon of a lightning bolt surrounded by two arrows circling it.">
            <a:extLst>
              <a:ext uri="{FF2B5EF4-FFF2-40B4-BE49-F238E27FC236}">
                <a16:creationId xmlns:a16="http://schemas.microsoft.com/office/drawing/2014/main" id="{603B136F-F85F-9BDA-09F3-D36449EBC4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499" y="3273044"/>
            <a:ext cx="3785798" cy="2160088"/>
          </a:xfrm>
          <a:prstGeom prst="rect">
            <a:avLst/>
          </a:prstGeom>
        </p:spPr>
      </p:pic>
      <p:sp>
        <p:nvSpPr>
          <p:cNvPr id="7" name="object 7"/>
          <p:cNvSpPr txBox="1"/>
          <p:nvPr/>
        </p:nvSpPr>
        <p:spPr>
          <a:xfrm>
            <a:off x="1994559" y="5556907"/>
            <a:ext cx="873198" cy="320601"/>
          </a:xfrm>
          <a:prstGeom prst="rect">
            <a:avLst/>
          </a:prstGeom>
        </p:spPr>
        <p:txBody>
          <a:bodyPr vert="horz" wrap="square" lIns="0" tIns="12700" rIns="0" bIns="0" rtlCol="0">
            <a:spAutoFit/>
          </a:bodyPr>
          <a:lstStyle/>
          <a:p>
            <a:pPr marL="12700">
              <a:lnSpc>
                <a:spcPct val="100000"/>
              </a:lnSpc>
              <a:spcBef>
                <a:spcPts val="100"/>
              </a:spcBef>
            </a:pPr>
            <a:r>
              <a:rPr sz="2000" spc="-10" dirty="0">
                <a:latin typeface="Arial"/>
                <a:cs typeface="Arial"/>
              </a:rPr>
              <a:t>Energy</a:t>
            </a:r>
            <a:endParaRPr sz="2000" dirty="0">
              <a:latin typeface="Arial"/>
              <a:cs typeface="Arial"/>
            </a:endParaRPr>
          </a:p>
        </p:txBody>
      </p:sp>
      <p:pic>
        <p:nvPicPr>
          <p:cNvPr id="15" name="Picture 14" descr="An icon of a DNA strand with gears in the middle">
            <a:extLst>
              <a:ext uri="{FF2B5EF4-FFF2-40B4-BE49-F238E27FC236}">
                <a16:creationId xmlns:a16="http://schemas.microsoft.com/office/drawing/2014/main" id="{93BAABC7-7A4B-F8F1-2AC3-BB4C709745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9695" y="3372176"/>
            <a:ext cx="3438319" cy="1961824"/>
          </a:xfrm>
          <a:prstGeom prst="rect">
            <a:avLst/>
          </a:prstGeom>
        </p:spPr>
      </p:pic>
      <p:sp>
        <p:nvSpPr>
          <p:cNvPr id="5" name="object 5"/>
          <p:cNvSpPr txBox="1"/>
          <p:nvPr/>
        </p:nvSpPr>
        <p:spPr>
          <a:xfrm>
            <a:off x="4719971" y="5638799"/>
            <a:ext cx="2752058" cy="320601"/>
          </a:xfrm>
          <a:prstGeom prst="rect">
            <a:avLst/>
          </a:prstGeom>
        </p:spPr>
        <p:txBody>
          <a:bodyPr vert="horz" wrap="square" lIns="0" tIns="12700" rIns="0" bIns="0" rtlCol="0">
            <a:spAutoFit/>
          </a:bodyPr>
          <a:lstStyle/>
          <a:p>
            <a:pPr marL="12700">
              <a:lnSpc>
                <a:spcPct val="100000"/>
              </a:lnSpc>
              <a:spcBef>
                <a:spcPts val="100"/>
              </a:spcBef>
            </a:pPr>
            <a:r>
              <a:rPr sz="2000" spc="-10" dirty="0">
                <a:latin typeface="Arial"/>
                <a:cs typeface="Arial"/>
              </a:rPr>
              <a:t>Biomedical</a:t>
            </a:r>
            <a:r>
              <a:rPr sz="2000" spc="-90" dirty="0">
                <a:latin typeface="Arial"/>
                <a:cs typeface="Arial"/>
              </a:rPr>
              <a:t> </a:t>
            </a:r>
            <a:r>
              <a:rPr sz="2000" spc="-10" dirty="0">
                <a:latin typeface="Arial"/>
                <a:cs typeface="Arial"/>
              </a:rPr>
              <a:t>Engineering</a:t>
            </a:r>
            <a:endParaRPr sz="2000" dirty="0">
              <a:latin typeface="Arial"/>
              <a:cs typeface="Arial"/>
            </a:endParaRPr>
          </a:p>
        </p:txBody>
      </p:sp>
      <p:pic>
        <p:nvPicPr>
          <p:cNvPr id="11" name="Picture 10" descr="An icon of a medicine bottle with pills next to it">
            <a:extLst>
              <a:ext uri="{FF2B5EF4-FFF2-40B4-BE49-F238E27FC236}">
                <a16:creationId xmlns:a16="http://schemas.microsoft.com/office/drawing/2014/main" id="{CE90FE7F-A915-E1BF-ECCC-3A76735781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1000" y="3273044"/>
            <a:ext cx="3721071" cy="2123156"/>
          </a:xfrm>
          <a:prstGeom prst="rect">
            <a:avLst/>
          </a:prstGeom>
        </p:spPr>
      </p:pic>
      <p:sp>
        <p:nvSpPr>
          <p:cNvPr id="9" name="object 9"/>
          <p:cNvSpPr txBox="1"/>
          <p:nvPr/>
        </p:nvSpPr>
        <p:spPr>
          <a:xfrm>
            <a:off x="9277664" y="5638799"/>
            <a:ext cx="1104272" cy="320601"/>
          </a:xfrm>
          <a:prstGeom prst="rect">
            <a:avLst/>
          </a:prstGeom>
        </p:spPr>
        <p:txBody>
          <a:bodyPr vert="horz" wrap="square" lIns="0" tIns="12700" rIns="0" bIns="0" rtlCol="0">
            <a:spAutoFit/>
          </a:bodyPr>
          <a:lstStyle/>
          <a:p>
            <a:pPr marL="12700">
              <a:lnSpc>
                <a:spcPct val="100000"/>
              </a:lnSpc>
              <a:spcBef>
                <a:spcPts val="100"/>
              </a:spcBef>
            </a:pPr>
            <a:r>
              <a:rPr sz="2000" spc="-10" dirty="0">
                <a:latin typeface="Arial"/>
                <a:cs typeface="Arial"/>
              </a:rPr>
              <a:t>Medicine</a:t>
            </a:r>
            <a:endParaRPr sz="2000" dirty="0">
              <a:latin typeface="Arial"/>
              <a:cs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74200" y="1843797"/>
            <a:ext cx="9232265" cy="982320"/>
          </a:xfrm>
          <a:prstGeom prst="rect">
            <a:avLst/>
          </a:prstGeom>
        </p:spPr>
        <p:txBody>
          <a:bodyPr vert="horz" wrap="square" lIns="0" tIns="12700" rIns="0" bIns="0" rtlCol="0">
            <a:spAutoFit/>
          </a:bodyPr>
          <a:lstStyle/>
          <a:p>
            <a:pPr marL="12700" marR="5080">
              <a:lnSpc>
                <a:spcPct val="100000"/>
              </a:lnSpc>
              <a:spcBef>
                <a:spcPts val="100"/>
              </a:spcBef>
            </a:pPr>
            <a:r>
              <a:rPr spc="114" dirty="0"/>
              <a:t>What</a:t>
            </a:r>
            <a:r>
              <a:rPr spc="-110" dirty="0"/>
              <a:t> </a:t>
            </a:r>
            <a:r>
              <a:rPr spc="60" dirty="0"/>
              <a:t>would</a:t>
            </a:r>
            <a:r>
              <a:rPr spc="-10" dirty="0"/>
              <a:t> </a:t>
            </a:r>
            <a:r>
              <a:rPr dirty="0"/>
              <a:t>happen</a:t>
            </a:r>
            <a:r>
              <a:rPr spc="-105" dirty="0"/>
              <a:t> </a:t>
            </a:r>
            <a:r>
              <a:rPr spc="50" dirty="0"/>
              <a:t>without</a:t>
            </a:r>
            <a:r>
              <a:rPr spc="-10" dirty="0"/>
              <a:t> </a:t>
            </a:r>
            <a:r>
              <a:rPr spc="75" dirty="0"/>
              <a:t>the</a:t>
            </a:r>
            <a:r>
              <a:rPr spc="-10" dirty="0"/>
              <a:t> </a:t>
            </a:r>
            <a:r>
              <a:rPr dirty="0"/>
              <a:t>nanoparticle</a:t>
            </a:r>
            <a:r>
              <a:rPr spc="-10" dirty="0"/>
              <a:t> </a:t>
            </a:r>
            <a:r>
              <a:rPr spc="30" dirty="0"/>
              <a:t>to </a:t>
            </a:r>
            <a:r>
              <a:rPr dirty="0"/>
              <a:t>carry</a:t>
            </a:r>
            <a:r>
              <a:rPr spc="-195" dirty="0"/>
              <a:t> </a:t>
            </a:r>
            <a:r>
              <a:rPr spc="75" dirty="0"/>
              <a:t>the</a:t>
            </a:r>
            <a:r>
              <a:rPr spc="-114" dirty="0"/>
              <a:t> </a:t>
            </a:r>
            <a:r>
              <a:rPr spc="-10" dirty="0"/>
              <a:t>mRNA?</a:t>
            </a:r>
          </a:p>
        </p:txBody>
      </p:sp>
      <p:sp>
        <p:nvSpPr>
          <p:cNvPr id="3" name="object 3">
            <a:extLst>
              <a:ext uri="{FF2B5EF4-FFF2-40B4-BE49-F238E27FC236}">
                <a16:creationId xmlns:a16="http://schemas.microsoft.com/office/drawing/2014/main" id="{D832A457-B967-78F9-3F19-34A6BA00C1F0}"/>
              </a:ext>
            </a:extLst>
          </p:cNvPr>
          <p:cNvSpPr txBox="1"/>
          <p:nvPr/>
        </p:nvSpPr>
        <p:spPr>
          <a:xfrm>
            <a:off x="1074200" y="3162265"/>
            <a:ext cx="2978150" cy="284480"/>
          </a:xfrm>
          <a:prstGeom prst="rect">
            <a:avLst/>
          </a:prstGeom>
        </p:spPr>
        <p:txBody>
          <a:bodyPr vert="horz" wrap="square" lIns="0" tIns="12700" rIns="0" bIns="0" rtlCol="0">
            <a:spAutoFit/>
          </a:bodyPr>
          <a:lstStyle/>
          <a:p>
            <a:pPr marL="12700">
              <a:lnSpc>
                <a:spcPct val="100000"/>
              </a:lnSpc>
              <a:spcBef>
                <a:spcPts val="100"/>
              </a:spcBef>
            </a:pPr>
            <a:r>
              <a:rPr sz="1700" dirty="0">
                <a:solidFill>
                  <a:srgbClr val="595959"/>
                </a:solidFill>
                <a:latin typeface="Arial"/>
                <a:cs typeface="Arial"/>
              </a:rPr>
              <a:t>How</a:t>
            </a:r>
            <a:r>
              <a:rPr sz="1700" spc="-50" dirty="0">
                <a:solidFill>
                  <a:srgbClr val="595959"/>
                </a:solidFill>
                <a:latin typeface="Arial"/>
                <a:cs typeface="Arial"/>
              </a:rPr>
              <a:t> </a:t>
            </a:r>
            <a:r>
              <a:rPr sz="1700" dirty="0">
                <a:solidFill>
                  <a:srgbClr val="595959"/>
                </a:solidFill>
                <a:latin typeface="Arial"/>
                <a:cs typeface="Arial"/>
              </a:rPr>
              <a:t>COVID-19</a:t>
            </a:r>
            <a:r>
              <a:rPr sz="1700" spc="-50" dirty="0">
                <a:solidFill>
                  <a:srgbClr val="595959"/>
                </a:solidFill>
                <a:latin typeface="Arial"/>
                <a:cs typeface="Arial"/>
              </a:rPr>
              <a:t> vaccines </a:t>
            </a:r>
            <a:r>
              <a:rPr sz="1700" spc="55" dirty="0">
                <a:solidFill>
                  <a:srgbClr val="595959"/>
                </a:solidFill>
                <a:latin typeface="Arial"/>
                <a:cs typeface="Arial"/>
              </a:rPr>
              <a:t>work!</a:t>
            </a:r>
            <a:endParaRPr sz="1700" dirty="0">
              <a:latin typeface="Arial"/>
              <a:cs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20" dirty="0"/>
              <a:t>Case</a:t>
            </a:r>
            <a:r>
              <a:rPr spc="-155" dirty="0"/>
              <a:t> </a:t>
            </a:r>
            <a:r>
              <a:rPr spc="-40" dirty="0"/>
              <a:t>study:</a:t>
            </a:r>
            <a:r>
              <a:rPr spc="-155" dirty="0"/>
              <a:t> </a:t>
            </a:r>
            <a:r>
              <a:rPr dirty="0"/>
              <a:t>Cancer</a:t>
            </a:r>
            <a:r>
              <a:rPr spc="-220" dirty="0"/>
              <a:t> </a:t>
            </a:r>
            <a:r>
              <a:rPr spc="40" dirty="0"/>
              <a:t>targeting</a:t>
            </a:r>
          </a:p>
        </p:txBody>
      </p:sp>
      <p:sp>
        <p:nvSpPr>
          <p:cNvPr id="3" name="object 3"/>
          <p:cNvSpPr txBox="1"/>
          <p:nvPr/>
        </p:nvSpPr>
        <p:spPr>
          <a:xfrm>
            <a:off x="1074200" y="2825927"/>
            <a:ext cx="3069590" cy="2409190"/>
          </a:xfrm>
          <a:prstGeom prst="rect">
            <a:avLst/>
          </a:prstGeom>
        </p:spPr>
        <p:txBody>
          <a:bodyPr vert="horz" wrap="square" lIns="0" tIns="12700" rIns="0" bIns="0" rtlCol="0">
            <a:spAutoFit/>
          </a:bodyPr>
          <a:lstStyle/>
          <a:p>
            <a:pPr marL="12700" marR="191135">
              <a:lnSpc>
                <a:spcPct val="114999"/>
              </a:lnSpc>
              <a:spcBef>
                <a:spcPts val="100"/>
              </a:spcBef>
            </a:pPr>
            <a:r>
              <a:rPr sz="1700" dirty="0">
                <a:solidFill>
                  <a:srgbClr val="595959"/>
                </a:solidFill>
                <a:latin typeface="Arial"/>
                <a:cs typeface="Arial"/>
              </a:rPr>
              <a:t>Nanoparticles</a:t>
            </a:r>
            <a:r>
              <a:rPr sz="1700" spc="-135" dirty="0">
                <a:solidFill>
                  <a:srgbClr val="595959"/>
                </a:solidFill>
                <a:latin typeface="Arial"/>
                <a:cs typeface="Arial"/>
              </a:rPr>
              <a:t> </a:t>
            </a:r>
            <a:r>
              <a:rPr sz="1700" spc="-55" dirty="0">
                <a:solidFill>
                  <a:srgbClr val="595959"/>
                </a:solidFill>
                <a:latin typeface="Arial"/>
                <a:cs typeface="Arial"/>
              </a:rPr>
              <a:t>have</a:t>
            </a:r>
            <a:r>
              <a:rPr sz="1700" spc="-135" dirty="0">
                <a:solidFill>
                  <a:srgbClr val="595959"/>
                </a:solidFill>
                <a:latin typeface="Arial"/>
                <a:cs typeface="Arial"/>
              </a:rPr>
              <a:t> </a:t>
            </a:r>
            <a:r>
              <a:rPr sz="1700" spc="-10" dirty="0">
                <a:solidFill>
                  <a:srgbClr val="595959"/>
                </a:solidFill>
                <a:latin typeface="Arial"/>
                <a:cs typeface="Arial"/>
              </a:rPr>
              <a:t>signiﬁcant applications</a:t>
            </a:r>
            <a:r>
              <a:rPr sz="1700" spc="-45" dirty="0">
                <a:solidFill>
                  <a:srgbClr val="595959"/>
                </a:solidFill>
                <a:latin typeface="Arial"/>
                <a:cs typeface="Arial"/>
              </a:rPr>
              <a:t> </a:t>
            </a:r>
            <a:r>
              <a:rPr sz="1700" dirty="0">
                <a:solidFill>
                  <a:srgbClr val="595959"/>
                </a:solidFill>
                <a:latin typeface="Arial"/>
                <a:cs typeface="Arial"/>
              </a:rPr>
              <a:t>in</a:t>
            </a:r>
            <a:r>
              <a:rPr sz="1700" spc="-40" dirty="0">
                <a:solidFill>
                  <a:srgbClr val="595959"/>
                </a:solidFill>
                <a:latin typeface="Arial"/>
                <a:cs typeface="Arial"/>
              </a:rPr>
              <a:t> </a:t>
            </a:r>
            <a:r>
              <a:rPr sz="1700" dirty="0">
                <a:solidFill>
                  <a:srgbClr val="595959"/>
                </a:solidFill>
                <a:latin typeface="Arial"/>
                <a:cs typeface="Arial"/>
              </a:rPr>
              <a:t>treating</a:t>
            </a:r>
            <a:r>
              <a:rPr sz="1700" spc="-40" dirty="0">
                <a:solidFill>
                  <a:srgbClr val="595959"/>
                </a:solidFill>
                <a:latin typeface="Arial"/>
                <a:cs typeface="Arial"/>
              </a:rPr>
              <a:t> </a:t>
            </a:r>
            <a:r>
              <a:rPr sz="1700" spc="-55" dirty="0">
                <a:solidFill>
                  <a:srgbClr val="595959"/>
                </a:solidFill>
                <a:latin typeface="Arial"/>
                <a:cs typeface="Arial"/>
              </a:rPr>
              <a:t>cancer.</a:t>
            </a:r>
            <a:endParaRPr sz="1700" dirty="0">
              <a:latin typeface="Arial"/>
              <a:cs typeface="Arial"/>
            </a:endParaRPr>
          </a:p>
          <a:p>
            <a:pPr>
              <a:lnSpc>
                <a:spcPct val="100000"/>
              </a:lnSpc>
              <a:spcBef>
                <a:spcPts val="390"/>
              </a:spcBef>
            </a:pPr>
            <a:endParaRPr sz="1700" dirty="0">
              <a:latin typeface="Arial"/>
              <a:cs typeface="Arial"/>
            </a:endParaRPr>
          </a:p>
          <a:p>
            <a:pPr marL="12700" marR="5080">
              <a:lnSpc>
                <a:spcPct val="114999"/>
              </a:lnSpc>
            </a:pPr>
            <a:r>
              <a:rPr sz="1700" spc="-35" dirty="0">
                <a:solidFill>
                  <a:srgbClr val="595959"/>
                </a:solidFill>
                <a:latin typeface="Arial"/>
                <a:cs typeface="Arial"/>
              </a:rPr>
              <a:t>Cancer</a:t>
            </a:r>
            <a:r>
              <a:rPr sz="1700" spc="-85" dirty="0">
                <a:solidFill>
                  <a:srgbClr val="595959"/>
                </a:solidFill>
                <a:latin typeface="Arial"/>
                <a:cs typeface="Arial"/>
              </a:rPr>
              <a:t> </a:t>
            </a:r>
            <a:r>
              <a:rPr sz="1700" spc="-40" dirty="0">
                <a:solidFill>
                  <a:srgbClr val="595959"/>
                </a:solidFill>
                <a:latin typeface="Arial"/>
                <a:cs typeface="Arial"/>
              </a:rPr>
              <a:t>is</a:t>
            </a:r>
            <a:r>
              <a:rPr sz="1700" spc="-85" dirty="0">
                <a:solidFill>
                  <a:srgbClr val="595959"/>
                </a:solidFill>
                <a:latin typeface="Arial"/>
                <a:cs typeface="Arial"/>
              </a:rPr>
              <a:t> </a:t>
            </a:r>
            <a:r>
              <a:rPr sz="1700" spc="-95" dirty="0">
                <a:solidFill>
                  <a:srgbClr val="595959"/>
                </a:solidFill>
                <a:latin typeface="Arial"/>
                <a:cs typeface="Arial"/>
              </a:rPr>
              <a:t>a</a:t>
            </a:r>
            <a:r>
              <a:rPr sz="1700" spc="-85" dirty="0">
                <a:solidFill>
                  <a:srgbClr val="595959"/>
                </a:solidFill>
                <a:latin typeface="Arial"/>
                <a:cs typeface="Arial"/>
              </a:rPr>
              <a:t> </a:t>
            </a:r>
            <a:r>
              <a:rPr sz="1700" spc="-65" dirty="0">
                <a:solidFill>
                  <a:srgbClr val="595959"/>
                </a:solidFill>
                <a:latin typeface="Arial"/>
                <a:cs typeface="Arial"/>
              </a:rPr>
              <a:t>disease</a:t>
            </a:r>
            <a:r>
              <a:rPr sz="1700" spc="-80" dirty="0">
                <a:solidFill>
                  <a:srgbClr val="595959"/>
                </a:solidFill>
                <a:latin typeface="Arial"/>
                <a:cs typeface="Arial"/>
              </a:rPr>
              <a:t> </a:t>
            </a:r>
            <a:r>
              <a:rPr sz="1700" dirty="0">
                <a:solidFill>
                  <a:srgbClr val="595959"/>
                </a:solidFill>
                <a:latin typeface="Arial"/>
                <a:cs typeface="Arial"/>
              </a:rPr>
              <a:t>that</a:t>
            </a:r>
            <a:r>
              <a:rPr sz="1700" spc="-85" dirty="0">
                <a:solidFill>
                  <a:srgbClr val="595959"/>
                </a:solidFill>
                <a:latin typeface="Arial"/>
                <a:cs typeface="Arial"/>
              </a:rPr>
              <a:t> </a:t>
            </a:r>
            <a:r>
              <a:rPr sz="1700" spc="-25" dirty="0">
                <a:solidFill>
                  <a:srgbClr val="595959"/>
                </a:solidFill>
                <a:latin typeface="Arial"/>
                <a:cs typeface="Arial"/>
              </a:rPr>
              <a:t>happens </a:t>
            </a:r>
            <a:r>
              <a:rPr sz="1700" dirty="0">
                <a:solidFill>
                  <a:srgbClr val="595959"/>
                </a:solidFill>
                <a:latin typeface="Arial"/>
                <a:cs typeface="Arial"/>
              </a:rPr>
              <a:t>when</a:t>
            </a:r>
            <a:r>
              <a:rPr sz="1700" spc="-120" dirty="0">
                <a:solidFill>
                  <a:srgbClr val="595959"/>
                </a:solidFill>
                <a:latin typeface="Arial"/>
                <a:cs typeface="Arial"/>
              </a:rPr>
              <a:t> </a:t>
            </a:r>
            <a:r>
              <a:rPr sz="1700" spc="-35" dirty="0">
                <a:solidFill>
                  <a:srgbClr val="595959"/>
                </a:solidFill>
                <a:latin typeface="Arial"/>
                <a:cs typeface="Arial"/>
              </a:rPr>
              <a:t>cells</a:t>
            </a:r>
            <a:r>
              <a:rPr sz="1700" spc="-114" dirty="0">
                <a:solidFill>
                  <a:srgbClr val="595959"/>
                </a:solidFill>
                <a:latin typeface="Arial"/>
                <a:cs typeface="Arial"/>
              </a:rPr>
              <a:t> </a:t>
            </a:r>
            <a:r>
              <a:rPr sz="1700" dirty="0">
                <a:solidFill>
                  <a:srgbClr val="595959"/>
                </a:solidFill>
                <a:latin typeface="Arial"/>
                <a:cs typeface="Arial"/>
              </a:rPr>
              <a:t>divide</a:t>
            </a:r>
            <a:r>
              <a:rPr sz="1700" spc="-120" dirty="0">
                <a:solidFill>
                  <a:srgbClr val="595959"/>
                </a:solidFill>
                <a:latin typeface="Arial"/>
                <a:cs typeface="Arial"/>
              </a:rPr>
              <a:t> </a:t>
            </a:r>
            <a:r>
              <a:rPr sz="1700" spc="-10" dirty="0">
                <a:solidFill>
                  <a:srgbClr val="595959"/>
                </a:solidFill>
                <a:latin typeface="Arial"/>
                <a:cs typeface="Arial"/>
              </a:rPr>
              <a:t>uncontrollably, </a:t>
            </a:r>
            <a:r>
              <a:rPr sz="1700" dirty="0">
                <a:solidFill>
                  <a:srgbClr val="595959"/>
                </a:solidFill>
                <a:latin typeface="Arial"/>
                <a:cs typeface="Arial"/>
              </a:rPr>
              <a:t>resulting</a:t>
            </a:r>
            <a:r>
              <a:rPr sz="1700" spc="-85" dirty="0">
                <a:solidFill>
                  <a:srgbClr val="595959"/>
                </a:solidFill>
                <a:latin typeface="Arial"/>
                <a:cs typeface="Arial"/>
              </a:rPr>
              <a:t> </a:t>
            </a:r>
            <a:r>
              <a:rPr sz="1700" dirty="0">
                <a:solidFill>
                  <a:srgbClr val="595959"/>
                </a:solidFill>
                <a:latin typeface="Arial"/>
                <a:cs typeface="Arial"/>
              </a:rPr>
              <a:t>in</a:t>
            </a:r>
            <a:r>
              <a:rPr sz="1700" spc="-85" dirty="0">
                <a:solidFill>
                  <a:srgbClr val="595959"/>
                </a:solidFill>
                <a:latin typeface="Arial"/>
                <a:cs typeface="Arial"/>
              </a:rPr>
              <a:t> </a:t>
            </a:r>
            <a:r>
              <a:rPr sz="1700" spc="-95" dirty="0">
                <a:solidFill>
                  <a:srgbClr val="595959"/>
                </a:solidFill>
                <a:latin typeface="Arial"/>
                <a:cs typeface="Arial"/>
              </a:rPr>
              <a:t>a</a:t>
            </a:r>
            <a:r>
              <a:rPr sz="1700" spc="-85" dirty="0">
                <a:solidFill>
                  <a:srgbClr val="595959"/>
                </a:solidFill>
                <a:latin typeface="Arial"/>
                <a:cs typeface="Arial"/>
              </a:rPr>
              <a:t> </a:t>
            </a:r>
            <a:r>
              <a:rPr sz="1700" spc="-10" dirty="0">
                <a:solidFill>
                  <a:srgbClr val="595959"/>
                </a:solidFill>
                <a:latin typeface="Arial"/>
                <a:cs typeface="Arial"/>
              </a:rPr>
              <a:t>lump/growth commonly</a:t>
            </a:r>
            <a:r>
              <a:rPr sz="1700" spc="-80" dirty="0">
                <a:solidFill>
                  <a:srgbClr val="595959"/>
                </a:solidFill>
                <a:latin typeface="Arial"/>
                <a:cs typeface="Arial"/>
              </a:rPr>
              <a:t> </a:t>
            </a:r>
            <a:r>
              <a:rPr sz="1700" dirty="0">
                <a:solidFill>
                  <a:srgbClr val="595959"/>
                </a:solidFill>
                <a:latin typeface="Arial"/>
                <a:cs typeface="Arial"/>
              </a:rPr>
              <a:t>known</a:t>
            </a:r>
            <a:r>
              <a:rPr sz="1700" spc="-80" dirty="0">
                <a:solidFill>
                  <a:srgbClr val="595959"/>
                </a:solidFill>
                <a:latin typeface="Arial"/>
                <a:cs typeface="Arial"/>
              </a:rPr>
              <a:t> </a:t>
            </a:r>
            <a:r>
              <a:rPr sz="1700" spc="-114" dirty="0">
                <a:solidFill>
                  <a:srgbClr val="595959"/>
                </a:solidFill>
                <a:latin typeface="Arial"/>
                <a:cs typeface="Arial"/>
              </a:rPr>
              <a:t>as</a:t>
            </a:r>
            <a:r>
              <a:rPr sz="1700" spc="-80" dirty="0">
                <a:solidFill>
                  <a:srgbClr val="595959"/>
                </a:solidFill>
                <a:latin typeface="Arial"/>
                <a:cs typeface="Arial"/>
              </a:rPr>
              <a:t> </a:t>
            </a:r>
            <a:r>
              <a:rPr sz="1700" spc="-95" dirty="0">
                <a:solidFill>
                  <a:srgbClr val="595959"/>
                </a:solidFill>
                <a:latin typeface="Arial"/>
                <a:cs typeface="Arial"/>
              </a:rPr>
              <a:t>a</a:t>
            </a:r>
            <a:r>
              <a:rPr sz="1700" spc="-75" dirty="0">
                <a:solidFill>
                  <a:srgbClr val="595959"/>
                </a:solidFill>
                <a:latin typeface="Arial"/>
                <a:cs typeface="Arial"/>
              </a:rPr>
              <a:t> </a:t>
            </a:r>
            <a:r>
              <a:rPr sz="1700" dirty="0">
                <a:solidFill>
                  <a:srgbClr val="595959"/>
                </a:solidFill>
                <a:latin typeface="Arial"/>
                <a:cs typeface="Arial"/>
              </a:rPr>
              <a:t>tumor</a:t>
            </a:r>
            <a:r>
              <a:rPr sz="1700" spc="-80" dirty="0">
                <a:solidFill>
                  <a:srgbClr val="595959"/>
                </a:solidFill>
                <a:latin typeface="Arial"/>
                <a:cs typeface="Arial"/>
              </a:rPr>
              <a:t> </a:t>
            </a:r>
            <a:r>
              <a:rPr sz="1700" spc="-25" dirty="0">
                <a:solidFill>
                  <a:srgbClr val="595959"/>
                </a:solidFill>
                <a:latin typeface="Arial"/>
                <a:cs typeface="Arial"/>
              </a:rPr>
              <a:t>in </a:t>
            </a:r>
            <a:r>
              <a:rPr sz="1700" dirty="0">
                <a:solidFill>
                  <a:srgbClr val="595959"/>
                </a:solidFill>
                <a:latin typeface="Arial"/>
                <a:cs typeface="Arial"/>
              </a:rPr>
              <a:t>the</a:t>
            </a:r>
            <a:r>
              <a:rPr sz="1700" spc="-50" dirty="0">
                <a:solidFill>
                  <a:srgbClr val="595959"/>
                </a:solidFill>
                <a:latin typeface="Arial"/>
                <a:cs typeface="Arial"/>
              </a:rPr>
              <a:t> </a:t>
            </a:r>
            <a:r>
              <a:rPr sz="1700" spc="-10" dirty="0">
                <a:solidFill>
                  <a:srgbClr val="595959"/>
                </a:solidFill>
                <a:latin typeface="Arial"/>
                <a:cs typeface="Arial"/>
              </a:rPr>
              <a:t>body.</a:t>
            </a:r>
            <a:endParaRPr sz="1700" dirty="0">
              <a:latin typeface="Arial"/>
              <a:cs typeface="Arial"/>
            </a:endParaRPr>
          </a:p>
        </p:txBody>
      </p:sp>
      <p:pic>
        <p:nvPicPr>
          <p:cNvPr id="7" name="Picture 6" descr="Two stained cancer cells with glowing teal spheres surrounded by purple dots and green strands">
            <a:extLst>
              <a:ext uri="{FF2B5EF4-FFF2-40B4-BE49-F238E27FC236}">
                <a16:creationId xmlns:a16="http://schemas.microsoft.com/office/drawing/2014/main" id="{FF1EE8A4-5870-864D-7522-8709BEC72328}"/>
              </a:ext>
            </a:extLst>
          </p:cNvPr>
          <p:cNvPicPr>
            <a:picLocks noChangeAspect="1"/>
          </p:cNvPicPr>
          <p:nvPr/>
        </p:nvPicPr>
        <p:blipFill rotWithShape="1">
          <a:blip r:embed="rId2">
            <a:extLst>
              <a:ext uri="{28A0092B-C50C-407E-A947-70E740481C1C}">
                <a14:useLocalDpi xmlns:a14="http://schemas.microsoft.com/office/drawing/2010/main" val="0"/>
              </a:ext>
            </a:extLst>
          </a:blip>
          <a:srcRect l="8929"/>
          <a:stretch/>
        </p:blipFill>
        <p:spPr>
          <a:xfrm>
            <a:off x="6781800" y="1450752"/>
            <a:ext cx="4522244" cy="4976057"/>
          </a:xfrm>
          <a:prstGeom prst="rect">
            <a:avLst/>
          </a:prstGeom>
        </p:spPr>
      </p:pic>
      <p:sp>
        <p:nvSpPr>
          <p:cNvPr id="9" name="TextBox 8">
            <a:extLst>
              <a:ext uri="{FF2B5EF4-FFF2-40B4-BE49-F238E27FC236}">
                <a16:creationId xmlns:a16="http://schemas.microsoft.com/office/drawing/2014/main" id="{C6DE035D-E3ED-56FE-AC2E-F2B06A511E92}"/>
              </a:ext>
            </a:extLst>
          </p:cNvPr>
          <p:cNvSpPr txBox="1"/>
          <p:nvPr/>
        </p:nvSpPr>
        <p:spPr>
          <a:xfrm>
            <a:off x="3411688" y="5486400"/>
            <a:ext cx="3370112" cy="1015663"/>
          </a:xfrm>
          <a:prstGeom prst="rect">
            <a:avLst/>
          </a:prstGeom>
          <a:noFill/>
        </p:spPr>
        <p:txBody>
          <a:bodyPr wrap="square" rtlCol="0">
            <a:spAutoFit/>
          </a:bodyPr>
          <a:lstStyle/>
          <a:p>
            <a:r>
              <a:rPr lang="en-US" sz="1200" b="0" i="0" dirty="0">
                <a:solidFill>
                  <a:srgbClr val="595959"/>
                </a:solidFill>
                <a:effectLst/>
                <a:latin typeface="Arial" panose="020B0604020202020204" pitchFamily="34" charset="0"/>
                <a:cs typeface="Arial" panose="020B0604020202020204" pitchFamily="34" charset="0"/>
              </a:rPr>
              <a:t>Two mouse skin cancer cells are connected by actin (green), a protein in the cellular skeleton. Although actin is required by many cells for normal movement, it also enables cancer cells to spread to other parts of the body.</a:t>
            </a:r>
            <a:endParaRPr lang="en-US" sz="1200" dirty="0">
              <a:solidFill>
                <a:srgbClr val="595959"/>
              </a:solidFill>
              <a:latin typeface="Arial" panose="020B0604020202020204" pitchFamily="34" charset="0"/>
              <a:cs typeface="Arial" panose="020B0604020202020204"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20" dirty="0"/>
              <a:t>Case</a:t>
            </a:r>
            <a:r>
              <a:rPr spc="-155" dirty="0"/>
              <a:t> </a:t>
            </a:r>
            <a:r>
              <a:rPr spc="-40" dirty="0"/>
              <a:t>study:</a:t>
            </a:r>
            <a:r>
              <a:rPr spc="-155" dirty="0"/>
              <a:t> </a:t>
            </a:r>
            <a:r>
              <a:rPr dirty="0"/>
              <a:t>Cancer</a:t>
            </a:r>
            <a:r>
              <a:rPr spc="-220" dirty="0"/>
              <a:t> </a:t>
            </a:r>
            <a:r>
              <a:rPr spc="40" dirty="0"/>
              <a:t>targeting</a:t>
            </a:r>
          </a:p>
        </p:txBody>
      </p:sp>
      <p:sp>
        <p:nvSpPr>
          <p:cNvPr id="3" name="object 3"/>
          <p:cNvSpPr txBox="1"/>
          <p:nvPr/>
        </p:nvSpPr>
        <p:spPr>
          <a:xfrm>
            <a:off x="1074200" y="2825927"/>
            <a:ext cx="3093720" cy="2111375"/>
          </a:xfrm>
          <a:prstGeom prst="rect">
            <a:avLst/>
          </a:prstGeom>
        </p:spPr>
        <p:txBody>
          <a:bodyPr vert="horz" wrap="square" lIns="0" tIns="12700" rIns="0" bIns="0" rtlCol="0">
            <a:spAutoFit/>
          </a:bodyPr>
          <a:lstStyle/>
          <a:p>
            <a:pPr marL="12700" marR="5080">
              <a:lnSpc>
                <a:spcPct val="114999"/>
              </a:lnSpc>
              <a:spcBef>
                <a:spcPts val="100"/>
              </a:spcBef>
            </a:pPr>
            <a:r>
              <a:rPr sz="1700" dirty="0">
                <a:solidFill>
                  <a:srgbClr val="595959"/>
                </a:solidFill>
                <a:latin typeface="Arial"/>
                <a:cs typeface="Arial"/>
              </a:rPr>
              <a:t>In</a:t>
            </a:r>
            <a:r>
              <a:rPr sz="1700" spc="-60" dirty="0">
                <a:solidFill>
                  <a:srgbClr val="595959"/>
                </a:solidFill>
                <a:latin typeface="Arial"/>
                <a:cs typeface="Arial"/>
              </a:rPr>
              <a:t> </a:t>
            </a:r>
            <a:r>
              <a:rPr sz="1700" dirty="0">
                <a:solidFill>
                  <a:srgbClr val="595959"/>
                </a:solidFill>
                <a:latin typeface="Arial"/>
                <a:cs typeface="Arial"/>
              </a:rPr>
              <a:t>the</a:t>
            </a:r>
            <a:r>
              <a:rPr sz="1700" spc="-60" dirty="0">
                <a:solidFill>
                  <a:srgbClr val="595959"/>
                </a:solidFill>
                <a:latin typeface="Arial"/>
                <a:cs typeface="Arial"/>
              </a:rPr>
              <a:t> </a:t>
            </a:r>
            <a:r>
              <a:rPr sz="1700" dirty="0">
                <a:solidFill>
                  <a:srgbClr val="595959"/>
                </a:solidFill>
                <a:latin typeface="Arial"/>
                <a:cs typeface="Arial"/>
              </a:rPr>
              <a:t>picture</a:t>
            </a:r>
            <a:r>
              <a:rPr sz="1700" spc="-60" dirty="0">
                <a:solidFill>
                  <a:srgbClr val="595959"/>
                </a:solidFill>
                <a:latin typeface="Arial"/>
                <a:cs typeface="Arial"/>
              </a:rPr>
              <a:t> </a:t>
            </a:r>
            <a:r>
              <a:rPr sz="1700" spc="70" dirty="0">
                <a:solidFill>
                  <a:srgbClr val="595959"/>
                </a:solidFill>
                <a:latin typeface="Arial"/>
                <a:cs typeface="Arial"/>
              </a:rPr>
              <a:t>to</a:t>
            </a:r>
            <a:r>
              <a:rPr sz="1700" spc="-60" dirty="0">
                <a:solidFill>
                  <a:srgbClr val="595959"/>
                </a:solidFill>
                <a:latin typeface="Arial"/>
                <a:cs typeface="Arial"/>
              </a:rPr>
              <a:t> </a:t>
            </a:r>
            <a:r>
              <a:rPr sz="1700" dirty="0">
                <a:solidFill>
                  <a:srgbClr val="595959"/>
                </a:solidFill>
                <a:latin typeface="Arial"/>
                <a:cs typeface="Arial"/>
              </a:rPr>
              <a:t>the</a:t>
            </a:r>
            <a:r>
              <a:rPr sz="1700" spc="-60" dirty="0">
                <a:solidFill>
                  <a:srgbClr val="595959"/>
                </a:solidFill>
                <a:latin typeface="Arial"/>
                <a:cs typeface="Arial"/>
              </a:rPr>
              <a:t> </a:t>
            </a:r>
            <a:r>
              <a:rPr sz="1700" spc="-10" dirty="0">
                <a:solidFill>
                  <a:srgbClr val="595959"/>
                </a:solidFill>
                <a:latin typeface="Arial"/>
                <a:cs typeface="Arial"/>
              </a:rPr>
              <a:t>right, </a:t>
            </a:r>
            <a:r>
              <a:rPr sz="1700" dirty="0">
                <a:solidFill>
                  <a:srgbClr val="595959"/>
                </a:solidFill>
                <a:latin typeface="Arial"/>
                <a:cs typeface="Arial"/>
              </a:rPr>
              <a:t>nanoparticles</a:t>
            </a:r>
            <a:r>
              <a:rPr sz="1700" spc="180" dirty="0">
                <a:solidFill>
                  <a:srgbClr val="595959"/>
                </a:solidFill>
                <a:latin typeface="Arial"/>
                <a:cs typeface="Arial"/>
              </a:rPr>
              <a:t> </a:t>
            </a:r>
            <a:r>
              <a:rPr sz="1700" dirty="0">
                <a:solidFill>
                  <a:srgbClr val="595959"/>
                </a:solidFill>
                <a:latin typeface="Arial"/>
                <a:cs typeface="Arial"/>
              </a:rPr>
              <a:t>(the</a:t>
            </a:r>
            <a:r>
              <a:rPr sz="1700" spc="-145" dirty="0">
                <a:solidFill>
                  <a:srgbClr val="595959"/>
                </a:solidFill>
                <a:latin typeface="Arial"/>
                <a:cs typeface="Arial"/>
              </a:rPr>
              <a:t> </a:t>
            </a:r>
            <a:r>
              <a:rPr lang="en-US" sz="1700" dirty="0">
                <a:solidFill>
                  <a:srgbClr val="595959"/>
                </a:solidFill>
                <a:latin typeface="Arial"/>
                <a:cs typeface="Arial"/>
              </a:rPr>
              <a:t>blue/green</a:t>
            </a:r>
            <a:r>
              <a:rPr sz="1700" spc="-145" dirty="0">
                <a:solidFill>
                  <a:srgbClr val="595959"/>
                </a:solidFill>
                <a:latin typeface="Arial"/>
                <a:cs typeface="Arial"/>
              </a:rPr>
              <a:t> </a:t>
            </a:r>
            <a:r>
              <a:rPr sz="1700" spc="-10" dirty="0">
                <a:solidFill>
                  <a:srgbClr val="595959"/>
                </a:solidFill>
                <a:latin typeface="Arial"/>
                <a:cs typeface="Arial"/>
              </a:rPr>
              <a:t>dots)</a:t>
            </a:r>
            <a:r>
              <a:rPr sz="1700" spc="-145" dirty="0">
                <a:solidFill>
                  <a:srgbClr val="595959"/>
                </a:solidFill>
                <a:latin typeface="Arial"/>
                <a:cs typeface="Arial"/>
              </a:rPr>
              <a:t> </a:t>
            </a:r>
            <a:r>
              <a:rPr sz="1700" spc="-25" dirty="0">
                <a:solidFill>
                  <a:srgbClr val="595959"/>
                </a:solidFill>
                <a:latin typeface="Arial"/>
                <a:cs typeface="Arial"/>
              </a:rPr>
              <a:t>are </a:t>
            </a:r>
            <a:r>
              <a:rPr sz="1700" spc="-55" dirty="0">
                <a:solidFill>
                  <a:srgbClr val="595959"/>
                </a:solidFill>
                <a:latin typeface="Arial"/>
                <a:cs typeface="Arial"/>
              </a:rPr>
              <a:t>used</a:t>
            </a:r>
            <a:r>
              <a:rPr sz="1700" spc="-45" dirty="0">
                <a:solidFill>
                  <a:srgbClr val="595959"/>
                </a:solidFill>
                <a:latin typeface="Arial"/>
                <a:cs typeface="Arial"/>
              </a:rPr>
              <a:t> </a:t>
            </a:r>
            <a:r>
              <a:rPr sz="1700" spc="70" dirty="0">
                <a:solidFill>
                  <a:srgbClr val="595959"/>
                </a:solidFill>
                <a:latin typeface="Arial"/>
                <a:cs typeface="Arial"/>
              </a:rPr>
              <a:t>to</a:t>
            </a:r>
            <a:r>
              <a:rPr sz="1700" spc="-45" dirty="0">
                <a:solidFill>
                  <a:srgbClr val="595959"/>
                </a:solidFill>
                <a:latin typeface="Arial"/>
                <a:cs typeface="Arial"/>
              </a:rPr>
              <a:t> </a:t>
            </a:r>
            <a:r>
              <a:rPr sz="1700" dirty="0">
                <a:solidFill>
                  <a:srgbClr val="595959"/>
                </a:solidFill>
                <a:latin typeface="Arial"/>
                <a:cs typeface="Arial"/>
              </a:rPr>
              <a:t>deliver</a:t>
            </a:r>
            <a:r>
              <a:rPr sz="1700" spc="-45" dirty="0">
                <a:solidFill>
                  <a:srgbClr val="595959"/>
                </a:solidFill>
                <a:latin typeface="Arial"/>
                <a:cs typeface="Arial"/>
              </a:rPr>
              <a:t> </a:t>
            </a:r>
            <a:r>
              <a:rPr sz="1700" dirty="0">
                <a:solidFill>
                  <a:srgbClr val="595959"/>
                </a:solidFill>
                <a:latin typeface="Arial"/>
                <a:cs typeface="Arial"/>
              </a:rPr>
              <a:t>treatment</a:t>
            </a:r>
            <a:r>
              <a:rPr sz="1700" spc="-45" dirty="0">
                <a:solidFill>
                  <a:srgbClr val="595959"/>
                </a:solidFill>
                <a:latin typeface="Arial"/>
                <a:cs typeface="Arial"/>
              </a:rPr>
              <a:t> </a:t>
            </a:r>
            <a:r>
              <a:rPr sz="1700" spc="70" dirty="0">
                <a:solidFill>
                  <a:srgbClr val="595959"/>
                </a:solidFill>
                <a:latin typeface="Arial"/>
                <a:cs typeface="Arial"/>
              </a:rPr>
              <a:t>to</a:t>
            </a:r>
            <a:r>
              <a:rPr sz="1700" spc="-40" dirty="0">
                <a:solidFill>
                  <a:srgbClr val="595959"/>
                </a:solidFill>
                <a:latin typeface="Arial"/>
                <a:cs typeface="Arial"/>
              </a:rPr>
              <a:t> </a:t>
            </a:r>
            <a:r>
              <a:rPr sz="1700" spc="-25" dirty="0">
                <a:solidFill>
                  <a:srgbClr val="595959"/>
                </a:solidFill>
                <a:latin typeface="Arial"/>
                <a:cs typeface="Arial"/>
              </a:rPr>
              <a:t>the </a:t>
            </a:r>
            <a:r>
              <a:rPr sz="1700" dirty="0">
                <a:solidFill>
                  <a:srgbClr val="595959"/>
                </a:solidFill>
                <a:latin typeface="Arial"/>
                <a:cs typeface="Arial"/>
              </a:rPr>
              <a:t>tumor</a:t>
            </a:r>
            <a:r>
              <a:rPr sz="1700" spc="-75" dirty="0">
                <a:solidFill>
                  <a:srgbClr val="595959"/>
                </a:solidFill>
                <a:latin typeface="Arial"/>
                <a:cs typeface="Arial"/>
              </a:rPr>
              <a:t> </a:t>
            </a:r>
            <a:r>
              <a:rPr sz="1700" dirty="0">
                <a:solidFill>
                  <a:srgbClr val="595959"/>
                </a:solidFill>
                <a:latin typeface="Arial"/>
                <a:cs typeface="Arial"/>
              </a:rPr>
              <a:t>in</a:t>
            </a:r>
            <a:r>
              <a:rPr sz="1700" spc="-75" dirty="0">
                <a:solidFill>
                  <a:srgbClr val="595959"/>
                </a:solidFill>
                <a:latin typeface="Arial"/>
                <a:cs typeface="Arial"/>
              </a:rPr>
              <a:t> </a:t>
            </a:r>
            <a:r>
              <a:rPr sz="1700" spc="70" dirty="0">
                <a:solidFill>
                  <a:srgbClr val="595959"/>
                </a:solidFill>
                <a:latin typeface="Arial"/>
                <a:cs typeface="Arial"/>
              </a:rPr>
              <a:t>two</a:t>
            </a:r>
            <a:r>
              <a:rPr sz="1700" spc="-75" dirty="0">
                <a:solidFill>
                  <a:srgbClr val="595959"/>
                </a:solidFill>
                <a:latin typeface="Arial"/>
                <a:cs typeface="Arial"/>
              </a:rPr>
              <a:t> </a:t>
            </a:r>
            <a:r>
              <a:rPr sz="1700" spc="-60" dirty="0">
                <a:solidFill>
                  <a:srgbClr val="595959"/>
                </a:solidFill>
                <a:latin typeface="Arial"/>
                <a:cs typeface="Arial"/>
              </a:rPr>
              <a:t>ways,</a:t>
            </a:r>
            <a:r>
              <a:rPr sz="1700" spc="-75" dirty="0">
                <a:solidFill>
                  <a:srgbClr val="595959"/>
                </a:solidFill>
                <a:latin typeface="Arial"/>
                <a:cs typeface="Arial"/>
              </a:rPr>
              <a:t> </a:t>
            </a:r>
            <a:r>
              <a:rPr sz="1700" spc="-55" dirty="0">
                <a:solidFill>
                  <a:srgbClr val="595959"/>
                </a:solidFill>
                <a:latin typeface="Arial"/>
                <a:cs typeface="Arial"/>
              </a:rPr>
              <a:t>‘passive’</a:t>
            </a:r>
            <a:r>
              <a:rPr sz="1700" spc="-75" dirty="0">
                <a:solidFill>
                  <a:srgbClr val="595959"/>
                </a:solidFill>
                <a:latin typeface="Arial"/>
                <a:cs typeface="Arial"/>
              </a:rPr>
              <a:t> </a:t>
            </a:r>
            <a:r>
              <a:rPr sz="1700" spc="-25" dirty="0">
                <a:solidFill>
                  <a:srgbClr val="595959"/>
                </a:solidFill>
                <a:latin typeface="Arial"/>
                <a:cs typeface="Arial"/>
              </a:rPr>
              <a:t>and </a:t>
            </a:r>
            <a:r>
              <a:rPr sz="1700" spc="-10" dirty="0">
                <a:solidFill>
                  <a:srgbClr val="595959"/>
                </a:solidFill>
                <a:latin typeface="Arial"/>
                <a:cs typeface="Arial"/>
              </a:rPr>
              <a:t>‘active’.</a:t>
            </a:r>
            <a:endParaRPr sz="1700" dirty="0">
              <a:latin typeface="Arial"/>
              <a:cs typeface="Arial"/>
            </a:endParaRPr>
          </a:p>
          <a:p>
            <a:pPr>
              <a:lnSpc>
                <a:spcPct val="100000"/>
              </a:lnSpc>
              <a:spcBef>
                <a:spcPts val="695"/>
              </a:spcBef>
            </a:pPr>
            <a:endParaRPr sz="1700" dirty="0">
              <a:latin typeface="Arial"/>
              <a:cs typeface="Arial"/>
            </a:endParaRPr>
          </a:p>
          <a:p>
            <a:pPr marL="12700">
              <a:lnSpc>
                <a:spcPct val="100000"/>
              </a:lnSpc>
            </a:pPr>
            <a:r>
              <a:rPr sz="1700" dirty="0">
                <a:solidFill>
                  <a:srgbClr val="595959"/>
                </a:solidFill>
                <a:latin typeface="Arial"/>
                <a:cs typeface="Arial"/>
              </a:rPr>
              <a:t>What</a:t>
            </a:r>
            <a:r>
              <a:rPr sz="1700" spc="-55" dirty="0">
                <a:solidFill>
                  <a:srgbClr val="595959"/>
                </a:solidFill>
                <a:latin typeface="Arial"/>
                <a:cs typeface="Arial"/>
              </a:rPr>
              <a:t> </a:t>
            </a:r>
            <a:r>
              <a:rPr sz="1700" spc="-10" dirty="0">
                <a:solidFill>
                  <a:srgbClr val="595959"/>
                </a:solidFill>
                <a:latin typeface="Arial"/>
                <a:cs typeface="Arial"/>
              </a:rPr>
              <a:t>do</a:t>
            </a:r>
            <a:r>
              <a:rPr sz="1700" spc="-55" dirty="0">
                <a:solidFill>
                  <a:srgbClr val="595959"/>
                </a:solidFill>
                <a:latin typeface="Arial"/>
                <a:cs typeface="Arial"/>
              </a:rPr>
              <a:t> </a:t>
            </a:r>
            <a:r>
              <a:rPr sz="1700" spc="-10" dirty="0">
                <a:solidFill>
                  <a:srgbClr val="595959"/>
                </a:solidFill>
                <a:latin typeface="Arial"/>
                <a:cs typeface="Arial"/>
              </a:rPr>
              <a:t>you</a:t>
            </a:r>
            <a:r>
              <a:rPr sz="1700" spc="-50" dirty="0">
                <a:solidFill>
                  <a:srgbClr val="595959"/>
                </a:solidFill>
                <a:latin typeface="Arial"/>
                <a:cs typeface="Arial"/>
              </a:rPr>
              <a:t> </a:t>
            </a:r>
            <a:r>
              <a:rPr sz="1700" dirty="0">
                <a:solidFill>
                  <a:srgbClr val="595959"/>
                </a:solidFill>
                <a:latin typeface="Arial"/>
                <a:cs typeface="Arial"/>
              </a:rPr>
              <a:t>think</a:t>
            </a:r>
            <a:r>
              <a:rPr sz="1700" spc="-55" dirty="0">
                <a:solidFill>
                  <a:srgbClr val="595959"/>
                </a:solidFill>
                <a:latin typeface="Arial"/>
                <a:cs typeface="Arial"/>
              </a:rPr>
              <a:t> </a:t>
            </a:r>
            <a:r>
              <a:rPr sz="1700" dirty="0">
                <a:solidFill>
                  <a:srgbClr val="595959"/>
                </a:solidFill>
                <a:latin typeface="Arial"/>
                <a:cs typeface="Arial"/>
              </a:rPr>
              <a:t>this</a:t>
            </a:r>
            <a:r>
              <a:rPr sz="1700" spc="-55" dirty="0">
                <a:solidFill>
                  <a:srgbClr val="595959"/>
                </a:solidFill>
                <a:latin typeface="Arial"/>
                <a:cs typeface="Arial"/>
              </a:rPr>
              <a:t> </a:t>
            </a:r>
            <a:r>
              <a:rPr sz="1700" spc="-10" dirty="0">
                <a:solidFill>
                  <a:srgbClr val="595959"/>
                </a:solidFill>
                <a:latin typeface="Arial"/>
                <a:cs typeface="Arial"/>
              </a:rPr>
              <a:t>means?</a:t>
            </a:r>
            <a:endParaRPr sz="1700" dirty="0">
              <a:latin typeface="Arial"/>
              <a:cs typeface="Arial"/>
            </a:endParaRPr>
          </a:p>
        </p:txBody>
      </p:sp>
      <p:pic>
        <p:nvPicPr>
          <p:cNvPr id="26" name="Picture 25" descr="Image titled: &quot;Passive Tumor Targeting&quot; with a blood vessel filled with red blood cells, blue nanoparticles, and two tumors">
            <a:extLst>
              <a:ext uri="{FF2B5EF4-FFF2-40B4-BE49-F238E27FC236}">
                <a16:creationId xmlns:a16="http://schemas.microsoft.com/office/drawing/2014/main" id="{AF238676-4754-CE95-63B9-CF85908BA9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2514600"/>
            <a:ext cx="3745311" cy="4051300"/>
          </a:xfrm>
          <a:prstGeom prst="rect">
            <a:avLst/>
          </a:prstGeom>
          <a:ln w="28575">
            <a:solidFill>
              <a:schemeClr val="tx1"/>
            </a:solidFill>
          </a:ln>
        </p:spPr>
      </p:pic>
      <p:pic>
        <p:nvPicPr>
          <p:cNvPr id="24" name="Picture 23" descr="Image titled, &quot;Active Tumor Targeting,&quot; has the same blood vessel with less green nanoparticles in the blood vessel and more in the tumor">
            <a:extLst>
              <a:ext uri="{FF2B5EF4-FFF2-40B4-BE49-F238E27FC236}">
                <a16:creationId xmlns:a16="http://schemas.microsoft.com/office/drawing/2014/main" id="{9140FBDC-B208-1FC6-E91A-DE01A0CB0A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9655" y="2514600"/>
            <a:ext cx="3745311" cy="4051300"/>
          </a:xfrm>
          <a:prstGeom prst="rect">
            <a:avLst/>
          </a:prstGeom>
          <a:ln w="28575">
            <a:solidFill>
              <a:schemeClr val="tx1"/>
            </a:solid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20" dirty="0"/>
              <a:t>Case</a:t>
            </a:r>
            <a:r>
              <a:rPr spc="-155" dirty="0"/>
              <a:t> </a:t>
            </a:r>
            <a:r>
              <a:rPr spc="-40" dirty="0"/>
              <a:t>study:</a:t>
            </a:r>
            <a:r>
              <a:rPr spc="-155" dirty="0"/>
              <a:t> </a:t>
            </a:r>
            <a:r>
              <a:rPr dirty="0"/>
              <a:t>Cancer</a:t>
            </a:r>
            <a:r>
              <a:rPr spc="-220" dirty="0"/>
              <a:t> </a:t>
            </a:r>
            <a:r>
              <a:rPr spc="40" dirty="0"/>
              <a:t>targeting</a:t>
            </a:r>
          </a:p>
        </p:txBody>
      </p:sp>
      <p:sp>
        <p:nvSpPr>
          <p:cNvPr id="3" name="object 3"/>
          <p:cNvSpPr txBox="1"/>
          <p:nvPr/>
        </p:nvSpPr>
        <p:spPr>
          <a:xfrm>
            <a:off x="1074200" y="2825927"/>
            <a:ext cx="2983865" cy="2093202"/>
          </a:xfrm>
          <a:prstGeom prst="rect">
            <a:avLst/>
          </a:prstGeom>
        </p:spPr>
        <p:txBody>
          <a:bodyPr vert="horz" wrap="square" lIns="0" tIns="12700" rIns="0" bIns="0" rtlCol="0">
            <a:spAutoFit/>
          </a:bodyPr>
          <a:lstStyle/>
          <a:p>
            <a:pPr marL="12700" marR="5080">
              <a:lnSpc>
                <a:spcPct val="114999"/>
              </a:lnSpc>
              <a:spcBef>
                <a:spcPts val="100"/>
              </a:spcBef>
            </a:pPr>
            <a:r>
              <a:rPr sz="1700" spc="-75" dirty="0">
                <a:solidFill>
                  <a:srgbClr val="595959"/>
                </a:solidFill>
                <a:latin typeface="Arial"/>
                <a:cs typeface="Arial"/>
              </a:rPr>
              <a:t>Passive</a:t>
            </a:r>
            <a:r>
              <a:rPr sz="1700" spc="-90" dirty="0">
                <a:solidFill>
                  <a:srgbClr val="595959"/>
                </a:solidFill>
                <a:latin typeface="Arial"/>
                <a:cs typeface="Arial"/>
              </a:rPr>
              <a:t> </a:t>
            </a:r>
            <a:r>
              <a:rPr sz="1700" dirty="0">
                <a:solidFill>
                  <a:srgbClr val="595959"/>
                </a:solidFill>
                <a:latin typeface="Arial"/>
                <a:cs typeface="Arial"/>
              </a:rPr>
              <a:t>targeting</a:t>
            </a:r>
            <a:r>
              <a:rPr sz="1700" spc="-90" dirty="0">
                <a:solidFill>
                  <a:srgbClr val="595959"/>
                </a:solidFill>
                <a:latin typeface="Arial"/>
                <a:cs typeface="Arial"/>
              </a:rPr>
              <a:t> </a:t>
            </a:r>
            <a:r>
              <a:rPr sz="1700" spc="-70" dirty="0">
                <a:solidFill>
                  <a:srgbClr val="595959"/>
                </a:solidFill>
                <a:latin typeface="Arial"/>
                <a:cs typeface="Arial"/>
              </a:rPr>
              <a:t>means</a:t>
            </a:r>
            <a:r>
              <a:rPr sz="1700" dirty="0">
                <a:solidFill>
                  <a:srgbClr val="595959"/>
                </a:solidFill>
                <a:latin typeface="Arial"/>
                <a:cs typeface="Arial"/>
              </a:rPr>
              <a:t> that</a:t>
            </a:r>
            <a:r>
              <a:rPr sz="1700" spc="5" dirty="0">
                <a:solidFill>
                  <a:srgbClr val="595959"/>
                </a:solidFill>
                <a:latin typeface="Arial"/>
                <a:cs typeface="Arial"/>
              </a:rPr>
              <a:t> </a:t>
            </a:r>
            <a:r>
              <a:rPr sz="1700" spc="-25" dirty="0">
                <a:solidFill>
                  <a:srgbClr val="595959"/>
                </a:solidFill>
                <a:latin typeface="Arial"/>
                <a:cs typeface="Arial"/>
              </a:rPr>
              <a:t>the </a:t>
            </a:r>
            <a:r>
              <a:rPr sz="1700" spc="-10" dirty="0">
                <a:solidFill>
                  <a:srgbClr val="595959"/>
                </a:solidFill>
                <a:latin typeface="Arial"/>
                <a:cs typeface="Arial"/>
              </a:rPr>
              <a:t>nanoparticles</a:t>
            </a:r>
            <a:r>
              <a:rPr sz="1700" spc="-120" dirty="0">
                <a:solidFill>
                  <a:srgbClr val="595959"/>
                </a:solidFill>
                <a:latin typeface="Arial"/>
                <a:cs typeface="Arial"/>
              </a:rPr>
              <a:t> </a:t>
            </a:r>
            <a:r>
              <a:rPr sz="1700" spc="-25" dirty="0">
                <a:solidFill>
                  <a:srgbClr val="595959"/>
                </a:solidFill>
                <a:latin typeface="Arial"/>
                <a:cs typeface="Arial"/>
              </a:rPr>
              <a:t>are</a:t>
            </a:r>
            <a:r>
              <a:rPr sz="1700" spc="-120" dirty="0">
                <a:solidFill>
                  <a:srgbClr val="595959"/>
                </a:solidFill>
                <a:latin typeface="Arial"/>
                <a:cs typeface="Arial"/>
              </a:rPr>
              <a:t> </a:t>
            </a:r>
            <a:r>
              <a:rPr sz="1700" spc="-10" dirty="0">
                <a:solidFill>
                  <a:srgbClr val="595959"/>
                </a:solidFill>
                <a:latin typeface="Arial"/>
                <a:cs typeface="Arial"/>
              </a:rPr>
              <a:t>circulating </a:t>
            </a:r>
            <a:r>
              <a:rPr sz="1700" spc="60" dirty="0">
                <a:solidFill>
                  <a:srgbClr val="595959"/>
                </a:solidFill>
                <a:latin typeface="Arial"/>
                <a:cs typeface="Arial"/>
              </a:rPr>
              <a:t>without</a:t>
            </a:r>
            <a:r>
              <a:rPr sz="1700" spc="-130" dirty="0">
                <a:solidFill>
                  <a:srgbClr val="595959"/>
                </a:solidFill>
                <a:latin typeface="Arial"/>
                <a:cs typeface="Arial"/>
              </a:rPr>
              <a:t> </a:t>
            </a:r>
            <a:r>
              <a:rPr sz="1700" dirty="0">
                <a:solidFill>
                  <a:srgbClr val="595959"/>
                </a:solidFill>
                <a:latin typeface="Arial"/>
                <a:cs typeface="Arial"/>
              </a:rPr>
              <a:t>anything</a:t>
            </a:r>
            <a:r>
              <a:rPr sz="1700" spc="-125" dirty="0">
                <a:solidFill>
                  <a:srgbClr val="595959"/>
                </a:solidFill>
                <a:latin typeface="Arial"/>
                <a:cs typeface="Arial"/>
              </a:rPr>
              <a:t> </a:t>
            </a:r>
            <a:r>
              <a:rPr sz="1700" spc="70" dirty="0">
                <a:solidFill>
                  <a:srgbClr val="595959"/>
                </a:solidFill>
                <a:latin typeface="Arial"/>
                <a:cs typeface="Arial"/>
              </a:rPr>
              <a:t>to</a:t>
            </a:r>
            <a:r>
              <a:rPr sz="1700" spc="-125" dirty="0">
                <a:solidFill>
                  <a:srgbClr val="595959"/>
                </a:solidFill>
                <a:latin typeface="Arial"/>
                <a:cs typeface="Arial"/>
              </a:rPr>
              <a:t> </a:t>
            </a:r>
            <a:r>
              <a:rPr sz="1700" spc="-35" dirty="0">
                <a:solidFill>
                  <a:srgbClr val="595959"/>
                </a:solidFill>
                <a:latin typeface="Arial"/>
                <a:cs typeface="Arial"/>
              </a:rPr>
              <a:t>guide</a:t>
            </a:r>
            <a:r>
              <a:rPr sz="1700" spc="-125" dirty="0">
                <a:solidFill>
                  <a:srgbClr val="595959"/>
                </a:solidFill>
                <a:latin typeface="Arial"/>
                <a:cs typeface="Arial"/>
              </a:rPr>
              <a:t> </a:t>
            </a:r>
            <a:r>
              <a:rPr sz="1700" spc="-20" dirty="0">
                <a:solidFill>
                  <a:srgbClr val="595959"/>
                </a:solidFill>
                <a:latin typeface="Arial"/>
                <a:cs typeface="Arial"/>
              </a:rPr>
              <a:t>them </a:t>
            </a:r>
            <a:r>
              <a:rPr sz="1700" spc="70" dirty="0">
                <a:solidFill>
                  <a:srgbClr val="595959"/>
                </a:solidFill>
                <a:latin typeface="Arial"/>
                <a:cs typeface="Arial"/>
              </a:rPr>
              <a:t>to</a:t>
            </a:r>
            <a:r>
              <a:rPr sz="1700" spc="-105" dirty="0">
                <a:solidFill>
                  <a:srgbClr val="595959"/>
                </a:solidFill>
                <a:latin typeface="Arial"/>
                <a:cs typeface="Arial"/>
              </a:rPr>
              <a:t> </a:t>
            </a:r>
            <a:r>
              <a:rPr sz="1700" dirty="0">
                <a:solidFill>
                  <a:srgbClr val="595959"/>
                </a:solidFill>
                <a:latin typeface="Arial"/>
                <a:cs typeface="Arial"/>
              </a:rPr>
              <a:t>the</a:t>
            </a:r>
            <a:r>
              <a:rPr sz="1700" spc="-100" dirty="0">
                <a:solidFill>
                  <a:srgbClr val="595959"/>
                </a:solidFill>
                <a:latin typeface="Arial"/>
                <a:cs typeface="Arial"/>
              </a:rPr>
              <a:t> </a:t>
            </a:r>
            <a:r>
              <a:rPr sz="1700" spc="-10" dirty="0">
                <a:solidFill>
                  <a:srgbClr val="595959"/>
                </a:solidFill>
                <a:latin typeface="Arial"/>
                <a:cs typeface="Arial"/>
              </a:rPr>
              <a:t>tumor,</a:t>
            </a:r>
            <a:r>
              <a:rPr sz="1700" spc="-105" dirty="0">
                <a:solidFill>
                  <a:srgbClr val="595959"/>
                </a:solidFill>
                <a:latin typeface="Arial"/>
                <a:cs typeface="Arial"/>
              </a:rPr>
              <a:t> </a:t>
            </a:r>
            <a:r>
              <a:rPr sz="1700" spc="-70" dirty="0">
                <a:solidFill>
                  <a:srgbClr val="595959"/>
                </a:solidFill>
                <a:latin typeface="Arial"/>
                <a:cs typeface="Arial"/>
              </a:rPr>
              <a:t>so</a:t>
            </a:r>
            <a:r>
              <a:rPr sz="1700" spc="-110" dirty="0">
                <a:solidFill>
                  <a:srgbClr val="595959"/>
                </a:solidFill>
                <a:latin typeface="Arial"/>
                <a:cs typeface="Arial"/>
              </a:rPr>
              <a:t> </a:t>
            </a:r>
            <a:r>
              <a:rPr sz="1700" b="1" spc="-20" dirty="0">
                <a:solidFill>
                  <a:srgbClr val="595959"/>
                </a:solidFill>
                <a:latin typeface="Arial"/>
                <a:cs typeface="Arial"/>
              </a:rPr>
              <a:t>some </a:t>
            </a:r>
            <a:r>
              <a:rPr sz="1700" spc="-10" dirty="0">
                <a:solidFill>
                  <a:srgbClr val="595959"/>
                </a:solidFill>
                <a:latin typeface="Arial"/>
                <a:cs typeface="Arial"/>
              </a:rPr>
              <a:t>nanoparticles</a:t>
            </a:r>
            <a:r>
              <a:rPr sz="1700" spc="-125" dirty="0">
                <a:solidFill>
                  <a:srgbClr val="595959"/>
                </a:solidFill>
                <a:latin typeface="Arial"/>
                <a:cs typeface="Arial"/>
              </a:rPr>
              <a:t> </a:t>
            </a:r>
            <a:r>
              <a:rPr sz="1700" spc="-25" dirty="0">
                <a:solidFill>
                  <a:srgbClr val="595959"/>
                </a:solidFill>
                <a:latin typeface="Arial"/>
                <a:cs typeface="Arial"/>
              </a:rPr>
              <a:t>are</a:t>
            </a:r>
            <a:r>
              <a:rPr sz="1700" spc="-120" dirty="0">
                <a:solidFill>
                  <a:srgbClr val="595959"/>
                </a:solidFill>
                <a:latin typeface="Arial"/>
                <a:cs typeface="Arial"/>
              </a:rPr>
              <a:t> </a:t>
            </a:r>
            <a:r>
              <a:rPr sz="1700" spc="-25" dirty="0">
                <a:solidFill>
                  <a:srgbClr val="595959"/>
                </a:solidFill>
                <a:latin typeface="Arial"/>
                <a:cs typeface="Arial"/>
              </a:rPr>
              <a:t>coming</a:t>
            </a:r>
            <a:r>
              <a:rPr sz="1700" spc="-120" dirty="0">
                <a:solidFill>
                  <a:srgbClr val="595959"/>
                </a:solidFill>
                <a:latin typeface="Arial"/>
                <a:cs typeface="Arial"/>
              </a:rPr>
              <a:t> </a:t>
            </a:r>
            <a:r>
              <a:rPr sz="1700" spc="70" dirty="0">
                <a:solidFill>
                  <a:srgbClr val="595959"/>
                </a:solidFill>
                <a:latin typeface="Arial"/>
                <a:cs typeface="Arial"/>
              </a:rPr>
              <a:t>to</a:t>
            </a:r>
            <a:r>
              <a:rPr sz="1700" spc="-120" dirty="0">
                <a:solidFill>
                  <a:srgbClr val="595959"/>
                </a:solidFill>
                <a:latin typeface="Arial"/>
                <a:cs typeface="Arial"/>
              </a:rPr>
              <a:t> </a:t>
            </a:r>
            <a:r>
              <a:rPr sz="1700" spc="-25" dirty="0">
                <a:solidFill>
                  <a:srgbClr val="595959"/>
                </a:solidFill>
                <a:latin typeface="Arial"/>
                <a:cs typeface="Arial"/>
              </a:rPr>
              <a:t>the </a:t>
            </a:r>
            <a:r>
              <a:rPr sz="1700" dirty="0">
                <a:solidFill>
                  <a:srgbClr val="595959"/>
                </a:solidFill>
                <a:latin typeface="Arial"/>
                <a:cs typeface="Arial"/>
              </a:rPr>
              <a:t>tumor</a:t>
            </a:r>
            <a:r>
              <a:rPr sz="1700" spc="-90" dirty="0">
                <a:solidFill>
                  <a:srgbClr val="595959"/>
                </a:solidFill>
                <a:latin typeface="Arial"/>
                <a:cs typeface="Arial"/>
              </a:rPr>
              <a:t> </a:t>
            </a:r>
            <a:r>
              <a:rPr sz="1700" spc="-10" dirty="0">
                <a:solidFill>
                  <a:srgbClr val="595959"/>
                </a:solidFill>
                <a:latin typeface="Arial"/>
                <a:cs typeface="Arial"/>
              </a:rPr>
              <a:t>by</a:t>
            </a:r>
            <a:r>
              <a:rPr sz="1700" spc="-85" dirty="0">
                <a:solidFill>
                  <a:srgbClr val="595959"/>
                </a:solidFill>
                <a:latin typeface="Arial"/>
                <a:cs typeface="Arial"/>
              </a:rPr>
              <a:t> </a:t>
            </a:r>
            <a:r>
              <a:rPr sz="1700" spc="-65" dirty="0">
                <a:solidFill>
                  <a:srgbClr val="595959"/>
                </a:solidFill>
                <a:latin typeface="Arial"/>
                <a:cs typeface="Arial"/>
              </a:rPr>
              <a:t>chance.</a:t>
            </a:r>
            <a:r>
              <a:rPr sz="1700" spc="-90" dirty="0">
                <a:solidFill>
                  <a:srgbClr val="595959"/>
                </a:solidFill>
                <a:latin typeface="Arial"/>
                <a:cs typeface="Arial"/>
              </a:rPr>
              <a:t> </a:t>
            </a:r>
            <a:r>
              <a:rPr sz="1700" spc="-30" dirty="0">
                <a:solidFill>
                  <a:srgbClr val="595959"/>
                </a:solidFill>
                <a:latin typeface="Arial"/>
                <a:cs typeface="Arial"/>
              </a:rPr>
              <a:t>This</a:t>
            </a:r>
            <a:r>
              <a:rPr sz="1700" spc="-85" dirty="0">
                <a:solidFill>
                  <a:srgbClr val="595959"/>
                </a:solidFill>
                <a:latin typeface="Arial"/>
                <a:cs typeface="Arial"/>
              </a:rPr>
              <a:t> </a:t>
            </a:r>
            <a:r>
              <a:rPr sz="1700" spc="-55" dirty="0">
                <a:solidFill>
                  <a:srgbClr val="595959"/>
                </a:solidFill>
                <a:latin typeface="Arial"/>
                <a:cs typeface="Arial"/>
              </a:rPr>
              <a:t>can</a:t>
            </a:r>
            <a:r>
              <a:rPr sz="1700" spc="-90" dirty="0">
                <a:solidFill>
                  <a:srgbClr val="595959"/>
                </a:solidFill>
                <a:latin typeface="Arial"/>
                <a:cs typeface="Arial"/>
              </a:rPr>
              <a:t> </a:t>
            </a:r>
            <a:r>
              <a:rPr sz="1700" spc="-25" dirty="0">
                <a:solidFill>
                  <a:srgbClr val="595959"/>
                </a:solidFill>
                <a:latin typeface="Arial"/>
                <a:cs typeface="Arial"/>
              </a:rPr>
              <a:t>be </a:t>
            </a:r>
            <a:r>
              <a:rPr sz="1700" spc="-10" dirty="0">
                <a:solidFill>
                  <a:srgbClr val="595959"/>
                </a:solidFill>
                <a:latin typeface="Arial"/>
                <a:cs typeface="Arial"/>
              </a:rPr>
              <a:t>improved!</a:t>
            </a:r>
            <a:endParaRPr sz="1700" dirty="0">
              <a:latin typeface="Arial"/>
              <a:cs typeface="Arial"/>
            </a:endParaRPr>
          </a:p>
        </p:txBody>
      </p:sp>
      <p:pic>
        <p:nvPicPr>
          <p:cNvPr id="12" name="Picture 11" descr="Image titled: &quot;Passive Tumor Targeting&quot; with a blood vessel filled with red blood cells, blue nanoparticles, and two tumors">
            <a:extLst>
              <a:ext uri="{FF2B5EF4-FFF2-40B4-BE49-F238E27FC236}">
                <a16:creationId xmlns:a16="http://schemas.microsoft.com/office/drawing/2014/main" id="{7195D58A-C125-6CBD-9540-2962B52D21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2514600"/>
            <a:ext cx="3745311" cy="4051300"/>
          </a:xfrm>
          <a:prstGeom prst="rect">
            <a:avLst/>
          </a:prstGeom>
          <a:ln w="28575">
            <a:solidFill>
              <a:schemeClr val="tx1"/>
            </a:solidFill>
          </a:ln>
        </p:spPr>
      </p:pic>
      <p:pic>
        <p:nvPicPr>
          <p:cNvPr id="11" name="Picture 10" descr="Image titled, &quot;Active Tumor Targeting,&quot; has the same blood vessel with less green nanoparticles in the blood vessel and more in the tumor">
            <a:extLst>
              <a:ext uri="{FF2B5EF4-FFF2-40B4-BE49-F238E27FC236}">
                <a16:creationId xmlns:a16="http://schemas.microsoft.com/office/drawing/2014/main" id="{8B2034FC-1D70-86A6-472A-F8C65E528D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9655" y="2514600"/>
            <a:ext cx="3745311" cy="4051300"/>
          </a:xfrm>
          <a:prstGeom prst="rect">
            <a:avLst/>
          </a:prstGeom>
          <a:ln w="28575">
            <a:solidFill>
              <a:schemeClr val="tx1"/>
            </a:solid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20" dirty="0"/>
              <a:t>Case</a:t>
            </a:r>
            <a:r>
              <a:rPr spc="-155" dirty="0"/>
              <a:t> </a:t>
            </a:r>
            <a:r>
              <a:rPr spc="-40" dirty="0"/>
              <a:t>study:</a:t>
            </a:r>
            <a:r>
              <a:rPr spc="-155" dirty="0"/>
              <a:t> </a:t>
            </a:r>
            <a:r>
              <a:rPr dirty="0"/>
              <a:t>Cancer</a:t>
            </a:r>
            <a:r>
              <a:rPr spc="-220" dirty="0"/>
              <a:t> </a:t>
            </a:r>
            <a:r>
              <a:rPr spc="40" dirty="0"/>
              <a:t>targeting</a:t>
            </a:r>
          </a:p>
        </p:txBody>
      </p:sp>
      <p:sp>
        <p:nvSpPr>
          <p:cNvPr id="3" name="object 3"/>
          <p:cNvSpPr txBox="1"/>
          <p:nvPr/>
        </p:nvSpPr>
        <p:spPr>
          <a:xfrm>
            <a:off x="1074200" y="2825927"/>
            <a:ext cx="2910205" cy="1491499"/>
          </a:xfrm>
          <a:prstGeom prst="rect">
            <a:avLst/>
          </a:prstGeom>
        </p:spPr>
        <p:txBody>
          <a:bodyPr vert="horz" wrap="square" lIns="0" tIns="12700" rIns="0" bIns="0" rtlCol="0">
            <a:spAutoFit/>
          </a:bodyPr>
          <a:lstStyle/>
          <a:p>
            <a:pPr marL="12700" marR="5080">
              <a:lnSpc>
                <a:spcPct val="114999"/>
              </a:lnSpc>
              <a:spcBef>
                <a:spcPts val="100"/>
              </a:spcBef>
            </a:pPr>
            <a:r>
              <a:rPr sz="1700" dirty="0">
                <a:solidFill>
                  <a:srgbClr val="595959"/>
                </a:solidFill>
                <a:latin typeface="Arial"/>
                <a:cs typeface="Arial"/>
              </a:rPr>
              <a:t>We</a:t>
            </a:r>
            <a:r>
              <a:rPr sz="1700" spc="-114" dirty="0">
                <a:solidFill>
                  <a:srgbClr val="595959"/>
                </a:solidFill>
                <a:latin typeface="Arial"/>
                <a:cs typeface="Arial"/>
              </a:rPr>
              <a:t> </a:t>
            </a:r>
            <a:r>
              <a:rPr sz="1700" spc="-55" dirty="0">
                <a:solidFill>
                  <a:srgbClr val="595959"/>
                </a:solidFill>
                <a:latin typeface="Arial"/>
                <a:cs typeface="Arial"/>
              </a:rPr>
              <a:t>can</a:t>
            </a:r>
            <a:r>
              <a:rPr sz="1700" spc="-110" dirty="0">
                <a:solidFill>
                  <a:srgbClr val="595959"/>
                </a:solidFill>
                <a:latin typeface="Arial"/>
                <a:cs typeface="Arial"/>
              </a:rPr>
              <a:t> </a:t>
            </a:r>
            <a:r>
              <a:rPr sz="1700" spc="-45" dirty="0">
                <a:solidFill>
                  <a:srgbClr val="595959"/>
                </a:solidFill>
                <a:latin typeface="Arial"/>
                <a:cs typeface="Arial"/>
              </a:rPr>
              <a:t>add</a:t>
            </a:r>
            <a:r>
              <a:rPr sz="1700" spc="-114" dirty="0">
                <a:solidFill>
                  <a:srgbClr val="595959"/>
                </a:solidFill>
                <a:latin typeface="Arial"/>
                <a:cs typeface="Arial"/>
              </a:rPr>
              <a:t> </a:t>
            </a:r>
            <a:r>
              <a:rPr sz="1700" spc="-55" dirty="0">
                <a:solidFill>
                  <a:srgbClr val="595959"/>
                </a:solidFill>
                <a:latin typeface="Arial"/>
                <a:cs typeface="Arial"/>
              </a:rPr>
              <a:t>an</a:t>
            </a:r>
            <a:r>
              <a:rPr sz="1700" spc="-110" dirty="0">
                <a:solidFill>
                  <a:srgbClr val="595959"/>
                </a:solidFill>
                <a:latin typeface="Arial"/>
                <a:cs typeface="Arial"/>
              </a:rPr>
              <a:t> </a:t>
            </a:r>
            <a:r>
              <a:rPr sz="1700" dirty="0">
                <a:solidFill>
                  <a:srgbClr val="595959"/>
                </a:solidFill>
                <a:latin typeface="Arial"/>
                <a:cs typeface="Arial"/>
              </a:rPr>
              <a:t>antibody</a:t>
            </a:r>
            <a:r>
              <a:rPr sz="1700" spc="-110" dirty="0">
                <a:solidFill>
                  <a:srgbClr val="595959"/>
                </a:solidFill>
                <a:latin typeface="Arial"/>
                <a:cs typeface="Arial"/>
              </a:rPr>
              <a:t> </a:t>
            </a:r>
            <a:r>
              <a:rPr sz="1700" spc="70" dirty="0">
                <a:solidFill>
                  <a:srgbClr val="595959"/>
                </a:solidFill>
                <a:latin typeface="Arial"/>
                <a:cs typeface="Arial"/>
              </a:rPr>
              <a:t>to</a:t>
            </a:r>
            <a:r>
              <a:rPr lang="en-US" sz="1700" spc="70" dirty="0">
                <a:solidFill>
                  <a:srgbClr val="595959"/>
                </a:solidFill>
                <a:latin typeface="Arial"/>
                <a:cs typeface="Arial"/>
              </a:rPr>
              <a:t> the nanoparticle to</a:t>
            </a:r>
            <a:r>
              <a:rPr sz="1700" spc="-114" dirty="0">
                <a:solidFill>
                  <a:srgbClr val="595959"/>
                </a:solidFill>
                <a:latin typeface="Arial"/>
                <a:cs typeface="Arial"/>
              </a:rPr>
              <a:t> </a:t>
            </a:r>
            <a:r>
              <a:rPr lang="en-US" sz="1700" spc="-25" dirty="0">
                <a:solidFill>
                  <a:srgbClr val="595959"/>
                </a:solidFill>
                <a:latin typeface="Arial"/>
                <a:cs typeface="Arial"/>
              </a:rPr>
              <a:t>help it</a:t>
            </a:r>
            <a:r>
              <a:rPr sz="1700" spc="-25" dirty="0">
                <a:solidFill>
                  <a:srgbClr val="595959"/>
                </a:solidFill>
                <a:latin typeface="Arial"/>
                <a:cs typeface="Arial"/>
              </a:rPr>
              <a:t> </a:t>
            </a:r>
            <a:r>
              <a:rPr sz="1700" dirty="0">
                <a:solidFill>
                  <a:srgbClr val="595959"/>
                </a:solidFill>
                <a:latin typeface="Arial"/>
                <a:cs typeface="Arial"/>
              </a:rPr>
              <a:t>target</a:t>
            </a:r>
            <a:r>
              <a:rPr sz="1700" spc="-100" dirty="0">
                <a:solidFill>
                  <a:srgbClr val="595959"/>
                </a:solidFill>
                <a:latin typeface="Arial"/>
                <a:cs typeface="Arial"/>
              </a:rPr>
              <a:t> </a:t>
            </a:r>
            <a:r>
              <a:rPr sz="1700" dirty="0">
                <a:solidFill>
                  <a:srgbClr val="595959"/>
                </a:solidFill>
                <a:latin typeface="Arial"/>
                <a:cs typeface="Arial"/>
              </a:rPr>
              <a:t>the</a:t>
            </a:r>
            <a:r>
              <a:rPr sz="1700" spc="-105" dirty="0">
                <a:solidFill>
                  <a:srgbClr val="595959"/>
                </a:solidFill>
                <a:latin typeface="Arial"/>
                <a:cs typeface="Arial"/>
              </a:rPr>
              <a:t> </a:t>
            </a:r>
            <a:r>
              <a:rPr sz="1700" spc="-10" dirty="0">
                <a:solidFill>
                  <a:srgbClr val="595959"/>
                </a:solidFill>
                <a:latin typeface="Arial"/>
                <a:cs typeface="Arial"/>
              </a:rPr>
              <a:t>tumor.</a:t>
            </a:r>
            <a:r>
              <a:rPr sz="1700" spc="-105" dirty="0">
                <a:solidFill>
                  <a:srgbClr val="595959"/>
                </a:solidFill>
                <a:latin typeface="Arial"/>
                <a:cs typeface="Arial"/>
              </a:rPr>
              <a:t> </a:t>
            </a:r>
            <a:r>
              <a:rPr sz="1700" spc="-25" dirty="0">
                <a:solidFill>
                  <a:srgbClr val="595959"/>
                </a:solidFill>
                <a:latin typeface="Arial"/>
                <a:cs typeface="Arial"/>
              </a:rPr>
              <a:t>The </a:t>
            </a:r>
            <a:r>
              <a:rPr sz="1700" dirty="0">
                <a:solidFill>
                  <a:srgbClr val="595959"/>
                </a:solidFill>
                <a:latin typeface="Arial"/>
                <a:cs typeface="Arial"/>
              </a:rPr>
              <a:t>antibody</a:t>
            </a:r>
            <a:r>
              <a:rPr sz="1700" spc="-114" dirty="0">
                <a:solidFill>
                  <a:srgbClr val="595959"/>
                </a:solidFill>
                <a:latin typeface="Arial"/>
                <a:cs typeface="Arial"/>
              </a:rPr>
              <a:t> </a:t>
            </a:r>
            <a:r>
              <a:rPr sz="1700" spc="-55" dirty="0">
                <a:solidFill>
                  <a:srgbClr val="595959"/>
                </a:solidFill>
                <a:latin typeface="Arial"/>
                <a:cs typeface="Arial"/>
              </a:rPr>
              <a:t>can</a:t>
            </a:r>
            <a:r>
              <a:rPr sz="1700" spc="-110" dirty="0">
                <a:solidFill>
                  <a:srgbClr val="595959"/>
                </a:solidFill>
                <a:latin typeface="Arial"/>
                <a:cs typeface="Arial"/>
              </a:rPr>
              <a:t> </a:t>
            </a:r>
            <a:r>
              <a:rPr sz="1700" dirty="0">
                <a:solidFill>
                  <a:srgbClr val="595959"/>
                </a:solidFill>
                <a:latin typeface="Arial"/>
                <a:cs typeface="Arial"/>
              </a:rPr>
              <a:t>act</a:t>
            </a:r>
            <a:r>
              <a:rPr sz="1700" spc="-114" dirty="0">
                <a:solidFill>
                  <a:srgbClr val="595959"/>
                </a:solidFill>
                <a:latin typeface="Arial"/>
                <a:cs typeface="Arial"/>
              </a:rPr>
              <a:t> as</a:t>
            </a:r>
            <a:r>
              <a:rPr sz="1700" spc="-110" dirty="0">
                <a:solidFill>
                  <a:srgbClr val="595959"/>
                </a:solidFill>
                <a:latin typeface="Arial"/>
                <a:cs typeface="Arial"/>
              </a:rPr>
              <a:t> </a:t>
            </a:r>
            <a:r>
              <a:rPr sz="1700" spc="-95" dirty="0">
                <a:solidFill>
                  <a:srgbClr val="595959"/>
                </a:solidFill>
                <a:latin typeface="Arial"/>
                <a:cs typeface="Arial"/>
              </a:rPr>
              <a:t>a</a:t>
            </a:r>
            <a:r>
              <a:rPr sz="1700" spc="-114" dirty="0">
                <a:solidFill>
                  <a:srgbClr val="595959"/>
                </a:solidFill>
                <a:latin typeface="Arial"/>
                <a:cs typeface="Arial"/>
              </a:rPr>
              <a:t> </a:t>
            </a:r>
            <a:r>
              <a:rPr sz="1700" spc="-20" dirty="0">
                <a:solidFill>
                  <a:srgbClr val="595959"/>
                </a:solidFill>
                <a:latin typeface="Arial"/>
                <a:cs typeface="Arial"/>
              </a:rPr>
              <a:t>‘ligand’</a:t>
            </a:r>
            <a:r>
              <a:rPr sz="1700" spc="-110" dirty="0">
                <a:solidFill>
                  <a:srgbClr val="595959"/>
                </a:solidFill>
                <a:latin typeface="Arial"/>
                <a:cs typeface="Arial"/>
              </a:rPr>
              <a:t> </a:t>
            </a:r>
            <a:r>
              <a:rPr sz="1700" spc="-25" dirty="0">
                <a:solidFill>
                  <a:srgbClr val="595959"/>
                </a:solidFill>
                <a:latin typeface="Arial"/>
                <a:cs typeface="Arial"/>
              </a:rPr>
              <a:t>to </a:t>
            </a:r>
            <a:r>
              <a:rPr sz="1700" dirty="0">
                <a:solidFill>
                  <a:srgbClr val="595959"/>
                </a:solidFill>
                <a:latin typeface="Arial"/>
                <a:cs typeface="Arial"/>
              </a:rPr>
              <a:t>the</a:t>
            </a:r>
            <a:r>
              <a:rPr sz="1700" spc="-65" dirty="0">
                <a:solidFill>
                  <a:srgbClr val="595959"/>
                </a:solidFill>
                <a:latin typeface="Arial"/>
                <a:cs typeface="Arial"/>
              </a:rPr>
              <a:t> </a:t>
            </a:r>
            <a:r>
              <a:rPr sz="1700" dirty="0">
                <a:solidFill>
                  <a:srgbClr val="595959"/>
                </a:solidFill>
                <a:latin typeface="Arial"/>
                <a:cs typeface="Arial"/>
              </a:rPr>
              <a:t>tumor’s</a:t>
            </a:r>
            <a:r>
              <a:rPr sz="1700" spc="-60" dirty="0">
                <a:solidFill>
                  <a:srgbClr val="595959"/>
                </a:solidFill>
                <a:latin typeface="Arial"/>
                <a:cs typeface="Arial"/>
              </a:rPr>
              <a:t> </a:t>
            </a:r>
            <a:r>
              <a:rPr sz="1700" spc="-10" dirty="0">
                <a:solidFill>
                  <a:srgbClr val="595959"/>
                </a:solidFill>
                <a:latin typeface="Arial"/>
                <a:cs typeface="Arial"/>
              </a:rPr>
              <a:t>‘receptor</a:t>
            </a:r>
            <a:r>
              <a:rPr lang="en-US" sz="1700" spc="-10" dirty="0">
                <a:solidFill>
                  <a:srgbClr val="595959"/>
                </a:solidFill>
                <a:latin typeface="Arial"/>
                <a:cs typeface="Arial"/>
              </a:rPr>
              <a:t>.</a:t>
            </a:r>
            <a:endParaRPr sz="1700" dirty="0">
              <a:latin typeface="Arial"/>
              <a:cs typeface="Arial"/>
            </a:endParaRPr>
          </a:p>
        </p:txBody>
      </p:sp>
      <p:pic>
        <p:nvPicPr>
          <p:cNvPr id="9" name="Picture 8" descr="A blue nanoparticle with a green antibody and a blue nanoparticle covered in green antibodies">
            <a:extLst>
              <a:ext uri="{FF2B5EF4-FFF2-40B4-BE49-F238E27FC236}">
                <a16:creationId xmlns:a16="http://schemas.microsoft.com/office/drawing/2014/main" id="{180451F9-E058-A1A7-7562-294E864E3C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0" y="1981200"/>
            <a:ext cx="6077391" cy="2321070"/>
          </a:xfrm>
          <a:prstGeom prst="rect">
            <a:avLst/>
          </a:prstGeom>
        </p:spPr>
      </p:pic>
      <p:pic>
        <p:nvPicPr>
          <p:cNvPr id="11" name="Picture 10" descr="An image of a cancer cell with a green receptor and a green antibody and an orange nanoparticle with purple triangles labeled &quot;Ligand.&quot; Under the nanoparticle is a blue line (labeled &quot;Cell membrane&quot;) lined with V shapes labeled &quot;Receptor&quot;">
            <a:extLst>
              <a:ext uri="{FF2B5EF4-FFF2-40B4-BE49-F238E27FC236}">
                <a16:creationId xmlns:a16="http://schemas.microsoft.com/office/drawing/2014/main" id="{19F392AE-EB78-36BB-7C98-8710386EFA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2951" y="3733800"/>
            <a:ext cx="8468039" cy="3134802"/>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20" dirty="0"/>
              <a:t>Case</a:t>
            </a:r>
            <a:r>
              <a:rPr spc="-155" dirty="0"/>
              <a:t> </a:t>
            </a:r>
            <a:r>
              <a:rPr spc="-40" dirty="0"/>
              <a:t>study:</a:t>
            </a:r>
            <a:r>
              <a:rPr spc="-155" dirty="0"/>
              <a:t> </a:t>
            </a:r>
            <a:r>
              <a:rPr dirty="0"/>
              <a:t>Cancer</a:t>
            </a:r>
            <a:r>
              <a:rPr spc="-220" dirty="0"/>
              <a:t> </a:t>
            </a:r>
            <a:r>
              <a:rPr spc="40" dirty="0"/>
              <a:t>targeting</a:t>
            </a:r>
          </a:p>
        </p:txBody>
      </p:sp>
      <p:sp>
        <p:nvSpPr>
          <p:cNvPr id="3" name="object 3"/>
          <p:cNvSpPr txBox="1"/>
          <p:nvPr/>
        </p:nvSpPr>
        <p:spPr>
          <a:xfrm>
            <a:off x="1074200" y="2825927"/>
            <a:ext cx="2964400" cy="3007811"/>
          </a:xfrm>
          <a:prstGeom prst="rect">
            <a:avLst/>
          </a:prstGeom>
        </p:spPr>
        <p:txBody>
          <a:bodyPr vert="horz" wrap="square" lIns="0" tIns="12700" rIns="0" bIns="0" rtlCol="0">
            <a:spAutoFit/>
          </a:bodyPr>
          <a:lstStyle/>
          <a:p>
            <a:pPr marL="12700" marR="5080" algn="l">
              <a:lnSpc>
                <a:spcPct val="114999"/>
              </a:lnSpc>
              <a:spcBef>
                <a:spcPts val="100"/>
              </a:spcBef>
            </a:pPr>
            <a:r>
              <a:rPr sz="1700" dirty="0">
                <a:solidFill>
                  <a:srgbClr val="595959"/>
                </a:solidFill>
                <a:latin typeface="Arial"/>
                <a:cs typeface="Arial"/>
              </a:rPr>
              <a:t>What</a:t>
            </a:r>
            <a:r>
              <a:rPr sz="1700" spc="-60" dirty="0">
                <a:solidFill>
                  <a:srgbClr val="595959"/>
                </a:solidFill>
                <a:latin typeface="Arial"/>
                <a:cs typeface="Arial"/>
              </a:rPr>
              <a:t> </a:t>
            </a:r>
            <a:r>
              <a:rPr sz="1700" spc="-75" dirty="0">
                <a:solidFill>
                  <a:srgbClr val="595959"/>
                </a:solidFill>
                <a:latin typeface="Arial"/>
                <a:cs typeface="Arial"/>
              </a:rPr>
              <a:t>happens?</a:t>
            </a:r>
            <a:r>
              <a:rPr sz="1700" spc="-60" dirty="0">
                <a:solidFill>
                  <a:srgbClr val="595959"/>
                </a:solidFill>
                <a:latin typeface="Arial"/>
                <a:cs typeface="Arial"/>
              </a:rPr>
              <a:t> </a:t>
            </a:r>
            <a:r>
              <a:rPr sz="1700" dirty="0">
                <a:solidFill>
                  <a:srgbClr val="595959"/>
                </a:solidFill>
                <a:latin typeface="Arial"/>
                <a:cs typeface="Arial"/>
              </a:rPr>
              <a:t>Now</a:t>
            </a:r>
            <a:r>
              <a:rPr sz="1700" spc="-55" dirty="0">
                <a:solidFill>
                  <a:srgbClr val="595959"/>
                </a:solidFill>
                <a:latin typeface="Arial"/>
                <a:cs typeface="Arial"/>
              </a:rPr>
              <a:t> </a:t>
            </a:r>
            <a:r>
              <a:rPr sz="1700" spc="-25" dirty="0">
                <a:solidFill>
                  <a:srgbClr val="595959"/>
                </a:solidFill>
                <a:latin typeface="Arial"/>
                <a:cs typeface="Arial"/>
              </a:rPr>
              <a:t>the </a:t>
            </a:r>
            <a:r>
              <a:rPr sz="1700" spc="-10" dirty="0">
                <a:solidFill>
                  <a:srgbClr val="595959"/>
                </a:solidFill>
                <a:latin typeface="Arial"/>
                <a:cs typeface="Arial"/>
              </a:rPr>
              <a:t>nanoparticles</a:t>
            </a:r>
            <a:r>
              <a:rPr sz="1700" spc="-110" dirty="0">
                <a:solidFill>
                  <a:srgbClr val="595959"/>
                </a:solidFill>
                <a:latin typeface="Arial"/>
                <a:cs typeface="Arial"/>
              </a:rPr>
              <a:t> </a:t>
            </a:r>
            <a:r>
              <a:rPr sz="1700" dirty="0">
                <a:solidFill>
                  <a:srgbClr val="595959"/>
                </a:solidFill>
                <a:latin typeface="Arial"/>
                <a:cs typeface="Arial"/>
              </a:rPr>
              <a:t>know</a:t>
            </a:r>
            <a:r>
              <a:rPr sz="1700" spc="-105" dirty="0">
                <a:solidFill>
                  <a:srgbClr val="595959"/>
                </a:solidFill>
                <a:latin typeface="Arial"/>
                <a:cs typeface="Arial"/>
              </a:rPr>
              <a:t> </a:t>
            </a:r>
            <a:r>
              <a:rPr sz="1700" dirty="0">
                <a:solidFill>
                  <a:srgbClr val="595959"/>
                </a:solidFill>
                <a:latin typeface="Arial"/>
                <a:cs typeface="Arial"/>
              </a:rPr>
              <a:t>where</a:t>
            </a:r>
            <a:r>
              <a:rPr sz="1700" spc="-105" dirty="0">
                <a:solidFill>
                  <a:srgbClr val="595959"/>
                </a:solidFill>
                <a:latin typeface="Arial"/>
                <a:cs typeface="Arial"/>
              </a:rPr>
              <a:t> </a:t>
            </a:r>
            <a:r>
              <a:rPr sz="1700" spc="70" dirty="0">
                <a:solidFill>
                  <a:srgbClr val="595959"/>
                </a:solidFill>
                <a:latin typeface="Arial"/>
                <a:cs typeface="Arial"/>
              </a:rPr>
              <a:t>to</a:t>
            </a:r>
            <a:r>
              <a:rPr sz="1700" spc="-105" dirty="0">
                <a:solidFill>
                  <a:srgbClr val="595959"/>
                </a:solidFill>
                <a:latin typeface="Arial"/>
                <a:cs typeface="Arial"/>
              </a:rPr>
              <a:t> </a:t>
            </a:r>
            <a:r>
              <a:rPr sz="1700" spc="-25" dirty="0">
                <a:solidFill>
                  <a:srgbClr val="595959"/>
                </a:solidFill>
                <a:latin typeface="Arial"/>
                <a:cs typeface="Arial"/>
              </a:rPr>
              <a:t>go! </a:t>
            </a:r>
            <a:r>
              <a:rPr sz="1700" spc="-55" dirty="0">
                <a:solidFill>
                  <a:srgbClr val="595959"/>
                </a:solidFill>
                <a:latin typeface="Arial"/>
                <a:cs typeface="Arial"/>
              </a:rPr>
              <a:t>As</a:t>
            </a:r>
            <a:r>
              <a:rPr sz="1700" spc="-130" dirty="0">
                <a:solidFill>
                  <a:srgbClr val="595959"/>
                </a:solidFill>
                <a:latin typeface="Arial"/>
                <a:cs typeface="Arial"/>
              </a:rPr>
              <a:t> </a:t>
            </a:r>
            <a:r>
              <a:rPr sz="1700" spc="-95" dirty="0">
                <a:solidFill>
                  <a:srgbClr val="595959"/>
                </a:solidFill>
                <a:latin typeface="Arial"/>
                <a:cs typeface="Arial"/>
              </a:rPr>
              <a:t>a</a:t>
            </a:r>
            <a:r>
              <a:rPr sz="1700" spc="-125" dirty="0">
                <a:solidFill>
                  <a:srgbClr val="595959"/>
                </a:solidFill>
                <a:latin typeface="Arial"/>
                <a:cs typeface="Arial"/>
              </a:rPr>
              <a:t> </a:t>
            </a:r>
            <a:r>
              <a:rPr sz="1700" dirty="0">
                <a:solidFill>
                  <a:srgbClr val="595959"/>
                </a:solidFill>
                <a:latin typeface="Arial"/>
                <a:cs typeface="Arial"/>
              </a:rPr>
              <a:t>result,</a:t>
            </a:r>
            <a:r>
              <a:rPr sz="1700" spc="-125" dirty="0">
                <a:solidFill>
                  <a:srgbClr val="595959"/>
                </a:solidFill>
                <a:latin typeface="Arial"/>
                <a:cs typeface="Arial"/>
              </a:rPr>
              <a:t> </a:t>
            </a:r>
            <a:r>
              <a:rPr sz="1700" spc="-10" dirty="0">
                <a:solidFill>
                  <a:srgbClr val="595959"/>
                </a:solidFill>
                <a:latin typeface="Arial"/>
                <a:cs typeface="Arial"/>
              </a:rPr>
              <a:t>you</a:t>
            </a:r>
            <a:r>
              <a:rPr sz="1700" spc="-125" dirty="0">
                <a:solidFill>
                  <a:srgbClr val="595959"/>
                </a:solidFill>
                <a:latin typeface="Arial"/>
                <a:cs typeface="Arial"/>
              </a:rPr>
              <a:t> </a:t>
            </a:r>
            <a:r>
              <a:rPr sz="1700" spc="-55" dirty="0">
                <a:solidFill>
                  <a:srgbClr val="595959"/>
                </a:solidFill>
                <a:latin typeface="Arial"/>
                <a:cs typeface="Arial"/>
              </a:rPr>
              <a:t>have</a:t>
            </a:r>
            <a:r>
              <a:rPr sz="1700" spc="-125" dirty="0">
                <a:solidFill>
                  <a:srgbClr val="595959"/>
                </a:solidFill>
                <a:latin typeface="Arial"/>
                <a:cs typeface="Arial"/>
              </a:rPr>
              <a:t> </a:t>
            </a:r>
            <a:r>
              <a:rPr sz="1700" spc="-45" dirty="0">
                <a:solidFill>
                  <a:srgbClr val="595959"/>
                </a:solidFill>
                <a:latin typeface="Arial"/>
                <a:cs typeface="Arial"/>
              </a:rPr>
              <a:t>many</a:t>
            </a:r>
            <a:r>
              <a:rPr sz="1700" spc="-125" dirty="0">
                <a:solidFill>
                  <a:srgbClr val="595959"/>
                </a:solidFill>
                <a:latin typeface="Arial"/>
                <a:cs typeface="Arial"/>
              </a:rPr>
              <a:t> </a:t>
            </a:r>
            <a:r>
              <a:rPr sz="1700" spc="-20" dirty="0">
                <a:solidFill>
                  <a:srgbClr val="595959"/>
                </a:solidFill>
                <a:latin typeface="Arial"/>
                <a:cs typeface="Arial"/>
              </a:rPr>
              <a:t>more </a:t>
            </a:r>
            <a:r>
              <a:rPr sz="1700" spc="-10" dirty="0">
                <a:solidFill>
                  <a:srgbClr val="595959"/>
                </a:solidFill>
                <a:latin typeface="Arial"/>
                <a:cs typeface="Arial"/>
              </a:rPr>
              <a:t>nanoparticles</a:t>
            </a:r>
            <a:r>
              <a:rPr sz="1700" spc="-135" dirty="0">
                <a:solidFill>
                  <a:srgbClr val="595959"/>
                </a:solidFill>
                <a:latin typeface="Arial"/>
                <a:cs typeface="Arial"/>
              </a:rPr>
              <a:t> </a:t>
            </a:r>
            <a:r>
              <a:rPr sz="1700" dirty="0">
                <a:solidFill>
                  <a:srgbClr val="595959"/>
                </a:solidFill>
                <a:latin typeface="Arial"/>
                <a:cs typeface="Arial"/>
              </a:rPr>
              <a:t>(pink</a:t>
            </a:r>
            <a:r>
              <a:rPr sz="1700" spc="-135" dirty="0">
                <a:solidFill>
                  <a:srgbClr val="595959"/>
                </a:solidFill>
                <a:latin typeface="Arial"/>
                <a:cs typeface="Arial"/>
              </a:rPr>
              <a:t> </a:t>
            </a:r>
            <a:r>
              <a:rPr sz="1700" spc="-10" dirty="0">
                <a:solidFill>
                  <a:srgbClr val="595959"/>
                </a:solidFill>
                <a:latin typeface="Arial"/>
                <a:cs typeface="Arial"/>
              </a:rPr>
              <a:t>dots)</a:t>
            </a:r>
            <a:r>
              <a:rPr sz="1700" spc="-135" dirty="0">
                <a:solidFill>
                  <a:srgbClr val="595959"/>
                </a:solidFill>
                <a:latin typeface="Arial"/>
                <a:cs typeface="Arial"/>
              </a:rPr>
              <a:t> </a:t>
            </a:r>
            <a:r>
              <a:rPr sz="1700" spc="-10" dirty="0">
                <a:solidFill>
                  <a:srgbClr val="595959"/>
                </a:solidFill>
                <a:latin typeface="Arial"/>
                <a:cs typeface="Arial"/>
              </a:rPr>
              <a:t>on</a:t>
            </a:r>
            <a:r>
              <a:rPr sz="1700" spc="-135" dirty="0">
                <a:solidFill>
                  <a:srgbClr val="595959"/>
                </a:solidFill>
                <a:latin typeface="Arial"/>
                <a:cs typeface="Arial"/>
              </a:rPr>
              <a:t> </a:t>
            </a:r>
            <a:r>
              <a:rPr sz="1700" spc="-25" dirty="0">
                <a:solidFill>
                  <a:srgbClr val="595959"/>
                </a:solidFill>
                <a:latin typeface="Arial"/>
                <a:cs typeface="Arial"/>
              </a:rPr>
              <a:t>the </a:t>
            </a:r>
            <a:r>
              <a:rPr sz="1700" spc="-10" dirty="0">
                <a:solidFill>
                  <a:srgbClr val="595959"/>
                </a:solidFill>
                <a:latin typeface="Arial"/>
                <a:cs typeface="Arial"/>
              </a:rPr>
              <a:t>blue</a:t>
            </a:r>
            <a:r>
              <a:rPr sz="1700" spc="-65" dirty="0">
                <a:solidFill>
                  <a:srgbClr val="595959"/>
                </a:solidFill>
                <a:latin typeface="Arial"/>
                <a:cs typeface="Arial"/>
              </a:rPr>
              <a:t> </a:t>
            </a:r>
            <a:r>
              <a:rPr sz="1700" dirty="0">
                <a:solidFill>
                  <a:srgbClr val="595959"/>
                </a:solidFill>
                <a:latin typeface="Arial"/>
                <a:cs typeface="Arial"/>
              </a:rPr>
              <a:t>tumor</a:t>
            </a:r>
            <a:r>
              <a:rPr sz="1700" spc="-65" dirty="0">
                <a:solidFill>
                  <a:srgbClr val="595959"/>
                </a:solidFill>
                <a:latin typeface="Arial"/>
                <a:cs typeface="Arial"/>
              </a:rPr>
              <a:t> </a:t>
            </a:r>
            <a:r>
              <a:rPr sz="1700" spc="70" dirty="0">
                <a:solidFill>
                  <a:srgbClr val="595959"/>
                </a:solidFill>
                <a:latin typeface="Arial"/>
                <a:cs typeface="Arial"/>
              </a:rPr>
              <a:t>to</a:t>
            </a:r>
            <a:r>
              <a:rPr sz="1700" spc="-65" dirty="0">
                <a:solidFill>
                  <a:srgbClr val="595959"/>
                </a:solidFill>
                <a:latin typeface="Arial"/>
                <a:cs typeface="Arial"/>
              </a:rPr>
              <a:t> </a:t>
            </a:r>
            <a:r>
              <a:rPr sz="1700" dirty="0">
                <a:solidFill>
                  <a:srgbClr val="595959"/>
                </a:solidFill>
                <a:latin typeface="Arial"/>
                <a:cs typeface="Arial"/>
              </a:rPr>
              <a:t>the</a:t>
            </a:r>
            <a:r>
              <a:rPr sz="1700" spc="-65" dirty="0">
                <a:solidFill>
                  <a:srgbClr val="595959"/>
                </a:solidFill>
                <a:latin typeface="Arial"/>
                <a:cs typeface="Arial"/>
              </a:rPr>
              <a:t> </a:t>
            </a:r>
            <a:r>
              <a:rPr sz="1700" spc="-10" dirty="0">
                <a:solidFill>
                  <a:srgbClr val="595959"/>
                </a:solidFill>
                <a:latin typeface="Arial"/>
                <a:cs typeface="Arial"/>
              </a:rPr>
              <a:t>right.</a:t>
            </a:r>
            <a:endParaRPr sz="1700" dirty="0">
              <a:latin typeface="Arial"/>
              <a:cs typeface="Arial"/>
            </a:endParaRPr>
          </a:p>
          <a:p>
            <a:pPr algn="l">
              <a:lnSpc>
                <a:spcPct val="100000"/>
              </a:lnSpc>
              <a:spcBef>
                <a:spcPts val="390"/>
              </a:spcBef>
            </a:pPr>
            <a:endParaRPr sz="1700" dirty="0">
              <a:latin typeface="Arial"/>
              <a:cs typeface="Arial"/>
            </a:endParaRPr>
          </a:p>
          <a:p>
            <a:pPr marL="12700" marR="276225" algn="l">
              <a:lnSpc>
                <a:spcPct val="114999"/>
              </a:lnSpc>
            </a:pPr>
            <a:r>
              <a:rPr sz="1700" spc="-50" dirty="0">
                <a:solidFill>
                  <a:srgbClr val="595959"/>
                </a:solidFill>
                <a:latin typeface="Arial"/>
                <a:cs typeface="Arial"/>
              </a:rPr>
              <a:t>This</a:t>
            </a:r>
            <a:r>
              <a:rPr sz="1700" spc="10" dirty="0">
                <a:solidFill>
                  <a:srgbClr val="595959"/>
                </a:solidFill>
                <a:latin typeface="Arial"/>
                <a:cs typeface="Arial"/>
              </a:rPr>
              <a:t> </a:t>
            </a:r>
            <a:r>
              <a:rPr sz="1700" spc="-85" dirty="0">
                <a:solidFill>
                  <a:srgbClr val="595959"/>
                </a:solidFill>
                <a:latin typeface="Arial"/>
                <a:cs typeface="Arial"/>
              </a:rPr>
              <a:t>means</a:t>
            </a:r>
            <a:r>
              <a:rPr lang="en-US" sz="1700" spc="-85" dirty="0">
                <a:solidFill>
                  <a:srgbClr val="595959"/>
                </a:solidFill>
                <a:latin typeface="Arial"/>
                <a:cs typeface="Arial"/>
              </a:rPr>
              <a:t> that</a:t>
            </a:r>
            <a:r>
              <a:rPr sz="1700" spc="10" dirty="0">
                <a:solidFill>
                  <a:srgbClr val="595959"/>
                </a:solidFill>
                <a:latin typeface="Arial"/>
                <a:cs typeface="Arial"/>
              </a:rPr>
              <a:t> </a:t>
            </a:r>
            <a:r>
              <a:rPr sz="1700" dirty="0">
                <a:solidFill>
                  <a:srgbClr val="595959"/>
                </a:solidFill>
                <a:latin typeface="Arial"/>
                <a:cs typeface="Arial"/>
              </a:rPr>
              <a:t>more</a:t>
            </a:r>
            <a:r>
              <a:rPr sz="1700" spc="10" dirty="0">
                <a:solidFill>
                  <a:srgbClr val="595959"/>
                </a:solidFill>
                <a:latin typeface="Arial"/>
                <a:cs typeface="Arial"/>
              </a:rPr>
              <a:t> </a:t>
            </a:r>
            <a:r>
              <a:rPr lang="en-US" sz="1700" dirty="0">
                <a:solidFill>
                  <a:srgbClr val="595959"/>
                </a:solidFill>
                <a:latin typeface="Arial"/>
                <a:cs typeface="Arial"/>
              </a:rPr>
              <a:t>drug is reaching the tumor, and that the treatment is more effective.</a:t>
            </a:r>
            <a:endParaRPr sz="1700" dirty="0">
              <a:latin typeface="Arial"/>
              <a:cs typeface="Arial"/>
            </a:endParaRPr>
          </a:p>
        </p:txBody>
      </p:sp>
      <p:pic>
        <p:nvPicPr>
          <p:cNvPr id="9" name="Picture 8" descr="Image titled: &quot;Passive Tumor Targeting&quot; with a blood vessel filled with red blood cells, blue nanoparticles, and two tumors">
            <a:extLst>
              <a:ext uri="{FF2B5EF4-FFF2-40B4-BE49-F238E27FC236}">
                <a16:creationId xmlns:a16="http://schemas.microsoft.com/office/drawing/2014/main" id="{456B1DBF-0F4D-B88A-2356-321BC9319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2514600"/>
            <a:ext cx="3745311" cy="4051300"/>
          </a:xfrm>
          <a:prstGeom prst="rect">
            <a:avLst/>
          </a:prstGeom>
          <a:ln w="28575">
            <a:solidFill>
              <a:schemeClr val="tx1"/>
            </a:solidFill>
          </a:ln>
        </p:spPr>
      </p:pic>
      <p:pic>
        <p:nvPicPr>
          <p:cNvPr id="8" name="Picture 7" descr="Image titled, &quot;Active Tumor Targeting,&quot; has the same blood vessel with less green nanoparticles in the blood vessel and more in the tumor">
            <a:extLst>
              <a:ext uri="{FF2B5EF4-FFF2-40B4-BE49-F238E27FC236}">
                <a16:creationId xmlns:a16="http://schemas.microsoft.com/office/drawing/2014/main" id="{E2606F40-BD43-CF40-3E41-643C3D1EDF0C}"/>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9655" y="2514600"/>
            <a:ext cx="3745311" cy="4051300"/>
          </a:xfrm>
          <a:prstGeom prst="rect">
            <a:avLst/>
          </a:prstGeom>
          <a:ln w="28575">
            <a:solidFill>
              <a:schemeClr val="tx1"/>
            </a:solid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prstGeom prst="rect">
            <a:avLst/>
          </a:prstGeom>
        </p:spPr>
        <p:txBody>
          <a:bodyPr vert="horz" wrap="square" lIns="0" tIns="12700" rIns="0" bIns="0" rtlCol="0">
            <a:spAutoFit/>
          </a:bodyPr>
          <a:lstStyle/>
          <a:p>
            <a:pPr marL="12700">
              <a:lnSpc>
                <a:spcPct val="100000"/>
              </a:lnSpc>
              <a:spcBef>
                <a:spcPts val="100"/>
              </a:spcBef>
            </a:pPr>
            <a:r>
              <a:rPr spc="-65" dirty="0"/>
              <a:t>Class</a:t>
            </a:r>
            <a:r>
              <a:rPr spc="-135" dirty="0"/>
              <a:t> </a:t>
            </a:r>
            <a:r>
              <a:rPr spc="-60" dirty="0"/>
              <a:t>discussion</a:t>
            </a:r>
          </a:p>
        </p:txBody>
      </p:sp>
      <p:sp>
        <p:nvSpPr>
          <p:cNvPr id="3" name="object 3"/>
          <p:cNvSpPr txBox="1"/>
          <p:nvPr/>
        </p:nvSpPr>
        <p:spPr>
          <a:xfrm>
            <a:off x="1074200" y="2864797"/>
            <a:ext cx="4832350" cy="284480"/>
          </a:xfrm>
          <a:prstGeom prst="rect">
            <a:avLst/>
          </a:prstGeom>
        </p:spPr>
        <p:txBody>
          <a:bodyPr vert="horz" wrap="square" lIns="0" tIns="12700" rIns="0" bIns="0" rtlCol="0">
            <a:spAutoFit/>
          </a:bodyPr>
          <a:lstStyle/>
          <a:p>
            <a:pPr marL="12700">
              <a:lnSpc>
                <a:spcPct val="100000"/>
              </a:lnSpc>
              <a:spcBef>
                <a:spcPts val="100"/>
              </a:spcBef>
            </a:pPr>
            <a:r>
              <a:rPr sz="1700" dirty="0">
                <a:solidFill>
                  <a:srgbClr val="595959"/>
                </a:solidFill>
                <a:latin typeface="Arial"/>
                <a:cs typeface="Arial"/>
              </a:rPr>
              <a:t>What</a:t>
            </a:r>
            <a:r>
              <a:rPr sz="1700" spc="-80" dirty="0">
                <a:solidFill>
                  <a:srgbClr val="595959"/>
                </a:solidFill>
                <a:latin typeface="Arial"/>
                <a:cs typeface="Arial"/>
              </a:rPr>
              <a:t> </a:t>
            </a:r>
            <a:r>
              <a:rPr sz="1700" spc="-25" dirty="0">
                <a:solidFill>
                  <a:srgbClr val="595959"/>
                </a:solidFill>
                <a:latin typeface="Arial"/>
                <a:cs typeface="Arial"/>
              </a:rPr>
              <a:t>are</a:t>
            </a:r>
            <a:r>
              <a:rPr sz="1700" spc="-80" dirty="0">
                <a:solidFill>
                  <a:srgbClr val="595959"/>
                </a:solidFill>
                <a:latin typeface="Arial"/>
                <a:cs typeface="Arial"/>
              </a:rPr>
              <a:t> </a:t>
            </a:r>
            <a:r>
              <a:rPr sz="1700" dirty="0">
                <a:solidFill>
                  <a:srgbClr val="595959"/>
                </a:solidFill>
                <a:latin typeface="Arial"/>
                <a:cs typeface="Arial"/>
              </a:rPr>
              <a:t>your</a:t>
            </a:r>
            <a:r>
              <a:rPr sz="1700" spc="-75" dirty="0">
                <a:solidFill>
                  <a:srgbClr val="595959"/>
                </a:solidFill>
                <a:latin typeface="Arial"/>
                <a:cs typeface="Arial"/>
              </a:rPr>
              <a:t> </a:t>
            </a:r>
            <a:r>
              <a:rPr sz="1700" dirty="0">
                <a:solidFill>
                  <a:srgbClr val="595959"/>
                </a:solidFill>
                <a:latin typeface="Arial"/>
                <a:cs typeface="Arial"/>
              </a:rPr>
              <a:t>thoughts</a:t>
            </a:r>
            <a:r>
              <a:rPr sz="1700" spc="-80" dirty="0">
                <a:solidFill>
                  <a:srgbClr val="595959"/>
                </a:solidFill>
                <a:latin typeface="Arial"/>
                <a:cs typeface="Arial"/>
              </a:rPr>
              <a:t> </a:t>
            </a:r>
            <a:r>
              <a:rPr sz="1700" spc="-10" dirty="0">
                <a:solidFill>
                  <a:srgbClr val="595959"/>
                </a:solidFill>
                <a:latin typeface="Arial"/>
                <a:cs typeface="Arial"/>
              </a:rPr>
              <a:t>on</a:t>
            </a:r>
            <a:r>
              <a:rPr sz="1700" spc="-75" dirty="0">
                <a:solidFill>
                  <a:srgbClr val="595959"/>
                </a:solidFill>
                <a:latin typeface="Arial"/>
                <a:cs typeface="Arial"/>
              </a:rPr>
              <a:t> </a:t>
            </a:r>
            <a:r>
              <a:rPr sz="1700" dirty="0">
                <a:solidFill>
                  <a:srgbClr val="595959"/>
                </a:solidFill>
                <a:latin typeface="Arial"/>
                <a:cs typeface="Arial"/>
              </a:rPr>
              <a:t>the</a:t>
            </a:r>
            <a:r>
              <a:rPr sz="1700" spc="-80" dirty="0">
                <a:solidFill>
                  <a:srgbClr val="595959"/>
                </a:solidFill>
                <a:latin typeface="Arial"/>
                <a:cs typeface="Arial"/>
              </a:rPr>
              <a:t> </a:t>
            </a:r>
            <a:r>
              <a:rPr sz="1700" spc="-90" dirty="0">
                <a:solidFill>
                  <a:srgbClr val="595959"/>
                </a:solidFill>
                <a:latin typeface="Arial"/>
                <a:cs typeface="Arial"/>
              </a:rPr>
              <a:t>case</a:t>
            </a:r>
            <a:r>
              <a:rPr sz="1700" spc="-75" dirty="0">
                <a:solidFill>
                  <a:srgbClr val="595959"/>
                </a:solidFill>
                <a:latin typeface="Arial"/>
                <a:cs typeface="Arial"/>
              </a:rPr>
              <a:t> </a:t>
            </a:r>
            <a:r>
              <a:rPr sz="1700" spc="-25" dirty="0">
                <a:solidFill>
                  <a:srgbClr val="595959"/>
                </a:solidFill>
                <a:latin typeface="Arial"/>
                <a:cs typeface="Arial"/>
              </a:rPr>
              <a:t>studies</a:t>
            </a:r>
            <a:r>
              <a:rPr sz="1700" spc="-80" dirty="0">
                <a:solidFill>
                  <a:srgbClr val="595959"/>
                </a:solidFill>
                <a:latin typeface="Arial"/>
                <a:cs typeface="Arial"/>
              </a:rPr>
              <a:t> </a:t>
            </a:r>
            <a:r>
              <a:rPr sz="1700" spc="-25" dirty="0">
                <a:solidFill>
                  <a:srgbClr val="595959"/>
                </a:solidFill>
                <a:latin typeface="Arial"/>
                <a:cs typeface="Arial"/>
              </a:rPr>
              <a:t>shown?</a:t>
            </a:r>
            <a:endParaRPr sz="1700">
              <a:latin typeface="Arial"/>
              <a:cs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74200" y="1843797"/>
            <a:ext cx="4070350" cy="505459"/>
          </a:xfrm>
          <a:prstGeom prst="rect">
            <a:avLst/>
          </a:prstGeom>
        </p:spPr>
        <p:txBody>
          <a:bodyPr vert="horz" wrap="square" lIns="0" tIns="12700" rIns="0" bIns="0" rtlCol="0">
            <a:spAutoFit/>
          </a:bodyPr>
          <a:lstStyle/>
          <a:p>
            <a:pPr marL="12700">
              <a:lnSpc>
                <a:spcPct val="100000"/>
              </a:lnSpc>
              <a:spcBef>
                <a:spcPts val="100"/>
              </a:spcBef>
            </a:pPr>
            <a:r>
              <a:rPr spc="-95" dirty="0"/>
              <a:t>Any</a:t>
            </a:r>
            <a:r>
              <a:rPr spc="-200" dirty="0"/>
              <a:t> </a:t>
            </a:r>
            <a:r>
              <a:rPr spc="-10" dirty="0"/>
              <a:t>questions</a:t>
            </a:r>
            <a:r>
              <a:rPr spc="-155" dirty="0"/>
              <a:t> </a:t>
            </a:r>
            <a:r>
              <a:rPr spc="-114" dirty="0"/>
              <a:t>so</a:t>
            </a:r>
            <a:r>
              <a:rPr spc="-120" dirty="0"/>
              <a:t> </a:t>
            </a:r>
            <a:r>
              <a:rPr spc="-30" dirty="0"/>
              <a:t>far?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prstGeom prst="rect">
            <a:avLst/>
          </a:prstGeom>
        </p:spPr>
        <p:txBody>
          <a:bodyPr vert="horz" wrap="square" lIns="0" tIns="12700" rIns="0" bIns="0" rtlCol="0">
            <a:spAutoFit/>
          </a:bodyPr>
          <a:lstStyle/>
          <a:p>
            <a:pPr marL="12700">
              <a:lnSpc>
                <a:spcPct val="100000"/>
              </a:lnSpc>
              <a:spcBef>
                <a:spcPts val="100"/>
              </a:spcBef>
            </a:pPr>
            <a:r>
              <a:rPr spc="-10" dirty="0"/>
              <a:t>Homework:</a:t>
            </a:r>
          </a:p>
        </p:txBody>
      </p:sp>
      <p:sp>
        <p:nvSpPr>
          <p:cNvPr id="3" name="object 3"/>
          <p:cNvSpPr txBox="1"/>
          <p:nvPr/>
        </p:nvSpPr>
        <p:spPr>
          <a:xfrm>
            <a:off x="1074200" y="2825935"/>
            <a:ext cx="9387205" cy="919480"/>
          </a:xfrm>
          <a:prstGeom prst="rect">
            <a:avLst/>
          </a:prstGeom>
        </p:spPr>
        <p:txBody>
          <a:bodyPr vert="horz" wrap="square" lIns="0" tIns="12700" rIns="0" bIns="0" rtlCol="0">
            <a:spAutoFit/>
          </a:bodyPr>
          <a:lstStyle/>
          <a:p>
            <a:pPr marL="12700" marR="5080">
              <a:lnSpc>
                <a:spcPct val="114999"/>
              </a:lnSpc>
              <a:spcBef>
                <a:spcPts val="100"/>
              </a:spcBef>
            </a:pPr>
            <a:r>
              <a:rPr sz="1700" spc="-60" dirty="0">
                <a:solidFill>
                  <a:srgbClr val="595959"/>
                </a:solidFill>
                <a:latin typeface="Arial"/>
                <a:cs typeface="Arial"/>
              </a:rPr>
              <a:t>Research</a:t>
            </a:r>
            <a:r>
              <a:rPr sz="1700" spc="-75" dirty="0">
                <a:solidFill>
                  <a:srgbClr val="595959"/>
                </a:solidFill>
                <a:latin typeface="Arial"/>
                <a:cs typeface="Arial"/>
              </a:rPr>
              <a:t> </a:t>
            </a:r>
            <a:r>
              <a:rPr sz="1700" spc="-95" dirty="0">
                <a:solidFill>
                  <a:srgbClr val="595959"/>
                </a:solidFill>
                <a:latin typeface="Arial"/>
                <a:cs typeface="Arial"/>
              </a:rPr>
              <a:t>a</a:t>
            </a:r>
            <a:r>
              <a:rPr sz="1700" spc="-75" dirty="0">
                <a:solidFill>
                  <a:srgbClr val="595959"/>
                </a:solidFill>
                <a:latin typeface="Arial"/>
                <a:cs typeface="Arial"/>
              </a:rPr>
              <a:t> </a:t>
            </a:r>
            <a:r>
              <a:rPr sz="1700" dirty="0">
                <a:solidFill>
                  <a:srgbClr val="595959"/>
                </a:solidFill>
                <a:latin typeface="Arial"/>
                <a:cs typeface="Arial"/>
              </a:rPr>
              <a:t>current</a:t>
            </a:r>
            <a:r>
              <a:rPr sz="1700" spc="-75" dirty="0">
                <a:solidFill>
                  <a:srgbClr val="595959"/>
                </a:solidFill>
                <a:latin typeface="Arial"/>
                <a:cs typeface="Arial"/>
              </a:rPr>
              <a:t> </a:t>
            </a:r>
            <a:r>
              <a:rPr sz="1700" spc="-30" dirty="0">
                <a:solidFill>
                  <a:srgbClr val="595959"/>
                </a:solidFill>
                <a:latin typeface="Arial"/>
                <a:cs typeface="Arial"/>
              </a:rPr>
              <a:t>research</a:t>
            </a:r>
            <a:r>
              <a:rPr sz="1700" spc="-75" dirty="0">
                <a:solidFill>
                  <a:srgbClr val="595959"/>
                </a:solidFill>
                <a:latin typeface="Arial"/>
                <a:cs typeface="Arial"/>
              </a:rPr>
              <a:t> </a:t>
            </a:r>
            <a:r>
              <a:rPr sz="1700" dirty="0">
                <a:solidFill>
                  <a:srgbClr val="595959"/>
                </a:solidFill>
                <a:latin typeface="Arial"/>
                <a:cs typeface="Arial"/>
              </a:rPr>
              <a:t>article</a:t>
            </a:r>
            <a:r>
              <a:rPr sz="1700" spc="-75" dirty="0">
                <a:solidFill>
                  <a:srgbClr val="595959"/>
                </a:solidFill>
                <a:latin typeface="Arial"/>
                <a:cs typeface="Arial"/>
              </a:rPr>
              <a:t> </a:t>
            </a:r>
            <a:r>
              <a:rPr sz="1700" spc="50" dirty="0">
                <a:solidFill>
                  <a:srgbClr val="595959"/>
                </a:solidFill>
                <a:latin typeface="Arial"/>
                <a:cs typeface="Arial"/>
              </a:rPr>
              <a:t>or</a:t>
            </a:r>
            <a:r>
              <a:rPr sz="1700" spc="-75" dirty="0">
                <a:solidFill>
                  <a:srgbClr val="595959"/>
                </a:solidFill>
                <a:latin typeface="Arial"/>
                <a:cs typeface="Arial"/>
              </a:rPr>
              <a:t> </a:t>
            </a:r>
            <a:r>
              <a:rPr sz="1700" spc="-25" dirty="0">
                <a:solidFill>
                  <a:srgbClr val="595959"/>
                </a:solidFill>
                <a:latin typeface="Arial"/>
                <a:cs typeface="Arial"/>
              </a:rPr>
              <a:t>paper</a:t>
            </a:r>
            <a:r>
              <a:rPr sz="1700" spc="-70" dirty="0">
                <a:solidFill>
                  <a:srgbClr val="595959"/>
                </a:solidFill>
                <a:latin typeface="Arial"/>
                <a:cs typeface="Arial"/>
              </a:rPr>
              <a:t> </a:t>
            </a:r>
            <a:r>
              <a:rPr sz="1700" spc="-25" dirty="0">
                <a:solidFill>
                  <a:srgbClr val="595959"/>
                </a:solidFill>
                <a:latin typeface="Arial"/>
                <a:cs typeface="Arial"/>
              </a:rPr>
              <a:t>showing</a:t>
            </a:r>
            <a:r>
              <a:rPr sz="1700" spc="-75" dirty="0">
                <a:solidFill>
                  <a:srgbClr val="595959"/>
                </a:solidFill>
                <a:latin typeface="Arial"/>
                <a:cs typeface="Arial"/>
              </a:rPr>
              <a:t> </a:t>
            </a:r>
            <a:r>
              <a:rPr sz="1700" dirty="0">
                <a:solidFill>
                  <a:srgbClr val="595959"/>
                </a:solidFill>
                <a:latin typeface="Arial"/>
                <a:cs typeface="Arial"/>
              </a:rPr>
              <a:t>nanoparticle</a:t>
            </a:r>
            <a:r>
              <a:rPr sz="1700" spc="-75" dirty="0">
                <a:solidFill>
                  <a:srgbClr val="595959"/>
                </a:solidFill>
                <a:latin typeface="Arial"/>
                <a:cs typeface="Arial"/>
              </a:rPr>
              <a:t> </a:t>
            </a:r>
            <a:r>
              <a:rPr sz="1700" dirty="0">
                <a:solidFill>
                  <a:srgbClr val="595959"/>
                </a:solidFill>
                <a:latin typeface="Arial"/>
                <a:cs typeface="Arial"/>
              </a:rPr>
              <a:t>treatment</a:t>
            </a:r>
            <a:r>
              <a:rPr sz="1700" spc="-75" dirty="0">
                <a:solidFill>
                  <a:srgbClr val="595959"/>
                </a:solidFill>
                <a:latin typeface="Arial"/>
                <a:cs typeface="Arial"/>
              </a:rPr>
              <a:t> </a:t>
            </a:r>
            <a:r>
              <a:rPr sz="1700" spc="65" dirty="0">
                <a:solidFill>
                  <a:srgbClr val="595959"/>
                </a:solidFill>
                <a:latin typeface="Arial"/>
                <a:cs typeface="Arial"/>
              </a:rPr>
              <a:t>for</a:t>
            </a:r>
            <a:r>
              <a:rPr sz="1700" spc="-75" dirty="0">
                <a:solidFill>
                  <a:srgbClr val="595959"/>
                </a:solidFill>
                <a:latin typeface="Arial"/>
                <a:cs typeface="Arial"/>
              </a:rPr>
              <a:t> </a:t>
            </a:r>
            <a:r>
              <a:rPr sz="1700" spc="-95" dirty="0">
                <a:solidFill>
                  <a:srgbClr val="595959"/>
                </a:solidFill>
                <a:latin typeface="Arial"/>
                <a:cs typeface="Arial"/>
              </a:rPr>
              <a:t>a</a:t>
            </a:r>
            <a:r>
              <a:rPr sz="1700" spc="-75" dirty="0">
                <a:solidFill>
                  <a:srgbClr val="595959"/>
                </a:solidFill>
                <a:latin typeface="Arial"/>
                <a:cs typeface="Arial"/>
              </a:rPr>
              <a:t> </a:t>
            </a:r>
            <a:r>
              <a:rPr sz="1700" spc="-70" dirty="0">
                <a:solidFill>
                  <a:srgbClr val="595959"/>
                </a:solidFill>
                <a:latin typeface="Arial"/>
                <a:cs typeface="Arial"/>
              </a:rPr>
              <a:t>disease.</a:t>
            </a:r>
            <a:r>
              <a:rPr sz="1700" spc="-75" dirty="0">
                <a:solidFill>
                  <a:srgbClr val="595959"/>
                </a:solidFill>
                <a:latin typeface="Arial"/>
                <a:cs typeface="Arial"/>
              </a:rPr>
              <a:t> </a:t>
            </a:r>
            <a:r>
              <a:rPr sz="1700" spc="75" dirty="0">
                <a:solidFill>
                  <a:srgbClr val="595959"/>
                </a:solidFill>
                <a:latin typeface="Arial"/>
                <a:cs typeface="Arial"/>
              </a:rPr>
              <a:t>Write</a:t>
            </a:r>
            <a:r>
              <a:rPr sz="1700" spc="-70" dirty="0">
                <a:solidFill>
                  <a:srgbClr val="595959"/>
                </a:solidFill>
                <a:latin typeface="Arial"/>
                <a:cs typeface="Arial"/>
              </a:rPr>
              <a:t> </a:t>
            </a:r>
            <a:r>
              <a:rPr sz="1700" spc="-95" dirty="0">
                <a:solidFill>
                  <a:srgbClr val="595959"/>
                </a:solidFill>
                <a:latin typeface="Arial"/>
                <a:cs typeface="Arial"/>
              </a:rPr>
              <a:t>a</a:t>
            </a:r>
            <a:r>
              <a:rPr sz="1700" spc="-75" dirty="0">
                <a:solidFill>
                  <a:srgbClr val="595959"/>
                </a:solidFill>
                <a:latin typeface="Arial"/>
                <a:cs typeface="Arial"/>
              </a:rPr>
              <a:t> </a:t>
            </a:r>
            <a:r>
              <a:rPr sz="1700" spc="-50" dirty="0">
                <a:solidFill>
                  <a:srgbClr val="595959"/>
                </a:solidFill>
                <a:latin typeface="Arial"/>
                <a:cs typeface="Arial"/>
              </a:rPr>
              <a:t>2 </a:t>
            </a:r>
            <a:r>
              <a:rPr sz="1700" spc="-35" dirty="0">
                <a:solidFill>
                  <a:srgbClr val="595959"/>
                </a:solidFill>
                <a:latin typeface="Arial"/>
                <a:cs typeface="Arial"/>
              </a:rPr>
              <a:t>paragraph</a:t>
            </a:r>
            <a:r>
              <a:rPr sz="1700" spc="-100" dirty="0">
                <a:solidFill>
                  <a:srgbClr val="595959"/>
                </a:solidFill>
                <a:latin typeface="Arial"/>
                <a:cs typeface="Arial"/>
              </a:rPr>
              <a:t> </a:t>
            </a:r>
            <a:r>
              <a:rPr sz="1700" spc="-20" dirty="0">
                <a:solidFill>
                  <a:srgbClr val="595959"/>
                </a:solidFill>
                <a:latin typeface="Arial"/>
                <a:cs typeface="Arial"/>
              </a:rPr>
              <a:t>summary</a:t>
            </a:r>
            <a:r>
              <a:rPr sz="1700" spc="-95" dirty="0">
                <a:solidFill>
                  <a:srgbClr val="595959"/>
                </a:solidFill>
                <a:latin typeface="Arial"/>
                <a:cs typeface="Arial"/>
              </a:rPr>
              <a:t> </a:t>
            </a:r>
            <a:r>
              <a:rPr sz="1700" spc="-10" dirty="0">
                <a:solidFill>
                  <a:srgbClr val="595959"/>
                </a:solidFill>
                <a:latin typeface="Arial"/>
                <a:cs typeface="Arial"/>
              </a:rPr>
              <a:t>on</a:t>
            </a:r>
            <a:r>
              <a:rPr sz="1700" spc="-100" dirty="0">
                <a:solidFill>
                  <a:srgbClr val="595959"/>
                </a:solidFill>
                <a:latin typeface="Arial"/>
                <a:cs typeface="Arial"/>
              </a:rPr>
              <a:t> </a:t>
            </a:r>
            <a:r>
              <a:rPr sz="1700" dirty="0">
                <a:solidFill>
                  <a:srgbClr val="595959"/>
                </a:solidFill>
                <a:latin typeface="Arial"/>
                <a:cs typeface="Arial"/>
              </a:rPr>
              <a:t>what</a:t>
            </a:r>
            <a:r>
              <a:rPr sz="1700" spc="-95" dirty="0">
                <a:solidFill>
                  <a:srgbClr val="595959"/>
                </a:solidFill>
                <a:latin typeface="Arial"/>
                <a:cs typeface="Arial"/>
              </a:rPr>
              <a:t> </a:t>
            </a:r>
            <a:r>
              <a:rPr sz="1700" dirty="0">
                <a:solidFill>
                  <a:srgbClr val="595959"/>
                </a:solidFill>
                <a:latin typeface="Arial"/>
                <a:cs typeface="Arial"/>
              </a:rPr>
              <a:t>the</a:t>
            </a:r>
            <a:r>
              <a:rPr sz="1700" spc="-100" dirty="0">
                <a:solidFill>
                  <a:srgbClr val="595959"/>
                </a:solidFill>
                <a:latin typeface="Arial"/>
                <a:cs typeface="Arial"/>
              </a:rPr>
              <a:t> </a:t>
            </a:r>
            <a:r>
              <a:rPr sz="1700" spc="-65" dirty="0">
                <a:solidFill>
                  <a:srgbClr val="595959"/>
                </a:solidFill>
                <a:latin typeface="Arial"/>
                <a:cs typeface="Arial"/>
              </a:rPr>
              <a:t>disease</a:t>
            </a:r>
            <a:r>
              <a:rPr sz="1700" spc="-95" dirty="0">
                <a:solidFill>
                  <a:srgbClr val="595959"/>
                </a:solidFill>
                <a:latin typeface="Arial"/>
                <a:cs typeface="Arial"/>
              </a:rPr>
              <a:t> </a:t>
            </a:r>
            <a:r>
              <a:rPr sz="1700" spc="-65" dirty="0">
                <a:solidFill>
                  <a:srgbClr val="595959"/>
                </a:solidFill>
                <a:latin typeface="Arial"/>
                <a:cs typeface="Arial"/>
              </a:rPr>
              <a:t>is,</a:t>
            </a:r>
            <a:r>
              <a:rPr sz="1700" spc="-100" dirty="0">
                <a:solidFill>
                  <a:srgbClr val="595959"/>
                </a:solidFill>
                <a:latin typeface="Arial"/>
                <a:cs typeface="Arial"/>
              </a:rPr>
              <a:t> </a:t>
            </a:r>
            <a:r>
              <a:rPr sz="1700" spc="-45" dirty="0">
                <a:solidFill>
                  <a:srgbClr val="595959"/>
                </a:solidFill>
                <a:latin typeface="Arial"/>
                <a:cs typeface="Arial"/>
              </a:rPr>
              <a:t>and</a:t>
            </a:r>
            <a:r>
              <a:rPr sz="1700" spc="-95" dirty="0">
                <a:solidFill>
                  <a:srgbClr val="595959"/>
                </a:solidFill>
                <a:latin typeface="Arial"/>
                <a:cs typeface="Arial"/>
              </a:rPr>
              <a:t> </a:t>
            </a:r>
            <a:r>
              <a:rPr sz="1700" dirty="0">
                <a:solidFill>
                  <a:srgbClr val="595959"/>
                </a:solidFill>
                <a:latin typeface="Arial"/>
                <a:cs typeface="Arial"/>
              </a:rPr>
              <a:t>why</a:t>
            </a:r>
            <a:r>
              <a:rPr sz="1700" spc="-100" dirty="0">
                <a:solidFill>
                  <a:srgbClr val="595959"/>
                </a:solidFill>
                <a:latin typeface="Arial"/>
                <a:cs typeface="Arial"/>
              </a:rPr>
              <a:t> </a:t>
            </a:r>
            <a:r>
              <a:rPr sz="1700" spc="-10" dirty="0">
                <a:solidFill>
                  <a:srgbClr val="595959"/>
                </a:solidFill>
                <a:latin typeface="Arial"/>
                <a:cs typeface="Arial"/>
              </a:rPr>
              <a:t>do</a:t>
            </a:r>
            <a:r>
              <a:rPr sz="1700" spc="-95" dirty="0">
                <a:solidFill>
                  <a:srgbClr val="595959"/>
                </a:solidFill>
                <a:latin typeface="Arial"/>
                <a:cs typeface="Arial"/>
              </a:rPr>
              <a:t> </a:t>
            </a:r>
            <a:r>
              <a:rPr sz="1700" spc="-10" dirty="0">
                <a:solidFill>
                  <a:srgbClr val="595959"/>
                </a:solidFill>
                <a:latin typeface="Arial"/>
                <a:cs typeface="Arial"/>
              </a:rPr>
              <a:t>you</a:t>
            </a:r>
            <a:r>
              <a:rPr sz="1700" spc="-100" dirty="0">
                <a:solidFill>
                  <a:srgbClr val="595959"/>
                </a:solidFill>
                <a:latin typeface="Arial"/>
                <a:cs typeface="Arial"/>
              </a:rPr>
              <a:t> </a:t>
            </a:r>
            <a:r>
              <a:rPr sz="1700" dirty="0">
                <a:solidFill>
                  <a:srgbClr val="595959"/>
                </a:solidFill>
                <a:latin typeface="Arial"/>
                <a:cs typeface="Arial"/>
              </a:rPr>
              <a:t>think</a:t>
            </a:r>
            <a:r>
              <a:rPr sz="1700" spc="-95" dirty="0">
                <a:solidFill>
                  <a:srgbClr val="595959"/>
                </a:solidFill>
                <a:latin typeface="Arial"/>
                <a:cs typeface="Arial"/>
              </a:rPr>
              <a:t> </a:t>
            </a:r>
            <a:r>
              <a:rPr sz="1700" dirty="0">
                <a:solidFill>
                  <a:srgbClr val="595959"/>
                </a:solidFill>
                <a:latin typeface="Arial"/>
                <a:cs typeface="Arial"/>
              </a:rPr>
              <a:t>the</a:t>
            </a:r>
            <a:r>
              <a:rPr sz="1700" spc="-100" dirty="0">
                <a:solidFill>
                  <a:srgbClr val="595959"/>
                </a:solidFill>
                <a:latin typeface="Arial"/>
                <a:cs typeface="Arial"/>
              </a:rPr>
              <a:t> </a:t>
            </a:r>
            <a:r>
              <a:rPr sz="1700" dirty="0">
                <a:solidFill>
                  <a:srgbClr val="595959"/>
                </a:solidFill>
                <a:latin typeface="Arial"/>
                <a:cs typeface="Arial"/>
              </a:rPr>
              <a:t>nanoparticle</a:t>
            </a:r>
            <a:r>
              <a:rPr sz="1700" spc="-95" dirty="0">
                <a:solidFill>
                  <a:srgbClr val="595959"/>
                </a:solidFill>
                <a:latin typeface="Arial"/>
                <a:cs typeface="Arial"/>
              </a:rPr>
              <a:t> </a:t>
            </a:r>
            <a:r>
              <a:rPr sz="1700" spc="-40" dirty="0">
                <a:solidFill>
                  <a:srgbClr val="595959"/>
                </a:solidFill>
                <a:latin typeface="Arial"/>
                <a:cs typeface="Arial"/>
              </a:rPr>
              <a:t>is</a:t>
            </a:r>
            <a:r>
              <a:rPr sz="1700" spc="-100" dirty="0">
                <a:solidFill>
                  <a:srgbClr val="595959"/>
                </a:solidFill>
                <a:latin typeface="Arial"/>
                <a:cs typeface="Arial"/>
              </a:rPr>
              <a:t> </a:t>
            </a:r>
            <a:r>
              <a:rPr sz="1700" spc="-45" dirty="0">
                <a:solidFill>
                  <a:srgbClr val="595959"/>
                </a:solidFill>
                <a:latin typeface="Arial"/>
                <a:cs typeface="Arial"/>
              </a:rPr>
              <a:t>needed</a:t>
            </a:r>
            <a:r>
              <a:rPr sz="1700" spc="-95" dirty="0">
                <a:solidFill>
                  <a:srgbClr val="595959"/>
                </a:solidFill>
                <a:latin typeface="Arial"/>
                <a:cs typeface="Arial"/>
              </a:rPr>
              <a:t> </a:t>
            </a:r>
            <a:r>
              <a:rPr sz="1700" spc="65" dirty="0">
                <a:solidFill>
                  <a:srgbClr val="595959"/>
                </a:solidFill>
                <a:latin typeface="Arial"/>
                <a:cs typeface="Arial"/>
              </a:rPr>
              <a:t>for</a:t>
            </a:r>
            <a:r>
              <a:rPr sz="1700" spc="-100" dirty="0">
                <a:solidFill>
                  <a:srgbClr val="595959"/>
                </a:solidFill>
                <a:latin typeface="Arial"/>
                <a:cs typeface="Arial"/>
              </a:rPr>
              <a:t> </a:t>
            </a:r>
            <a:r>
              <a:rPr sz="1700" spc="-25" dirty="0">
                <a:solidFill>
                  <a:srgbClr val="595959"/>
                </a:solidFill>
                <a:latin typeface="Arial"/>
                <a:cs typeface="Arial"/>
              </a:rPr>
              <a:t>the </a:t>
            </a:r>
            <a:r>
              <a:rPr sz="1700" spc="-95" dirty="0">
                <a:solidFill>
                  <a:srgbClr val="595959"/>
                </a:solidFill>
                <a:latin typeface="Arial"/>
                <a:cs typeface="Arial"/>
              </a:rPr>
              <a:t>disease?</a:t>
            </a:r>
            <a:r>
              <a:rPr sz="1700" spc="-100" dirty="0">
                <a:solidFill>
                  <a:srgbClr val="595959"/>
                </a:solidFill>
                <a:latin typeface="Arial"/>
                <a:cs typeface="Arial"/>
              </a:rPr>
              <a:t> </a:t>
            </a:r>
            <a:r>
              <a:rPr sz="1700" dirty="0">
                <a:solidFill>
                  <a:srgbClr val="595959"/>
                </a:solidFill>
                <a:latin typeface="Arial"/>
                <a:cs typeface="Arial"/>
              </a:rPr>
              <a:t>(It’s</a:t>
            </a:r>
            <a:r>
              <a:rPr sz="1700" spc="-100" dirty="0">
                <a:solidFill>
                  <a:srgbClr val="595959"/>
                </a:solidFill>
                <a:latin typeface="Arial"/>
                <a:cs typeface="Arial"/>
              </a:rPr>
              <a:t> </a:t>
            </a:r>
            <a:r>
              <a:rPr sz="1700" spc="-25" dirty="0">
                <a:solidFill>
                  <a:srgbClr val="595959"/>
                </a:solidFill>
                <a:latin typeface="Arial"/>
                <a:cs typeface="Arial"/>
              </a:rPr>
              <a:t>okay</a:t>
            </a:r>
            <a:r>
              <a:rPr sz="1700" spc="-100" dirty="0">
                <a:solidFill>
                  <a:srgbClr val="595959"/>
                </a:solidFill>
                <a:latin typeface="Arial"/>
                <a:cs typeface="Arial"/>
              </a:rPr>
              <a:t> </a:t>
            </a:r>
            <a:r>
              <a:rPr sz="1700" spc="75" dirty="0">
                <a:solidFill>
                  <a:srgbClr val="595959"/>
                </a:solidFill>
                <a:latin typeface="Arial"/>
                <a:cs typeface="Arial"/>
              </a:rPr>
              <a:t>if</a:t>
            </a:r>
            <a:r>
              <a:rPr sz="1700" spc="-100" dirty="0">
                <a:solidFill>
                  <a:srgbClr val="595959"/>
                </a:solidFill>
                <a:latin typeface="Arial"/>
                <a:cs typeface="Arial"/>
              </a:rPr>
              <a:t> </a:t>
            </a:r>
            <a:r>
              <a:rPr sz="1700" dirty="0">
                <a:solidFill>
                  <a:srgbClr val="595959"/>
                </a:solidFill>
                <a:latin typeface="Arial"/>
                <a:cs typeface="Arial"/>
              </a:rPr>
              <a:t>you’re</a:t>
            </a:r>
            <a:r>
              <a:rPr sz="1700" spc="-100" dirty="0">
                <a:solidFill>
                  <a:srgbClr val="595959"/>
                </a:solidFill>
                <a:latin typeface="Arial"/>
                <a:cs typeface="Arial"/>
              </a:rPr>
              <a:t> </a:t>
            </a:r>
            <a:r>
              <a:rPr sz="1700" dirty="0">
                <a:solidFill>
                  <a:srgbClr val="595959"/>
                </a:solidFill>
                <a:latin typeface="Arial"/>
                <a:cs typeface="Arial"/>
              </a:rPr>
              <a:t>not</a:t>
            </a:r>
            <a:r>
              <a:rPr sz="1700" spc="-100" dirty="0">
                <a:solidFill>
                  <a:srgbClr val="595959"/>
                </a:solidFill>
                <a:latin typeface="Arial"/>
                <a:cs typeface="Arial"/>
              </a:rPr>
              <a:t> </a:t>
            </a:r>
            <a:r>
              <a:rPr sz="1700" dirty="0">
                <a:solidFill>
                  <a:srgbClr val="595959"/>
                </a:solidFill>
                <a:latin typeface="Arial"/>
                <a:cs typeface="Arial"/>
              </a:rPr>
              <a:t>sure!</a:t>
            </a:r>
            <a:r>
              <a:rPr sz="1700" spc="-100" dirty="0">
                <a:solidFill>
                  <a:srgbClr val="595959"/>
                </a:solidFill>
                <a:latin typeface="Arial"/>
                <a:cs typeface="Arial"/>
              </a:rPr>
              <a:t> </a:t>
            </a:r>
            <a:r>
              <a:rPr sz="1700" spc="-60" dirty="0">
                <a:solidFill>
                  <a:srgbClr val="595959"/>
                </a:solidFill>
                <a:latin typeface="Arial"/>
                <a:cs typeface="Arial"/>
              </a:rPr>
              <a:t>Feel</a:t>
            </a:r>
            <a:r>
              <a:rPr sz="1700" spc="-100" dirty="0">
                <a:solidFill>
                  <a:srgbClr val="595959"/>
                </a:solidFill>
                <a:latin typeface="Arial"/>
                <a:cs typeface="Arial"/>
              </a:rPr>
              <a:t> </a:t>
            </a:r>
            <a:r>
              <a:rPr sz="1700" dirty="0">
                <a:solidFill>
                  <a:srgbClr val="595959"/>
                </a:solidFill>
                <a:latin typeface="Arial"/>
                <a:cs typeface="Arial"/>
              </a:rPr>
              <a:t>free</a:t>
            </a:r>
            <a:r>
              <a:rPr sz="1700" spc="-100" dirty="0">
                <a:solidFill>
                  <a:srgbClr val="595959"/>
                </a:solidFill>
                <a:latin typeface="Arial"/>
                <a:cs typeface="Arial"/>
              </a:rPr>
              <a:t> </a:t>
            </a:r>
            <a:r>
              <a:rPr sz="1700" spc="70" dirty="0">
                <a:solidFill>
                  <a:srgbClr val="595959"/>
                </a:solidFill>
                <a:latin typeface="Arial"/>
                <a:cs typeface="Arial"/>
              </a:rPr>
              <a:t>to</a:t>
            </a:r>
            <a:r>
              <a:rPr sz="1700" spc="-100" dirty="0">
                <a:solidFill>
                  <a:srgbClr val="595959"/>
                </a:solidFill>
                <a:latin typeface="Arial"/>
                <a:cs typeface="Arial"/>
              </a:rPr>
              <a:t> </a:t>
            </a:r>
            <a:r>
              <a:rPr sz="1700" spc="-90" dirty="0">
                <a:solidFill>
                  <a:srgbClr val="595959"/>
                </a:solidFill>
                <a:latin typeface="Arial"/>
                <a:cs typeface="Arial"/>
              </a:rPr>
              <a:t>guess,</a:t>
            </a:r>
            <a:r>
              <a:rPr sz="1700" spc="-100" dirty="0">
                <a:solidFill>
                  <a:srgbClr val="595959"/>
                </a:solidFill>
                <a:latin typeface="Arial"/>
                <a:cs typeface="Arial"/>
              </a:rPr>
              <a:t> </a:t>
            </a:r>
            <a:r>
              <a:rPr sz="1700" dirty="0">
                <a:solidFill>
                  <a:srgbClr val="595959"/>
                </a:solidFill>
                <a:latin typeface="Arial"/>
                <a:cs typeface="Arial"/>
              </a:rPr>
              <a:t>but</a:t>
            </a:r>
            <a:r>
              <a:rPr sz="1700" spc="-100" dirty="0">
                <a:solidFill>
                  <a:srgbClr val="595959"/>
                </a:solidFill>
                <a:latin typeface="Arial"/>
                <a:cs typeface="Arial"/>
              </a:rPr>
              <a:t> </a:t>
            </a:r>
            <a:r>
              <a:rPr sz="1700" spc="-55" dirty="0">
                <a:solidFill>
                  <a:srgbClr val="595959"/>
                </a:solidFill>
                <a:latin typeface="Arial"/>
                <a:cs typeface="Arial"/>
              </a:rPr>
              <a:t>make</a:t>
            </a:r>
            <a:r>
              <a:rPr sz="1700" spc="-100" dirty="0">
                <a:solidFill>
                  <a:srgbClr val="595959"/>
                </a:solidFill>
                <a:latin typeface="Arial"/>
                <a:cs typeface="Arial"/>
              </a:rPr>
              <a:t> </a:t>
            </a:r>
            <a:r>
              <a:rPr sz="1700" spc="-25" dirty="0">
                <a:solidFill>
                  <a:srgbClr val="595959"/>
                </a:solidFill>
                <a:latin typeface="Arial"/>
                <a:cs typeface="Arial"/>
              </a:rPr>
              <a:t>sure</a:t>
            </a:r>
            <a:r>
              <a:rPr sz="1700" spc="-100" dirty="0">
                <a:solidFill>
                  <a:srgbClr val="595959"/>
                </a:solidFill>
                <a:latin typeface="Arial"/>
                <a:cs typeface="Arial"/>
              </a:rPr>
              <a:t> </a:t>
            </a:r>
            <a:r>
              <a:rPr sz="1700" spc="-10" dirty="0">
                <a:solidFill>
                  <a:srgbClr val="595959"/>
                </a:solidFill>
                <a:latin typeface="Arial"/>
                <a:cs typeface="Arial"/>
              </a:rPr>
              <a:t>you</a:t>
            </a:r>
            <a:r>
              <a:rPr sz="1700" spc="-100" dirty="0">
                <a:solidFill>
                  <a:srgbClr val="595959"/>
                </a:solidFill>
                <a:latin typeface="Arial"/>
                <a:cs typeface="Arial"/>
              </a:rPr>
              <a:t> </a:t>
            </a:r>
            <a:r>
              <a:rPr sz="1700" spc="-85" dirty="0">
                <a:solidFill>
                  <a:srgbClr val="595959"/>
                </a:solidFill>
                <a:latin typeface="Arial"/>
                <a:cs typeface="Arial"/>
              </a:rPr>
              <a:t>say</a:t>
            </a:r>
            <a:r>
              <a:rPr sz="1700" spc="-100" dirty="0">
                <a:solidFill>
                  <a:srgbClr val="595959"/>
                </a:solidFill>
                <a:latin typeface="Arial"/>
                <a:cs typeface="Arial"/>
              </a:rPr>
              <a:t> </a:t>
            </a:r>
            <a:r>
              <a:rPr sz="1700" spc="-20" dirty="0">
                <a:solidFill>
                  <a:srgbClr val="595959"/>
                </a:solidFill>
                <a:latin typeface="Arial"/>
                <a:cs typeface="Arial"/>
              </a:rPr>
              <a:t>why)</a:t>
            </a:r>
            <a:endParaRPr sz="1700" dirty="0">
              <a:solidFill>
                <a:srgbClr val="595959"/>
              </a:solidFill>
              <a:latin typeface="Arial"/>
              <a:cs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01413-6D77-ECBD-DAF9-14BD3CE4BE61}"/>
              </a:ext>
            </a:extLst>
          </p:cNvPr>
          <p:cNvSpPr>
            <a:spLocks noGrp="1"/>
          </p:cNvSpPr>
          <p:nvPr>
            <p:ph type="title"/>
          </p:nvPr>
        </p:nvSpPr>
        <p:spPr>
          <a:xfrm>
            <a:off x="2146935" y="2567225"/>
            <a:ext cx="7898130" cy="1723549"/>
          </a:xfrm>
        </p:spPr>
        <p:txBody>
          <a:bodyPr/>
          <a:lstStyle/>
          <a:p>
            <a:pPr algn="ctr"/>
            <a:r>
              <a:rPr lang="en-US" sz="5600" spc="-35" dirty="0"/>
              <a:t>Designing</a:t>
            </a:r>
            <a:r>
              <a:rPr lang="en-US" sz="5600" spc="-325" dirty="0"/>
              <a:t> </a:t>
            </a:r>
            <a:r>
              <a:rPr lang="en-US" sz="5600" spc="-70" dirty="0"/>
              <a:t>your</a:t>
            </a:r>
            <a:r>
              <a:rPr lang="en-US" sz="5600" spc="-305" dirty="0"/>
              <a:t> </a:t>
            </a:r>
            <a:r>
              <a:rPr lang="en-US" sz="5600" spc="-25" dirty="0"/>
              <a:t>own </a:t>
            </a:r>
            <a:r>
              <a:rPr lang="en-US" sz="5600" spc="40" dirty="0"/>
              <a:t>nanoparticle!</a:t>
            </a:r>
            <a:endParaRPr lang="en-US" sz="5600" dirty="0"/>
          </a:p>
        </p:txBody>
      </p:sp>
    </p:spTree>
    <p:extLst>
      <p:ext uri="{BB962C8B-B14F-4D97-AF65-F5344CB8AC3E}">
        <p14:creationId xmlns:p14="http://schemas.microsoft.com/office/powerpoint/2010/main" val="17733471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prstGeom prst="rect">
            <a:avLst/>
          </a:prstGeom>
        </p:spPr>
        <p:txBody>
          <a:bodyPr vert="horz" wrap="square" lIns="0" tIns="12700" rIns="0" bIns="0" rtlCol="0">
            <a:spAutoFit/>
          </a:bodyPr>
          <a:lstStyle/>
          <a:p>
            <a:pPr marL="12700" marR="5080">
              <a:lnSpc>
                <a:spcPct val="100000"/>
              </a:lnSpc>
              <a:spcBef>
                <a:spcPts val="100"/>
              </a:spcBef>
            </a:pPr>
            <a:r>
              <a:rPr dirty="0"/>
              <a:t>Nanoparticles</a:t>
            </a:r>
            <a:r>
              <a:rPr spc="10" dirty="0"/>
              <a:t> </a:t>
            </a:r>
            <a:r>
              <a:rPr dirty="0"/>
              <a:t>are</a:t>
            </a:r>
            <a:r>
              <a:rPr spc="5" dirty="0"/>
              <a:t> </a:t>
            </a:r>
            <a:r>
              <a:rPr dirty="0"/>
              <a:t>like</a:t>
            </a:r>
            <a:r>
              <a:rPr spc="5" dirty="0"/>
              <a:t> </a:t>
            </a:r>
            <a:r>
              <a:rPr spc="95" dirty="0"/>
              <a:t>little</a:t>
            </a:r>
            <a:r>
              <a:rPr spc="10" dirty="0"/>
              <a:t> </a:t>
            </a:r>
            <a:r>
              <a:rPr dirty="0"/>
              <a:t>ambulances</a:t>
            </a:r>
            <a:r>
              <a:rPr spc="5" dirty="0"/>
              <a:t> </a:t>
            </a:r>
            <a:r>
              <a:rPr spc="80" dirty="0"/>
              <a:t>that</a:t>
            </a:r>
            <a:r>
              <a:rPr spc="10" dirty="0"/>
              <a:t> </a:t>
            </a:r>
            <a:r>
              <a:rPr lang="en-US" spc="10" dirty="0"/>
              <a:t>can </a:t>
            </a:r>
            <a:r>
              <a:rPr dirty="0"/>
              <a:t>go</a:t>
            </a:r>
            <a:r>
              <a:rPr spc="10" dirty="0"/>
              <a:t> </a:t>
            </a:r>
            <a:r>
              <a:rPr spc="30" dirty="0"/>
              <a:t>to </a:t>
            </a:r>
            <a:r>
              <a:rPr dirty="0"/>
              <a:t>diseased</a:t>
            </a:r>
            <a:r>
              <a:rPr spc="-135" dirty="0"/>
              <a:t> </a:t>
            </a:r>
            <a:r>
              <a:rPr dirty="0"/>
              <a:t>areas</a:t>
            </a:r>
            <a:r>
              <a:rPr spc="-135" dirty="0"/>
              <a:t> </a:t>
            </a:r>
            <a:r>
              <a:rPr spc="-20" dirty="0"/>
              <a:t>in</a:t>
            </a:r>
            <a:r>
              <a:rPr spc="-135" dirty="0"/>
              <a:t> </a:t>
            </a:r>
            <a:r>
              <a:rPr spc="75" dirty="0"/>
              <a:t>the</a:t>
            </a:r>
            <a:r>
              <a:rPr spc="-135" dirty="0"/>
              <a:t> </a:t>
            </a:r>
            <a:r>
              <a:rPr spc="-10" dirty="0"/>
              <a:t>body!</a:t>
            </a:r>
          </a:p>
        </p:txBody>
      </p:sp>
      <p:pic>
        <p:nvPicPr>
          <p:cNvPr id="13" name="Picture 12" descr="A graphic of a blue sphere with a cutout that shows an internal gray layout and a red spherical core.">
            <a:extLst>
              <a:ext uri="{FF2B5EF4-FFF2-40B4-BE49-F238E27FC236}">
                <a16:creationId xmlns:a16="http://schemas.microsoft.com/office/drawing/2014/main" id="{26430E2E-33C9-07C2-F7C3-4A958CDAED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635" y="3276600"/>
            <a:ext cx="4572000" cy="2743200"/>
          </a:xfrm>
          <a:prstGeom prst="rect">
            <a:avLst/>
          </a:prstGeom>
        </p:spPr>
      </p:pic>
      <p:sp>
        <p:nvSpPr>
          <p:cNvPr id="5" name="object 5"/>
          <p:cNvSpPr txBox="1"/>
          <p:nvPr/>
        </p:nvSpPr>
        <p:spPr>
          <a:xfrm>
            <a:off x="4632950" y="4427515"/>
            <a:ext cx="379095" cy="756920"/>
          </a:xfrm>
          <a:prstGeom prst="rect">
            <a:avLst/>
          </a:prstGeom>
        </p:spPr>
        <p:txBody>
          <a:bodyPr vert="horz" wrap="square" lIns="0" tIns="12700" rIns="0" bIns="0" rtlCol="0">
            <a:spAutoFit/>
          </a:bodyPr>
          <a:lstStyle/>
          <a:p>
            <a:pPr marL="12700">
              <a:lnSpc>
                <a:spcPct val="100000"/>
              </a:lnSpc>
              <a:spcBef>
                <a:spcPts val="100"/>
              </a:spcBef>
            </a:pPr>
            <a:r>
              <a:rPr sz="4800" spc="-50" dirty="0">
                <a:latin typeface="Arial"/>
                <a:cs typeface="Arial"/>
              </a:rPr>
              <a:t>=</a:t>
            </a:r>
            <a:endParaRPr sz="4800">
              <a:latin typeface="Arial"/>
              <a:cs typeface="Arial"/>
            </a:endParaRPr>
          </a:p>
        </p:txBody>
      </p:sp>
      <p:pic>
        <p:nvPicPr>
          <p:cNvPr id="11" name="Picture 10" descr="A graphic of a white ambulance with orange stripes and a blue cross on the side.">
            <a:extLst>
              <a:ext uri="{FF2B5EF4-FFF2-40B4-BE49-F238E27FC236}">
                <a16:creationId xmlns:a16="http://schemas.microsoft.com/office/drawing/2014/main" id="{99FAB487-4C43-24C9-AEA1-E2B4D689C2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1876" y="2207926"/>
            <a:ext cx="7750124" cy="4650074"/>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74200" y="1847227"/>
            <a:ext cx="9385935" cy="779780"/>
          </a:xfrm>
          <a:prstGeom prst="rect">
            <a:avLst/>
          </a:prstGeom>
        </p:spPr>
        <p:txBody>
          <a:bodyPr vert="horz" wrap="square" lIns="0" tIns="12065" rIns="0" bIns="0" rtlCol="0">
            <a:spAutoFit/>
          </a:bodyPr>
          <a:lstStyle/>
          <a:p>
            <a:pPr marL="12700" marR="5080">
              <a:lnSpc>
                <a:spcPct val="101000"/>
              </a:lnSpc>
              <a:spcBef>
                <a:spcPts val="95"/>
              </a:spcBef>
            </a:pPr>
            <a:r>
              <a:rPr sz="2450" spc="-35" dirty="0"/>
              <a:t>Today</a:t>
            </a:r>
            <a:r>
              <a:rPr sz="2450" spc="-165" dirty="0"/>
              <a:t> </a:t>
            </a:r>
            <a:r>
              <a:rPr sz="2450" dirty="0"/>
              <a:t>you</a:t>
            </a:r>
            <a:r>
              <a:rPr sz="2450" spc="-20" dirty="0"/>
              <a:t> </a:t>
            </a:r>
            <a:r>
              <a:rPr sz="2450" spc="90" dirty="0"/>
              <a:t>all</a:t>
            </a:r>
            <a:r>
              <a:rPr sz="2450" spc="-170" dirty="0"/>
              <a:t> </a:t>
            </a:r>
            <a:r>
              <a:rPr sz="2450" spc="75" dirty="0"/>
              <a:t>will</a:t>
            </a:r>
            <a:r>
              <a:rPr sz="2450" spc="-95" dirty="0"/>
              <a:t> </a:t>
            </a:r>
            <a:r>
              <a:rPr sz="2450" spc="65" dirty="0"/>
              <a:t>become</a:t>
            </a:r>
            <a:r>
              <a:rPr sz="2450" spc="-20" dirty="0"/>
              <a:t> </a:t>
            </a:r>
            <a:r>
              <a:rPr sz="2450" dirty="0"/>
              <a:t>nanoparticle</a:t>
            </a:r>
            <a:r>
              <a:rPr sz="2450" spc="-20" dirty="0"/>
              <a:t> </a:t>
            </a:r>
            <a:r>
              <a:rPr sz="2450" spc="-10" dirty="0"/>
              <a:t>scientists</a:t>
            </a:r>
            <a:r>
              <a:rPr sz="2450" spc="-20" dirty="0"/>
              <a:t> </a:t>
            </a:r>
            <a:r>
              <a:rPr sz="2450" dirty="0"/>
              <a:t>and</a:t>
            </a:r>
            <a:r>
              <a:rPr sz="2450" spc="-20" dirty="0"/>
              <a:t> </a:t>
            </a:r>
            <a:r>
              <a:rPr sz="2450" dirty="0"/>
              <a:t>design</a:t>
            </a:r>
            <a:r>
              <a:rPr sz="2450" spc="-20" dirty="0"/>
              <a:t> </a:t>
            </a:r>
            <a:r>
              <a:rPr sz="2450" dirty="0"/>
              <a:t>a nanoparticle</a:t>
            </a:r>
            <a:r>
              <a:rPr sz="2450" spc="35" dirty="0"/>
              <a:t> </a:t>
            </a:r>
            <a:r>
              <a:rPr sz="2450" dirty="0"/>
              <a:t>for</a:t>
            </a:r>
            <a:r>
              <a:rPr sz="2450" spc="-25" dirty="0"/>
              <a:t> </a:t>
            </a:r>
            <a:r>
              <a:rPr sz="2450" spc="50" dirty="0"/>
              <a:t>a</a:t>
            </a:r>
            <a:r>
              <a:rPr sz="2450" spc="35" dirty="0"/>
              <a:t> </a:t>
            </a:r>
            <a:r>
              <a:rPr sz="2450" dirty="0"/>
              <a:t>disease</a:t>
            </a:r>
            <a:r>
              <a:rPr sz="2450" spc="35" dirty="0"/>
              <a:t> </a:t>
            </a:r>
            <a:r>
              <a:rPr sz="2450" dirty="0"/>
              <a:t>of</a:t>
            </a:r>
            <a:r>
              <a:rPr sz="2450" spc="-25" dirty="0"/>
              <a:t> </a:t>
            </a:r>
            <a:r>
              <a:rPr sz="2450" spc="-10" dirty="0"/>
              <a:t>choice!</a:t>
            </a:r>
            <a:endParaRPr sz="2450"/>
          </a:p>
        </p:txBody>
      </p:sp>
      <p:pic>
        <p:nvPicPr>
          <p:cNvPr id="5" name="Picture 4" descr="A cartoon of a child holding flasks">
            <a:extLst>
              <a:ext uri="{FF2B5EF4-FFF2-40B4-BE49-F238E27FC236}">
                <a16:creationId xmlns:a16="http://schemas.microsoft.com/office/drawing/2014/main" id="{8507D964-6D6E-9627-C2F0-BF0FDC64FE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321" y="2286000"/>
            <a:ext cx="8634517" cy="4926653"/>
          </a:xfrm>
          <a:prstGeom prst="rect">
            <a:avLst/>
          </a:prstGeom>
        </p:spPr>
      </p:pic>
      <p:pic>
        <p:nvPicPr>
          <p:cNvPr id="6" name="Picture 5" descr="A cartoon of a child in a lab coat holding a tube">
            <a:extLst>
              <a:ext uri="{FF2B5EF4-FFF2-40B4-BE49-F238E27FC236}">
                <a16:creationId xmlns:a16="http://schemas.microsoft.com/office/drawing/2014/main" id="{FB75172D-8CC0-F1BC-2FA1-47F35AD3E0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2449" y="2497871"/>
            <a:ext cx="8489517" cy="4843919"/>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74200" y="1843797"/>
            <a:ext cx="9370695" cy="1465580"/>
          </a:xfrm>
          <a:prstGeom prst="rect">
            <a:avLst/>
          </a:prstGeom>
        </p:spPr>
        <p:txBody>
          <a:bodyPr vert="horz" wrap="square" lIns="0" tIns="12700" rIns="0" bIns="0" rtlCol="0">
            <a:spAutoFit/>
          </a:bodyPr>
          <a:lstStyle/>
          <a:p>
            <a:pPr marL="12700" marR="5080">
              <a:lnSpc>
                <a:spcPct val="100000"/>
              </a:lnSpc>
              <a:spcBef>
                <a:spcPts val="100"/>
              </a:spcBef>
            </a:pPr>
            <a:r>
              <a:rPr dirty="0"/>
              <a:t>At</a:t>
            </a:r>
            <a:r>
              <a:rPr spc="-80" dirty="0"/>
              <a:t> </a:t>
            </a:r>
            <a:r>
              <a:rPr spc="75" dirty="0"/>
              <a:t>the</a:t>
            </a:r>
            <a:r>
              <a:rPr spc="-75" dirty="0"/>
              <a:t> </a:t>
            </a:r>
            <a:r>
              <a:rPr spc="55" dirty="0"/>
              <a:t>end</a:t>
            </a:r>
            <a:r>
              <a:rPr spc="-75" dirty="0"/>
              <a:t> </a:t>
            </a:r>
            <a:r>
              <a:rPr dirty="0"/>
              <a:t>of</a:t>
            </a:r>
            <a:r>
              <a:rPr spc="-145" dirty="0"/>
              <a:t> </a:t>
            </a:r>
            <a:r>
              <a:rPr spc="75" dirty="0"/>
              <a:t>the</a:t>
            </a:r>
            <a:r>
              <a:rPr spc="-75" dirty="0"/>
              <a:t> </a:t>
            </a:r>
            <a:r>
              <a:rPr dirty="0"/>
              <a:t>period</a:t>
            </a:r>
            <a:r>
              <a:rPr spc="-165" dirty="0"/>
              <a:t> </a:t>
            </a:r>
            <a:r>
              <a:rPr spc="-30" dirty="0"/>
              <a:t>you</a:t>
            </a:r>
            <a:r>
              <a:rPr spc="-165" dirty="0"/>
              <a:t> </a:t>
            </a:r>
            <a:r>
              <a:rPr spc="85" dirty="0"/>
              <a:t>will</a:t>
            </a:r>
            <a:r>
              <a:rPr spc="-170" dirty="0"/>
              <a:t> </a:t>
            </a:r>
            <a:r>
              <a:rPr dirty="0"/>
              <a:t>present</a:t>
            </a:r>
            <a:r>
              <a:rPr spc="-75" dirty="0"/>
              <a:t> </a:t>
            </a:r>
            <a:r>
              <a:rPr spc="50" dirty="0"/>
              <a:t>a</a:t>
            </a:r>
            <a:r>
              <a:rPr spc="-75" dirty="0"/>
              <a:t> </a:t>
            </a:r>
            <a:r>
              <a:rPr spc="-10" dirty="0"/>
              <a:t>quick </a:t>
            </a:r>
            <a:r>
              <a:rPr dirty="0"/>
              <a:t>summary</a:t>
            </a:r>
            <a:r>
              <a:rPr spc="-150" dirty="0"/>
              <a:t> </a:t>
            </a:r>
            <a:r>
              <a:rPr dirty="0"/>
              <a:t>of</a:t>
            </a:r>
            <a:r>
              <a:rPr spc="-140" dirty="0"/>
              <a:t> </a:t>
            </a:r>
            <a:r>
              <a:rPr spc="75" dirty="0"/>
              <a:t>the</a:t>
            </a:r>
            <a:r>
              <a:rPr spc="-60" dirty="0"/>
              <a:t> </a:t>
            </a:r>
            <a:r>
              <a:rPr spc="-20" dirty="0"/>
              <a:t>disease</a:t>
            </a:r>
            <a:r>
              <a:rPr spc="-155" dirty="0"/>
              <a:t> </a:t>
            </a:r>
            <a:r>
              <a:rPr dirty="0"/>
              <a:t>you</a:t>
            </a:r>
            <a:r>
              <a:rPr spc="-60" dirty="0"/>
              <a:t> </a:t>
            </a:r>
            <a:r>
              <a:rPr dirty="0"/>
              <a:t>researched</a:t>
            </a:r>
            <a:r>
              <a:rPr spc="-65" dirty="0"/>
              <a:t> </a:t>
            </a:r>
            <a:r>
              <a:rPr dirty="0"/>
              <a:t>and</a:t>
            </a:r>
            <a:r>
              <a:rPr spc="-60" dirty="0"/>
              <a:t> </a:t>
            </a:r>
            <a:r>
              <a:rPr spc="-25" dirty="0"/>
              <a:t>how </a:t>
            </a:r>
            <a:r>
              <a:rPr dirty="0"/>
              <a:t>you</a:t>
            </a:r>
            <a:r>
              <a:rPr spc="-90" dirty="0"/>
              <a:t> </a:t>
            </a:r>
            <a:r>
              <a:rPr dirty="0"/>
              <a:t>designed</a:t>
            </a:r>
            <a:r>
              <a:rPr spc="-180" dirty="0"/>
              <a:t> </a:t>
            </a:r>
            <a:r>
              <a:rPr spc="-35" dirty="0"/>
              <a:t>your</a:t>
            </a:r>
            <a:r>
              <a:rPr spc="-175" dirty="0"/>
              <a:t> </a:t>
            </a:r>
            <a:r>
              <a:rPr spc="-10" dirty="0"/>
              <a:t>nanoparticle.</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89184" y="1802283"/>
            <a:ext cx="7221220" cy="989965"/>
          </a:xfrm>
          <a:prstGeom prst="rect">
            <a:avLst/>
          </a:prstGeom>
        </p:spPr>
        <p:txBody>
          <a:bodyPr vert="horz" wrap="square" lIns="0" tIns="69850" rIns="0" bIns="0" rtlCol="0">
            <a:spAutoFit/>
          </a:bodyPr>
          <a:lstStyle/>
          <a:p>
            <a:pPr marL="775335" marR="5080" indent="-763270">
              <a:lnSpc>
                <a:spcPts val="3600"/>
              </a:lnSpc>
              <a:spcBef>
                <a:spcPts val="550"/>
              </a:spcBef>
            </a:pPr>
            <a:r>
              <a:rPr sz="3300" dirty="0"/>
              <a:t>Examples</a:t>
            </a:r>
            <a:r>
              <a:rPr sz="3300" spc="-120" dirty="0"/>
              <a:t> </a:t>
            </a:r>
            <a:r>
              <a:rPr sz="3300" spc="55" dirty="0"/>
              <a:t>of</a:t>
            </a:r>
            <a:r>
              <a:rPr sz="3300" spc="-190" dirty="0"/>
              <a:t> </a:t>
            </a:r>
            <a:r>
              <a:rPr sz="3300" spc="-10" dirty="0"/>
              <a:t>diseases</a:t>
            </a:r>
            <a:r>
              <a:rPr sz="3300" spc="-114" dirty="0"/>
              <a:t> </a:t>
            </a:r>
            <a:r>
              <a:rPr sz="3300" spc="75" dirty="0"/>
              <a:t>to</a:t>
            </a:r>
            <a:r>
              <a:rPr sz="3300" spc="-120" dirty="0"/>
              <a:t> </a:t>
            </a:r>
            <a:r>
              <a:rPr sz="3300" spc="90" dirty="0"/>
              <a:t>tackle</a:t>
            </a:r>
            <a:r>
              <a:rPr sz="3300" spc="-210" dirty="0"/>
              <a:t> </a:t>
            </a:r>
            <a:r>
              <a:rPr sz="3300" spc="60" dirty="0"/>
              <a:t>with </a:t>
            </a:r>
            <a:r>
              <a:rPr sz="3300" dirty="0"/>
              <a:t>nanoparticles</a:t>
            </a:r>
            <a:r>
              <a:rPr sz="3300" spc="95" dirty="0"/>
              <a:t> </a:t>
            </a:r>
            <a:r>
              <a:rPr sz="3300" spc="-540" dirty="0"/>
              <a:t>+</a:t>
            </a:r>
            <a:r>
              <a:rPr sz="3300" spc="95" dirty="0"/>
              <a:t> </a:t>
            </a:r>
            <a:r>
              <a:rPr sz="3300" spc="-10" dirty="0"/>
              <a:t>medications</a:t>
            </a:r>
            <a:endParaRPr sz="3300" dirty="0"/>
          </a:p>
        </p:txBody>
      </p:sp>
      <p:sp>
        <p:nvSpPr>
          <p:cNvPr id="3" name="object 3"/>
          <p:cNvSpPr txBox="1"/>
          <p:nvPr/>
        </p:nvSpPr>
        <p:spPr>
          <a:xfrm>
            <a:off x="1066800" y="2971800"/>
            <a:ext cx="5443220" cy="2764155"/>
          </a:xfrm>
          <a:prstGeom prst="rect">
            <a:avLst/>
          </a:prstGeom>
        </p:spPr>
        <p:txBody>
          <a:bodyPr vert="horz" wrap="square" lIns="0" tIns="12065" rIns="0" bIns="0" rtlCol="0">
            <a:spAutoFit/>
          </a:bodyPr>
          <a:lstStyle/>
          <a:p>
            <a:pPr marL="12700" marR="5080">
              <a:lnSpc>
                <a:spcPct val="138300"/>
              </a:lnSpc>
              <a:spcBef>
                <a:spcPts val="95"/>
              </a:spcBef>
            </a:pPr>
            <a:r>
              <a:rPr sz="2200" spc="-65" dirty="0">
                <a:solidFill>
                  <a:srgbClr val="595959"/>
                </a:solidFill>
                <a:latin typeface="Arial"/>
                <a:cs typeface="Arial"/>
              </a:rPr>
              <a:t>Research</a:t>
            </a:r>
            <a:r>
              <a:rPr sz="2200" spc="-140" dirty="0">
                <a:solidFill>
                  <a:srgbClr val="595959"/>
                </a:solidFill>
                <a:latin typeface="Arial"/>
                <a:cs typeface="Arial"/>
              </a:rPr>
              <a:t> </a:t>
            </a:r>
            <a:r>
              <a:rPr sz="2200" spc="-45" dirty="0">
                <a:solidFill>
                  <a:srgbClr val="595959"/>
                </a:solidFill>
                <a:latin typeface="Arial"/>
                <a:cs typeface="Arial"/>
              </a:rPr>
              <a:t>and</a:t>
            </a:r>
            <a:r>
              <a:rPr sz="2200" spc="-140" dirty="0">
                <a:solidFill>
                  <a:srgbClr val="595959"/>
                </a:solidFill>
                <a:latin typeface="Arial"/>
                <a:cs typeface="Arial"/>
              </a:rPr>
              <a:t> </a:t>
            </a:r>
            <a:r>
              <a:rPr sz="2200" spc="-10" dirty="0">
                <a:solidFill>
                  <a:srgbClr val="595959"/>
                </a:solidFill>
                <a:latin typeface="Arial"/>
                <a:cs typeface="Arial"/>
              </a:rPr>
              <a:t>select</a:t>
            </a:r>
            <a:r>
              <a:rPr sz="2200" spc="-140" dirty="0">
                <a:solidFill>
                  <a:srgbClr val="595959"/>
                </a:solidFill>
                <a:latin typeface="Arial"/>
                <a:cs typeface="Arial"/>
              </a:rPr>
              <a:t> </a:t>
            </a:r>
            <a:r>
              <a:rPr sz="2200" spc="-120" dirty="0">
                <a:solidFill>
                  <a:srgbClr val="595959"/>
                </a:solidFill>
                <a:latin typeface="Arial"/>
                <a:cs typeface="Arial"/>
              </a:rPr>
              <a:t>a</a:t>
            </a:r>
            <a:r>
              <a:rPr sz="2200" spc="-140" dirty="0">
                <a:solidFill>
                  <a:srgbClr val="595959"/>
                </a:solidFill>
                <a:latin typeface="Arial"/>
                <a:cs typeface="Arial"/>
              </a:rPr>
              <a:t> </a:t>
            </a:r>
            <a:r>
              <a:rPr sz="2200" spc="-75" dirty="0">
                <a:solidFill>
                  <a:srgbClr val="595959"/>
                </a:solidFill>
                <a:latin typeface="Arial"/>
                <a:cs typeface="Arial"/>
              </a:rPr>
              <a:t>disease</a:t>
            </a:r>
            <a:r>
              <a:rPr sz="2200" spc="-140" dirty="0">
                <a:solidFill>
                  <a:srgbClr val="595959"/>
                </a:solidFill>
                <a:latin typeface="Arial"/>
                <a:cs typeface="Arial"/>
              </a:rPr>
              <a:t> </a:t>
            </a:r>
            <a:r>
              <a:rPr sz="2200" spc="60" dirty="0">
                <a:solidFill>
                  <a:srgbClr val="595959"/>
                </a:solidFill>
                <a:latin typeface="Arial"/>
                <a:cs typeface="Arial"/>
              </a:rPr>
              <a:t>of</a:t>
            </a:r>
            <a:r>
              <a:rPr sz="2200" spc="-140" dirty="0">
                <a:solidFill>
                  <a:srgbClr val="595959"/>
                </a:solidFill>
                <a:latin typeface="Arial"/>
                <a:cs typeface="Arial"/>
              </a:rPr>
              <a:t> </a:t>
            </a:r>
            <a:r>
              <a:rPr sz="2200" dirty="0">
                <a:solidFill>
                  <a:srgbClr val="595959"/>
                </a:solidFill>
                <a:latin typeface="Arial"/>
                <a:cs typeface="Arial"/>
              </a:rPr>
              <a:t>your</a:t>
            </a:r>
            <a:r>
              <a:rPr sz="2200" spc="-140" dirty="0">
                <a:solidFill>
                  <a:srgbClr val="595959"/>
                </a:solidFill>
                <a:latin typeface="Arial"/>
                <a:cs typeface="Arial"/>
              </a:rPr>
              <a:t> </a:t>
            </a:r>
            <a:r>
              <a:rPr sz="2200" spc="-40" dirty="0">
                <a:solidFill>
                  <a:srgbClr val="595959"/>
                </a:solidFill>
                <a:latin typeface="Arial"/>
                <a:cs typeface="Arial"/>
              </a:rPr>
              <a:t>choice. </a:t>
            </a:r>
            <a:r>
              <a:rPr sz="2200" spc="-110" dirty="0">
                <a:solidFill>
                  <a:srgbClr val="595959"/>
                </a:solidFill>
                <a:latin typeface="Arial"/>
                <a:cs typeface="Arial"/>
              </a:rPr>
              <a:t>Some</a:t>
            </a:r>
            <a:r>
              <a:rPr sz="2200" spc="-150" dirty="0">
                <a:solidFill>
                  <a:srgbClr val="595959"/>
                </a:solidFill>
                <a:latin typeface="Arial"/>
                <a:cs typeface="Arial"/>
              </a:rPr>
              <a:t> </a:t>
            </a:r>
            <a:r>
              <a:rPr sz="2200" spc="-10" dirty="0">
                <a:solidFill>
                  <a:srgbClr val="595959"/>
                </a:solidFill>
                <a:latin typeface="Arial"/>
                <a:cs typeface="Arial"/>
              </a:rPr>
              <a:t>examples:</a:t>
            </a:r>
            <a:endParaRPr sz="2200" dirty="0">
              <a:latin typeface="Arial"/>
              <a:cs typeface="Arial"/>
            </a:endParaRPr>
          </a:p>
          <a:p>
            <a:pPr marL="469265" indent="-378460">
              <a:lnSpc>
                <a:spcPct val="100000"/>
              </a:lnSpc>
              <a:spcBef>
                <a:spcPts val="1015"/>
              </a:spcBef>
              <a:buSzPct val="93181"/>
              <a:buChar char="•"/>
              <a:tabLst>
                <a:tab pos="469265" algn="l"/>
              </a:tabLst>
            </a:pPr>
            <a:r>
              <a:rPr sz="2200" spc="-10" dirty="0">
                <a:solidFill>
                  <a:srgbClr val="595959"/>
                </a:solidFill>
                <a:latin typeface="Arial"/>
                <a:cs typeface="Arial"/>
              </a:rPr>
              <a:t>Cancer</a:t>
            </a:r>
            <a:endParaRPr sz="2200" dirty="0">
              <a:latin typeface="Arial"/>
              <a:cs typeface="Arial"/>
            </a:endParaRPr>
          </a:p>
          <a:p>
            <a:pPr marL="469265" indent="-391160">
              <a:lnSpc>
                <a:spcPct val="100000"/>
              </a:lnSpc>
              <a:spcBef>
                <a:spcPts val="10"/>
              </a:spcBef>
              <a:buChar char="•"/>
              <a:tabLst>
                <a:tab pos="469265" algn="l"/>
              </a:tabLst>
            </a:pPr>
            <a:r>
              <a:rPr sz="2200" spc="-10" dirty="0">
                <a:solidFill>
                  <a:srgbClr val="595959"/>
                </a:solidFill>
                <a:latin typeface="Arial"/>
                <a:cs typeface="Arial"/>
              </a:rPr>
              <a:t>Diabetes</a:t>
            </a:r>
            <a:endParaRPr sz="2200" dirty="0">
              <a:latin typeface="Arial"/>
              <a:cs typeface="Arial"/>
            </a:endParaRPr>
          </a:p>
          <a:p>
            <a:pPr marL="469265" indent="-391160">
              <a:lnSpc>
                <a:spcPct val="100000"/>
              </a:lnSpc>
              <a:spcBef>
                <a:spcPts val="15"/>
              </a:spcBef>
              <a:buChar char="•"/>
              <a:tabLst>
                <a:tab pos="469265" algn="l"/>
              </a:tabLst>
            </a:pPr>
            <a:r>
              <a:rPr sz="2200" spc="-10" dirty="0">
                <a:solidFill>
                  <a:srgbClr val="595959"/>
                </a:solidFill>
                <a:latin typeface="Arial"/>
                <a:cs typeface="Arial"/>
              </a:rPr>
              <a:t>Asthma</a:t>
            </a:r>
            <a:endParaRPr sz="2200" dirty="0">
              <a:latin typeface="Arial"/>
              <a:cs typeface="Arial"/>
            </a:endParaRPr>
          </a:p>
          <a:p>
            <a:pPr marL="469265" indent="-391160">
              <a:lnSpc>
                <a:spcPct val="100000"/>
              </a:lnSpc>
              <a:spcBef>
                <a:spcPts val="10"/>
              </a:spcBef>
              <a:buChar char="•"/>
              <a:tabLst>
                <a:tab pos="469265" algn="l"/>
              </a:tabLst>
            </a:pPr>
            <a:r>
              <a:rPr sz="2200" spc="-25" dirty="0">
                <a:solidFill>
                  <a:srgbClr val="595959"/>
                </a:solidFill>
                <a:latin typeface="Arial"/>
                <a:cs typeface="Arial"/>
              </a:rPr>
              <a:t>Flu</a:t>
            </a:r>
            <a:endParaRPr sz="2200" dirty="0">
              <a:latin typeface="Arial"/>
              <a:cs typeface="Arial"/>
            </a:endParaRPr>
          </a:p>
          <a:p>
            <a:pPr marL="469265" indent="-391160">
              <a:lnSpc>
                <a:spcPct val="100000"/>
              </a:lnSpc>
              <a:spcBef>
                <a:spcPts val="10"/>
              </a:spcBef>
              <a:buChar char="•"/>
              <a:tabLst>
                <a:tab pos="469265" algn="l"/>
              </a:tabLst>
            </a:pPr>
            <a:r>
              <a:rPr sz="2200" dirty="0">
                <a:solidFill>
                  <a:srgbClr val="595959"/>
                </a:solidFill>
                <a:latin typeface="Arial"/>
                <a:cs typeface="Arial"/>
              </a:rPr>
              <a:t>COVID-</a:t>
            </a:r>
            <a:r>
              <a:rPr sz="2200" spc="-25" dirty="0">
                <a:solidFill>
                  <a:srgbClr val="595959"/>
                </a:solidFill>
                <a:latin typeface="Arial"/>
                <a:cs typeface="Arial"/>
              </a:rPr>
              <a:t>19</a:t>
            </a:r>
            <a:endParaRPr sz="2200" dirty="0">
              <a:latin typeface="Arial"/>
              <a:cs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74200" y="1843797"/>
            <a:ext cx="4070350" cy="505459"/>
          </a:xfrm>
          <a:prstGeom prst="rect">
            <a:avLst/>
          </a:prstGeom>
        </p:spPr>
        <p:txBody>
          <a:bodyPr vert="horz" wrap="square" lIns="0" tIns="12700" rIns="0" bIns="0" rtlCol="0">
            <a:spAutoFit/>
          </a:bodyPr>
          <a:lstStyle/>
          <a:p>
            <a:pPr marL="12700">
              <a:lnSpc>
                <a:spcPct val="100000"/>
              </a:lnSpc>
              <a:spcBef>
                <a:spcPts val="100"/>
              </a:spcBef>
            </a:pPr>
            <a:r>
              <a:rPr spc="-95" dirty="0"/>
              <a:t>Any</a:t>
            </a:r>
            <a:r>
              <a:rPr spc="-200" dirty="0"/>
              <a:t> </a:t>
            </a:r>
            <a:r>
              <a:rPr spc="-10" dirty="0"/>
              <a:t>questions</a:t>
            </a:r>
            <a:r>
              <a:rPr spc="-155" dirty="0"/>
              <a:t> </a:t>
            </a:r>
            <a:r>
              <a:rPr spc="-114" dirty="0"/>
              <a:t>so</a:t>
            </a:r>
            <a:r>
              <a:rPr spc="-120" dirty="0"/>
              <a:t> </a:t>
            </a:r>
            <a:r>
              <a:rPr spc="-30" dirty="0"/>
              <a:t>far?</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0" dirty="0"/>
              <a:t>Homework:</a:t>
            </a:r>
          </a:p>
        </p:txBody>
      </p:sp>
      <p:sp>
        <p:nvSpPr>
          <p:cNvPr id="3" name="object 3"/>
          <p:cNvSpPr txBox="1"/>
          <p:nvPr/>
        </p:nvSpPr>
        <p:spPr>
          <a:xfrm>
            <a:off x="1074200" y="2865813"/>
            <a:ext cx="5021800" cy="1474763"/>
          </a:xfrm>
          <a:prstGeom prst="rect">
            <a:avLst/>
          </a:prstGeom>
        </p:spPr>
        <p:txBody>
          <a:bodyPr vert="horz" wrap="square" lIns="0" tIns="12700" rIns="0" bIns="0" rtlCol="0">
            <a:spAutoFit/>
          </a:bodyPr>
          <a:lstStyle/>
          <a:p>
            <a:pPr marL="12700">
              <a:lnSpc>
                <a:spcPct val="100000"/>
              </a:lnSpc>
              <a:spcBef>
                <a:spcPts val="100"/>
              </a:spcBef>
            </a:pPr>
            <a:r>
              <a:rPr sz="1700" dirty="0">
                <a:solidFill>
                  <a:srgbClr val="595959"/>
                </a:solidFill>
                <a:latin typeface="Arial"/>
                <a:cs typeface="Arial"/>
              </a:rPr>
              <a:t>Write</a:t>
            </a:r>
            <a:r>
              <a:rPr sz="1700" spc="-40" dirty="0">
                <a:solidFill>
                  <a:srgbClr val="595959"/>
                </a:solidFill>
                <a:latin typeface="Arial"/>
                <a:cs typeface="Arial"/>
              </a:rPr>
              <a:t> </a:t>
            </a:r>
            <a:r>
              <a:rPr sz="1700" dirty="0">
                <a:solidFill>
                  <a:srgbClr val="595959"/>
                </a:solidFill>
                <a:latin typeface="Arial"/>
                <a:cs typeface="Arial"/>
              </a:rPr>
              <a:t>a</a:t>
            </a:r>
            <a:r>
              <a:rPr sz="1700" spc="-35" dirty="0">
                <a:solidFill>
                  <a:srgbClr val="595959"/>
                </a:solidFill>
                <a:latin typeface="Arial"/>
                <a:cs typeface="Arial"/>
              </a:rPr>
              <a:t> </a:t>
            </a:r>
            <a:r>
              <a:rPr sz="1700" spc="-20" dirty="0">
                <a:solidFill>
                  <a:srgbClr val="595959"/>
                </a:solidFill>
                <a:latin typeface="Arial"/>
                <a:cs typeface="Arial"/>
              </a:rPr>
              <a:t>3-</a:t>
            </a:r>
            <a:r>
              <a:rPr sz="1700" dirty="0">
                <a:solidFill>
                  <a:srgbClr val="595959"/>
                </a:solidFill>
                <a:latin typeface="Arial"/>
                <a:cs typeface="Arial"/>
              </a:rPr>
              <a:t>5</a:t>
            </a:r>
            <a:r>
              <a:rPr sz="1700" spc="-35" dirty="0">
                <a:solidFill>
                  <a:srgbClr val="595959"/>
                </a:solidFill>
                <a:latin typeface="Arial"/>
                <a:cs typeface="Arial"/>
              </a:rPr>
              <a:t> </a:t>
            </a:r>
            <a:r>
              <a:rPr sz="1700" spc="-10" dirty="0">
                <a:solidFill>
                  <a:srgbClr val="595959"/>
                </a:solidFill>
                <a:latin typeface="Arial"/>
                <a:cs typeface="Arial"/>
              </a:rPr>
              <a:t>paragraph</a:t>
            </a:r>
            <a:r>
              <a:rPr sz="1700" spc="-40" dirty="0">
                <a:solidFill>
                  <a:srgbClr val="595959"/>
                </a:solidFill>
                <a:latin typeface="Arial"/>
                <a:cs typeface="Arial"/>
              </a:rPr>
              <a:t> </a:t>
            </a:r>
            <a:r>
              <a:rPr sz="1700" dirty="0">
                <a:solidFill>
                  <a:srgbClr val="595959"/>
                </a:solidFill>
                <a:latin typeface="Arial"/>
                <a:cs typeface="Arial"/>
              </a:rPr>
              <a:t>essay</a:t>
            </a:r>
            <a:r>
              <a:rPr sz="1700" spc="-35" dirty="0">
                <a:solidFill>
                  <a:srgbClr val="595959"/>
                </a:solidFill>
                <a:latin typeface="Arial"/>
                <a:cs typeface="Arial"/>
              </a:rPr>
              <a:t> </a:t>
            </a:r>
            <a:r>
              <a:rPr sz="1700" dirty="0">
                <a:solidFill>
                  <a:srgbClr val="595959"/>
                </a:solidFill>
                <a:latin typeface="Arial"/>
                <a:cs typeface="Arial"/>
              </a:rPr>
              <a:t>where</a:t>
            </a:r>
            <a:r>
              <a:rPr sz="1700" spc="-35" dirty="0">
                <a:solidFill>
                  <a:srgbClr val="595959"/>
                </a:solidFill>
                <a:latin typeface="Arial"/>
                <a:cs typeface="Arial"/>
              </a:rPr>
              <a:t> </a:t>
            </a:r>
            <a:r>
              <a:rPr sz="1700" dirty="0">
                <a:solidFill>
                  <a:srgbClr val="595959"/>
                </a:solidFill>
                <a:latin typeface="Arial"/>
                <a:cs typeface="Arial"/>
              </a:rPr>
              <a:t>you</a:t>
            </a:r>
            <a:r>
              <a:rPr sz="1700" spc="-35" dirty="0">
                <a:solidFill>
                  <a:srgbClr val="595959"/>
                </a:solidFill>
                <a:latin typeface="Arial"/>
                <a:cs typeface="Arial"/>
              </a:rPr>
              <a:t> </a:t>
            </a:r>
            <a:r>
              <a:rPr sz="1700" spc="-10" dirty="0">
                <a:solidFill>
                  <a:srgbClr val="595959"/>
                </a:solidFill>
                <a:latin typeface="Arial"/>
                <a:cs typeface="Arial"/>
              </a:rPr>
              <a:t>have:</a:t>
            </a:r>
            <a:endParaRPr sz="1700" dirty="0">
              <a:solidFill>
                <a:srgbClr val="595959"/>
              </a:solidFill>
              <a:latin typeface="Arial"/>
              <a:cs typeface="Arial"/>
            </a:endParaRPr>
          </a:p>
          <a:p>
            <a:pPr>
              <a:lnSpc>
                <a:spcPct val="100000"/>
              </a:lnSpc>
              <a:spcBef>
                <a:spcPts val="615"/>
              </a:spcBef>
            </a:pPr>
            <a:endParaRPr sz="1700" dirty="0">
              <a:solidFill>
                <a:srgbClr val="595959"/>
              </a:solidFill>
              <a:latin typeface="Arial"/>
              <a:cs typeface="Arial"/>
            </a:endParaRPr>
          </a:p>
          <a:p>
            <a:pPr marL="469265" indent="-343535">
              <a:lnSpc>
                <a:spcPct val="100000"/>
              </a:lnSpc>
              <a:buChar char="●"/>
              <a:tabLst>
                <a:tab pos="469265" algn="l"/>
              </a:tabLst>
            </a:pPr>
            <a:r>
              <a:rPr sz="1700" spc="-20" dirty="0">
                <a:solidFill>
                  <a:srgbClr val="595959"/>
                </a:solidFill>
                <a:latin typeface="Arial"/>
                <a:cs typeface="Arial"/>
              </a:rPr>
              <a:t>in-</a:t>
            </a:r>
            <a:r>
              <a:rPr sz="1700" dirty="0">
                <a:solidFill>
                  <a:srgbClr val="595959"/>
                </a:solidFill>
                <a:latin typeface="Arial"/>
                <a:cs typeface="Arial"/>
              </a:rPr>
              <a:t>depth</a:t>
            </a:r>
            <a:r>
              <a:rPr sz="1700" spc="-50" dirty="0">
                <a:solidFill>
                  <a:srgbClr val="595959"/>
                </a:solidFill>
                <a:latin typeface="Arial"/>
                <a:cs typeface="Arial"/>
              </a:rPr>
              <a:t> </a:t>
            </a:r>
            <a:r>
              <a:rPr sz="1700" dirty="0">
                <a:solidFill>
                  <a:srgbClr val="595959"/>
                </a:solidFill>
                <a:latin typeface="Arial"/>
                <a:cs typeface="Arial"/>
              </a:rPr>
              <a:t>explanations</a:t>
            </a:r>
            <a:r>
              <a:rPr sz="1700" spc="-50" dirty="0">
                <a:solidFill>
                  <a:srgbClr val="595959"/>
                </a:solidFill>
                <a:latin typeface="Arial"/>
                <a:cs typeface="Arial"/>
              </a:rPr>
              <a:t> </a:t>
            </a:r>
            <a:r>
              <a:rPr sz="1700" dirty="0">
                <a:solidFill>
                  <a:srgbClr val="595959"/>
                </a:solidFill>
                <a:latin typeface="Arial"/>
                <a:cs typeface="Arial"/>
              </a:rPr>
              <a:t>of</a:t>
            </a:r>
            <a:r>
              <a:rPr sz="1700" spc="-50" dirty="0">
                <a:solidFill>
                  <a:srgbClr val="595959"/>
                </a:solidFill>
                <a:latin typeface="Arial"/>
                <a:cs typeface="Arial"/>
              </a:rPr>
              <a:t> </a:t>
            </a:r>
            <a:r>
              <a:rPr sz="1700" dirty="0">
                <a:solidFill>
                  <a:srgbClr val="595959"/>
                </a:solidFill>
                <a:latin typeface="Arial"/>
                <a:cs typeface="Arial"/>
              </a:rPr>
              <a:t>your</a:t>
            </a:r>
            <a:r>
              <a:rPr sz="1700" spc="-50" dirty="0">
                <a:solidFill>
                  <a:srgbClr val="595959"/>
                </a:solidFill>
                <a:latin typeface="Arial"/>
                <a:cs typeface="Arial"/>
              </a:rPr>
              <a:t> </a:t>
            </a:r>
            <a:r>
              <a:rPr sz="1700" dirty="0">
                <a:solidFill>
                  <a:srgbClr val="595959"/>
                </a:solidFill>
                <a:latin typeface="Arial"/>
                <a:cs typeface="Arial"/>
              </a:rPr>
              <a:t>chosen</a:t>
            </a:r>
            <a:r>
              <a:rPr sz="1700" spc="-50" dirty="0">
                <a:solidFill>
                  <a:srgbClr val="595959"/>
                </a:solidFill>
                <a:latin typeface="Arial"/>
                <a:cs typeface="Arial"/>
              </a:rPr>
              <a:t> </a:t>
            </a:r>
            <a:r>
              <a:rPr sz="1700" spc="-10" dirty="0">
                <a:solidFill>
                  <a:srgbClr val="595959"/>
                </a:solidFill>
                <a:latin typeface="Arial"/>
                <a:cs typeface="Arial"/>
              </a:rPr>
              <a:t>disease</a:t>
            </a:r>
            <a:endParaRPr sz="1700" dirty="0">
              <a:solidFill>
                <a:srgbClr val="595959"/>
              </a:solidFill>
              <a:latin typeface="Arial"/>
              <a:cs typeface="Arial"/>
            </a:endParaRPr>
          </a:p>
          <a:p>
            <a:pPr marL="469265" indent="-343535">
              <a:lnSpc>
                <a:spcPct val="100000"/>
              </a:lnSpc>
              <a:spcBef>
                <a:spcPts val="270"/>
              </a:spcBef>
              <a:buChar char="●"/>
              <a:tabLst>
                <a:tab pos="469265" algn="l"/>
              </a:tabLst>
            </a:pPr>
            <a:r>
              <a:rPr sz="1700" dirty="0">
                <a:solidFill>
                  <a:srgbClr val="595959"/>
                </a:solidFill>
                <a:latin typeface="Arial"/>
                <a:cs typeface="Arial"/>
              </a:rPr>
              <a:t>the</a:t>
            </a:r>
            <a:r>
              <a:rPr sz="1700" spc="-55" dirty="0">
                <a:solidFill>
                  <a:srgbClr val="595959"/>
                </a:solidFill>
                <a:latin typeface="Arial"/>
                <a:cs typeface="Arial"/>
              </a:rPr>
              <a:t> </a:t>
            </a:r>
            <a:r>
              <a:rPr sz="1700" dirty="0">
                <a:solidFill>
                  <a:srgbClr val="595959"/>
                </a:solidFill>
                <a:latin typeface="Arial"/>
                <a:cs typeface="Arial"/>
              </a:rPr>
              <a:t>science</a:t>
            </a:r>
            <a:r>
              <a:rPr sz="1700" spc="-50" dirty="0">
                <a:solidFill>
                  <a:srgbClr val="595959"/>
                </a:solidFill>
                <a:latin typeface="Arial"/>
                <a:cs typeface="Arial"/>
              </a:rPr>
              <a:t> </a:t>
            </a:r>
            <a:r>
              <a:rPr sz="1700" dirty="0">
                <a:solidFill>
                  <a:srgbClr val="595959"/>
                </a:solidFill>
                <a:latin typeface="Arial"/>
                <a:cs typeface="Arial"/>
              </a:rPr>
              <a:t>behind</a:t>
            </a:r>
            <a:r>
              <a:rPr sz="1700" spc="-50" dirty="0">
                <a:solidFill>
                  <a:srgbClr val="595959"/>
                </a:solidFill>
                <a:latin typeface="Arial"/>
                <a:cs typeface="Arial"/>
              </a:rPr>
              <a:t> </a:t>
            </a:r>
            <a:r>
              <a:rPr sz="1700" dirty="0">
                <a:solidFill>
                  <a:srgbClr val="595959"/>
                </a:solidFill>
                <a:latin typeface="Arial"/>
                <a:cs typeface="Arial"/>
              </a:rPr>
              <a:t>your</a:t>
            </a:r>
            <a:r>
              <a:rPr sz="1700" spc="-50" dirty="0">
                <a:solidFill>
                  <a:srgbClr val="595959"/>
                </a:solidFill>
                <a:latin typeface="Arial"/>
                <a:cs typeface="Arial"/>
              </a:rPr>
              <a:t> </a:t>
            </a:r>
            <a:r>
              <a:rPr sz="1700" spc="-10" dirty="0">
                <a:solidFill>
                  <a:srgbClr val="595959"/>
                </a:solidFill>
                <a:latin typeface="Arial"/>
                <a:cs typeface="Arial"/>
              </a:rPr>
              <a:t>nanoparticle</a:t>
            </a:r>
            <a:r>
              <a:rPr sz="1700" spc="-50" dirty="0">
                <a:solidFill>
                  <a:srgbClr val="595959"/>
                </a:solidFill>
                <a:latin typeface="Arial"/>
                <a:cs typeface="Arial"/>
              </a:rPr>
              <a:t> </a:t>
            </a:r>
            <a:r>
              <a:rPr sz="1700" spc="-10" dirty="0">
                <a:solidFill>
                  <a:srgbClr val="595959"/>
                </a:solidFill>
                <a:latin typeface="Arial"/>
                <a:cs typeface="Arial"/>
              </a:rPr>
              <a:t>design</a:t>
            </a:r>
            <a:endParaRPr sz="1700" dirty="0">
              <a:solidFill>
                <a:srgbClr val="595959"/>
              </a:solidFill>
              <a:latin typeface="Arial"/>
              <a:cs typeface="Arial"/>
            </a:endParaRPr>
          </a:p>
          <a:p>
            <a:pPr marL="469265" indent="-343535">
              <a:lnSpc>
                <a:spcPct val="100000"/>
              </a:lnSpc>
              <a:spcBef>
                <a:spcPts val="270"/>
              </a:spcBef>
              <a:buChar char="●"/>
              <a:tabLst>
                <a:tab pos="469265" algn="l"/>
              </a:tabLst>
            </a:pPr>
            <a:r>
              <a:rPr sz="1700" dirty="0">
                <a:solidFill>
                  <a:srgbClr val="595959"/>
                </a:solidFill>
                <a:latin typeface="Arial"/>
                <a:cs typeface="Arial"/>
              </a:rPr>
              <a:t>and</a:t>
            </a:r>
            <a:r>
              <a:rPr sz="1700" spc="-40" dirty="0">
                <a:solidFill>
                  <a:srgbClr val="595959"/>
                </a:solidFill>
                <a:latin typeface="Arial"/>
                <a:cs typeface="Arial"/>
              </a:rPr>
              <a:t> </a:t>
            </a:r>
            <a:r>
              <a:rPr sz="1700" dirty="0">
                <a:solidFill>
                  <a:srgbClr val="595959"/>
                </a:solidFill>
                <a:latin typeface="Arial"/>
                <a:cs typeface="Arial"/>
              </a:rPr>
              <a:t>the</a:t>
            </a:r>
            <a:r>
              <a:rPr sz="1700" spc="-40" dirty="0">
                <a:solidFill>
                  <a:srgbClr val="595959"/>
                </a:solidFill>
                <a:latin typeface="Arial"/>
                <a:cs typeface="Arial"/>
              </a:rPr>
              <a:t> </a:t>
            </a:r>
            <a:r>
              <a:rPr sz="1700" dirty="0">
                <a:solidFill>
                  <a:srgbClr val="595959"/>
                </a:solidFill>
                <a:latin typeface="Arial"/>
                <a:cs typeface="Arial"/>
              </a:rPr>
              <a:t>impact</a:t>
            </a:r>
            <a:r>
              <a:rPr sz="1700" spc="-40" dirty="0">
                <a:solidFill>
                  <a:srgbClr val="595959"/>
                </a:solidFill>
                <a:latin typeface="Arial"/>
                <a:cs typeface="Arial"/>
              </a:rPr>
              <a:t> </a:t>
            </a:r>
            <a:r>
              <a:rPr sz="1700" dirty="0">
                <a:solidFill>
                  <a:srgbClr val="595959"/>
                </a:solidFill>
                <a:latin typeface="Arial"/>
                <a:cs typeface="Arial"/>
              </a:rPr>
              <a:t>of</a:t>
            </a:r>
            <a:r>
              <a:rPr sz="1700" spc="-40" dirty="0">
                <a:solidFill>
                  <a:srgbClr val="595959"/>
                </a:solidFill>
                <a:latin typeface="Arial"/>
                <a:cs typeface="Arial"/>
              </a:rPr>
              <a:t> </a:t>
            </a:r>
            <a:r>
              <a:rPr sz="1700" dirty="0">
                <a:solidFill>
                  <a:srgbClr val="595959"/>
                </a:solidFill>
                <a:latin typeface="Arial"/>
                <a:cs typeface="Arial"/>
              </a:rPr>
              <a:t>your</a:t>
            </a:r>
            <a:r>
              <a:rPr sz="1700" spc="-35" dirty="0">
                <a:solidFill>
                  <a:srgbClr val="595959"/>
                </a:solidFill>
                <a:latin typeface="Arial"/>
                <a:cs typeface="Arial"/>
              </a:rPr>
              <a:t> </a:t>
            </a:r>
            <a:r>
              <a:rPr sz="1700" spc="-10" dirty="0">
                <a:solidFill>
                  <a:srgbClr val="595959"/>
                </a:solidFill>
                <a:latin typeface="Arial"/>
                <a:cs typeface="Arial"/>
              </a:rPr>
              <a:t>treatment</a:t>
            </a:r>
            <a:endParaRPr sz="1700" dirty="0">
              <a:solidFill>
                <a:srgbClr val="595959"/>
              </a:solidFill>
              <a:latin typeface="Arial"/>
              <a:cs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74200" y="1843797"/>
            <a:ext cx="4070350" cy="505459"/>
          </a:xfrm>
          <a:prstGeom prst="rect">
            <a:avLst/>
          </a:prstGeom>
        </p:spPr>
        <p:txBody>
          <a:bodyPr vert="horz" wrap="square" lIns="0" tIns="12700" rIns="0" bIns="0" rtlCol="0">
            <a:spAutoFit/>
          </a:bodyPr>
          <a:lstStyle/>
          <a:p>
            <a:pPr marL="12700">
              <a:lnSpc>
                <a:spcPct val="100000"/>
              </a:lnSpc>
              <a:spcBef>
                <a:spcPts val="100"/>
              </a:spcBef>
            </a:pPr>
            <a:r>
              <a:rPr lang="en-US" spc="-95" dirty="0"/>
              <a:t>Other Resources:</a:t>
            </a:r>
            <a:endParaRPr spc="-30" dirty="0"/>
          </a:p>
        </p:txBody>
      </p:sp>
      <p:sp>
        <p:nvSpPr>
          <p:cNvPr id="3" name="object 3">
            <a:extLst>
              <a:ext uri="{FF2B5EF4-FFF2-40B4-BE49-F238E27FC236}">
                <a16:creationId xmlns:a16="http://schemas.microsoft.com/office/drawing/2014/main" id="{1008716B-7314-C3AD-4808-5E553A4C36B5}"/>
              </a:ext>
            </a:extLst>
          </p:cNvPr>
          <p:cNvSpPr txBox="1"/>
          <p:nvPr/>
        </p:nvSpPr>
        <p:spPr>
          <a:xfrm>
            <a:off x="1074200" y="2590800"/>
            <a:ext cx="5326600" cy="4276107"/>
          </a:xfrm>
          <a:prstGeom prst="rect">
            <a:avLst/>
          </a:prstGeom>
        </p:spPr>
        <p:txBody>
          <a:bodyPr vert="horz" wrap="square" lIns="0" tIns="12700" rIns="0" bIns="0" rtlCol="0">
            <a:spAutoFit/>
          </a:bodyPr>
          <a:lstStyle/>
          <a:p>
            <a:pPr marL="298450" marR="5080" indent="-285750">
              <a:lnSpc>
                <a:spcPct val="114999"/>
              </a:lnSpc>
              <a:spcBef>
                <a:spcPts val="100"/>
              </a:spcBef>
              <a:buFont typeface="Arial" panose="020B0604020202020204" pitchFamily="34" charset="0"/>
              <a:buChar char="•"/>
            </a:pPr>
            <a:r>
              <a:rPr lang="en-US" sz="1700" dirty="0">
                <a:latin typeface="Arial"/>
                <a:cs typeface="Arial"/>
                <a:hlinkClick r:id="rId2"/>
              </a:rPr>
              <a:t>How mRNA Vaccines Work (CDC)</a:t>
            </a:r>
            <a:br>
              <a:rPr lang="en-US" sz="1700" dirty="0">
                <a:latin typeface="Arial"/>
                <a:cs typeface="Arial"/>
              </a:rPr>
            </a:br>
            <a:r>
              <a:rPr lang="en-US" sz="1700" dirty="0">
                <a:latin typeface="Arial"/>
                <a:cs typeface="Arial"/>
              </a:rPr>
              <a:t>https://www.cdc.gov/coronavirus/2019-ncov/downloads/vaccines/COVID-19-mRNA-infographic_G_508.pdf</a:t>
            </a:r>
          </a:p>
          <a:p>
            <a:pPr marL="298450" marR="5080" indent="-285750">
              <a:lnSpc>
                <a:spcPct val="114999"/>
              </a:lnSpc>
              <a:spcBef>
                <a:spcPts val="100"/>
              </a:spcBef>
              <a:buFont typeface="Arial" panose="020B0604020202020204" pitchFamily="34" charset="0"/>
              <a:buChar char="•"/>
            </a:pPr>
            <a:r>
              <a:rPr lang="en-US" sz="1700" dirty="0">
                <a:latin typeface="Arial"/>
                <a:cs typeface="Arial"/>
                <a:hlinkClick r:id="rId3"/>
              </a:rPr>
              <a:t>Packaging mRNA for the pancreas</a:t>
            </a:r>
            <a:endParaRPr lang="en-US" sz="1700" dirty="0">
              <a:latin typeface="Arial"/>
              <a:cs typeface="Arial"/>
            </a:endParaRPr>
          </a:p>
          <a:p>
            <a:pPr marL="298450" marR="5080" indent="-285750">
              <a:lnSpc>
                <a:spcPct val="114999"/>
              </a:lnSpc>
              <a:spcBef>
                <a:spcPts val="100"/>
              </a:spcBef>
              <a:buFont typeface="Arial" panose="020B0604020202020204" pitchFamily="34" charset="0"/>
              <a:buChar char="•"/>
            </a:pPr>
            <a:r>
              <a:rPr lang="en-US" sz="1700" dirty="0">
                <a:latin typeface="Arial"/>
                <a:cs typeface="Arial"/>
              </a:rPr>
              <a:t>https://</a:t>
            </a:r>
            <a:r>
              <a:rPr lang="en-US" sz="1700" dirty="0" err="1">
                <a:latin typeface="Arial"/>
                <a:cs typeface="Arial"/>
              </a:rPr>
              <a:t>www.nibib.nih.gov</a:t>
            </a:r>
            <a:r>
              <a:rPr lang="en-US" sz="1700" dirty="0">
                <a:latin typeface="Arial"/>
                <a:cs typeface="Arial"/>
              </a:rPr>
              <a:t>/news-events/newsroom/packaging-</a:t>
            </a:r>
            <a:r>
              <a:rPr lang="en-US" sz="1700" dirty="0" err="1">
                <a:latin typeface="Arial"/>
                <a:cs typeface="Arial"/>
              </a:rPr>
              <a:t>mrna</a:t>
            </a:r>
            <a:r>
              <a:rPr lang="en-US" sz="1700" dirty="0">
                <a:latin typeface="Arial"/>
                <a:cs typeface="Arial"/>
              </a:rPr>
              <a:t>-pancreas</a:t>
            </a:r>
          </a:p>
          <a:p>
            <a:pPr marL="298450" marR="5080" indent="-285750">
              <a:lnSpc>
                <a:spcPct val="114999"/>
              </a:lnSpc>
              <a:spcBef>
                <a:spcPts val="100"/>
              </a:spcBef>
              <a:buFont typeface="Arial" panose="020B0604020202020204" pitchFamily="34" charset="0"/>
              <a:buChar char="•"/>
            </a:pPr>
            <a:r>
              <a:rPr lang="en-US" sz="1700" dirty="0">
                <a:latin typeface="Arial"/>
                <a:cs typeface="Arial"/>
                <a:hlinkClick r:id="rId4"/>
              </a:rPr>
              <a:t>Finger on the pulse of drug delivery</a:t>
            </a:r>
            <a:endParaRPr lang="en-US" sz="1700" dirty="0">
              <a:latin typeface="Arial"/>
              <a:cs typeface="Arial"/>
            </a:endParaRPr>
          </a:p>
          <a:p>
            <a:pPr marL="298450" marR="5080" indent="-285750">
              <a:lnSpc>
                <a:spcPct val="114999"/>
              </a:lnSpc>
              <a:spcBef>
                <a:spcPts val="100"/>
              </a:spcBef>
              <a:buFont typeface="Arial" panose="020B0604020202020204" pitchFamily="34" charset="0"/>
              <a:buChar char="•"/>
            </a:pPr>
            <a:r>
              <a:rPr lang="en-US" sz="1700" dirty="0">
                <a:latin typeface="Arial"/>
                <a:cs typeface="Arial"/>
              </a:rPr>
              <a:t>https://</a:t>
            </a:r>
            <a:r>
              <a:rPr lang="en-US" sz="1700" dirty="0" err="1">
                <a:latin typeface="Arial"/>
                <a:cs typeface="Arial"/>
              </a:rPr>
              <a:t>www.nibib.nih.gov</a:t>
            </a:r>
            <a:r>
              <a:rPr lang="en-US" sz="1700" dirty="0">
                <a:latin typeface="Arial"/>
                <a:cs typeface="Arial"/>
              </a:rPr>
              <a:t>/news-events/newsroom/finger-pulse-drug-delivery</a:t>
            </a:r>
          </a:p>
          <a:p>
            <a:pPr marL="298450" marR="5080" indent="-285750">
              <a:lnSpc>
                <a:spcPct val="114999"/>
              </a:lnSpc>
              <a:spcBef>
                <a:spcPts val="100"/>
              </a:spcBef>
              <a:buFont typeface="Arial" panose="020B0604020202020204" pitchFamily="34" charset="0"/>
              <a:buChar char="•"/>
            </a:pPr>
            <a:r>
              <a:rPr lang="en-US" sz="1700" dirty="0">
                <a:latin typeface="Arial"/>
                <a:cs typeface="Arial"/>
                <a:hlinkClick r:id="rId5"/>
              </a:rPr>
              <a:t>Directing vaccines to dendritic cells</a:t>
            </a:r>
            <a:br>
              <a:rPr lang="en-US" sz="1700" dirty="0">
                <a:latin typeface="Arial"/>
                <a:cs typeface="Arial"/>
              </a:rPr>
            </a:br>
            <a:r>
              <a:rPr lang="en-US" sz="1700" dirty="0">
                <a:latin typeface="Arial"/>
                <a:cs typeface="Arial"/>
              </a:rPr>
              <a:t>https://</a:t>
            </a:r>
            <a:r>
              <a:rPr lang="en-US" sz="1700" dirty="0" err="1">
                <a:latin typeface="Arial"/>
                <a:cs typeface="Arial"/>
              </a:rPr>
              <a:t>www.nibib.nih.gov</a:t>
            </a:r>
            <a:r>
              <a:rPr lang="en-US" sz="1700" dirty="0">
                <a:latin typeface="Arial"/>
                <a:cs typeface="Arial"/>
              </a:rPr>
              <a:t>/news-events/newsroom/directing-vaccines-dendritic-cells</a:t>
            </a:r>
          </a:p>
          <a:p>
            <a:pPr marL="12700" marR="5080">
              <a:lnSpc>
                <a:spcPct val="114999"/>
              </a:lnSpc>
              <a:spcBef>
                <a:spcPts val="100"/>
              </a:spcBef>
            </a:pPr>
            <a:endParaRPr lang="en-US" sz="1700" dirty="0">
              <a:latin typeface="Arial"/>
              <a:cs typeface="Arial"/>
            </a:endParaRPr>
          </a:p>
        </p:txBody>
      </p:sp>
    </p:spTree>
    <p:extLst>
      <p:ext uri="{BB962C8B-B14F-4D97-AF65-F5344CB8AC3E}">
        <p14:creationId xmlns:p14="http://schemas.microsoft.com/office/powerpoint/2010/main" val="37496154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74200" y="1843797"/>
            <a:ext cx="4070350" cy="505459"/>
          </a:xfrm>
          <a:prstGeom prst="rect">
            <a:avLst/>
          </a:prstGeom>
        </p:spPr>
        <p:txBody>
          <a:bodyPr vert="horz" wrap="square" lIns="0" tIns="12700" rIns="0" bIns="0" rtlCol="0">
            <a:spAutoFit/>
          </a:bodyPr>
          <a:lstStyle/>
          <a:p>
            <a:pPr marL="12700">
              <a:lnSpc>
                <a:spcPct val="100000"/>
              </a:lnSpc>
              <a:spcBef>
                <a:spcPts val="100"/>
              </a:spcBef>
            </a:pPr>
            <a:r>
              <a:rPr lang="en-US" spc="-95" dirty="0"/>
              <a:t>Image Credits:</a:t>
            </a:r>
            <a:endParaRPr spc="-30" dirty="0"/>
          </a:p>
        </p:txBody>
      </p:sp>
      <p:sp>
        <p:nvSpPr>
          <p:cNvPr id="3" name="object 3">
            <a:extLst>
              <a:ext uri="{FF2B5EF4-FFF2-40B4-BE49-F238E27FC236}">
                <a16:creationId xmlns:a16="http://schemas.microsoft.com/office/drawing/2014/main" id="{1008716B-7314-C3AD-4808-5E553A4C36B5}"/>
              </a:ext>
            </a:extLst>
          </p:cNvPr>
          <p:cNvSpPr txBox="1"/>
          <p:nvPr/>
        </p:nvSpPr>
        <p:spPr>
          <a:xfrm>
            <a:off x="1074200" y="2590800"/>
            <a:ext cx="5326600" cy="4013727"/>
          </a:xfrm>
          <a:prstGeom prst="rect">
            <a:avLst/>
          </a:prstGeom>
        </p:spPr>
        <p:txBody>
          <a:bodyPr vert="horz" wrap="square" lIns="0" tIns="12700" rIns="0" bIns="0" rtlCol="0">
            <a:spAutoFit/>
          </a:bodyPr>
          <a:lstStyle/>
          <a:p>
            <a:pPr marL="298450" marR="5080" indent="-285750">
              <a:lnSpc>
                <a:spcPct val="114999"/>
              </a:lnSpc>
              <a:spcBef>
                <a:spcPts val="100"/>
              </a:spcBef>
              <a:buFont typeface="Arial" panose="020B0604020202020204" pitchFamily="34" charset="0"/>
              <a:buChar char="•"/>
            </a:pPr>
            <a:r>
              <a:rPr lang="en-US" sz="1700" dirty="0">
                <a:latin typeface="Arial"/>
                <a:cs typeface="Arial"/>
              </a:rPr>
              <a:t>Slide 2: Meade/Created with </a:t>
            </a:r>
            <a:r>
              <a:rPr lang="en-US" sz="1700" dirty="0" err="1">
                <a:latin typeface="Arial"/>
                <a:cs typeface="Arial"/>
              </a:rPr>
              <a:t>BioRender.com</a:t>
            </a:r>
            <a:r>
              <a:rPr lang="en-US" sz="1700" dirty="0">
                <a:latin typeface="Arial"/>
                <a:cs typeface="Arial"/>
              </a:rPr>
              <a:t> </a:t>
            </a:r>
          </a:p>
          <a:p>
            <a:pPr marL="298450" marR="5080" indent="-285750">
              <a:lnSpc>
                <a:spcPct val="114999"/>
              </a:lnSpc>
              <a:spcBef>
                <a:spcPts val="100"/>
              </a:spcBef>
              <a:buFont typeface="Arial" panose="020B0604020202020204" pitchFamily="34" charset="0"/>
              <a:buChar char="•"/>
            </a:pPr>
            <a:r>
              <a:rPr lang="en-US" sz="1700" dirty="0">
                <a:latin typeface="Arial"/>
                <a:cs typeface="Arial"/>
              </a:rPr>
              <a:t>Slide 3: </a:t>
            </a:r>
            <a:r>
              <a:rPr lang="en-US" sz="1700" dirty="0" err="1">
                <a:latin typeface="Arial"/>
                <a:cs typeface="Arial"/>
              </a:rPr>
              <a:t>Canva.com</a:t>
            </a:r>
            <a:endParaRPr lang="en-US" sz="1400" dirty="0">
              <a:latin typeface="Arial"/>
              <a:cs typeface="Arial"/>
            </a:endParaRPr>
          </a:p>
          <a:p>
            <a:pPr marL="298450" marR="5080" indent="-285750">
              <a:lnSpc>
                <a:spcPct val="114999"/>
              </a:lnSpc>
              <a:spcBef>
                <a:spcPts val="100"/>
              </a:spcBef>
              <a:buFont typeface="Arial" panose="020B0604020202020204" pitchFamily="34" charset="0"/>
              <a:buChar char="•"/>
            </a:pPr>
            <a:r>
              <a:rPr lang="en-US" sz="1700" dirty="0">
                <a:latin typeface="Arial"/>
                <a:cs typeface="Arial"/>
              </a:rPr>
              <a:t>Slide 4: Meade/Created with </a:t>
            </a:r>
            <a:r>
              <a:rPr lang="en-US" sz="1700" dirty="0" err="1">
                <a:latin typeface="Arial"/>
                <a:cs typeface="Arial"/>
              </a:rPr>
              <a:t>BioRender.com</a:t>
            </a:r>
            <a:r>
              <a:rPr lang="en-US" sz="1700" dirty="0">
                <a:latin typeface="Arial"/>
                <a:cs typeface="Arial"/>
              </a:rPr>
              <a:t>, </a:t>
            </a:r>
            <a:r>
              <a:rPr lang="en-US" sz="1700" dirty="0" err="1">
                <a:latin typeface="Arial"/>
                <a:cs typeface="Arial"/>
              </a:rPr>
              <a:t>Canva.com</a:t>
            </a:r>
            <a:endParaRPr lang="en-US" sz="1400" dirty="0">
              <a:latin typeface="Arial"/>
              <a:cs typeface="Arial"/>
            </a:endParaRPr>
          </a:p>
          <a:p>
            <a:pPr marL="298450" marR="5080" indent="-285750">
              <a:lnSpc>
                <a:spcPct val="114999"/>
              </a:lnSpc>
              <a:spcBef>
                <a:spcPts val="100"/>
              </a:spcBef>
              <a:buFont typeface="Arial" panose="020B0604020202020204" pitchFamily="34" charset="0"/>
              <a:buChar char="•"/>
            </a:pPr>
            <a:r>
              <a:rPr lang="en-US" sz="1700" dirty="0">
                <a:latin typeface="Arial"/>
                <a:cs typeface="Arial"/>
              </a:rPr>
              <a:t>Slide 5: Meade/Created with </a:t>
            </a:r>
            <a:r>
              <a:rPr lang="en-US" sz="1700" dirty="0" err="1">
                <a:latin typeface="Arial"/>
                <a:cs typeface="Arial"/>
              </a:rPr>
              <a:t>BioRender.com</a:t>
            </a:r>
            <a:endParaRPr lang="en-US" sz="1700" dirty="0">
              <a:latin typeface="Arial"/>
              <a:cs typeface="Arial"/>
            </a:endParaRPr>
          </a:p>
          <a:p>
            <a:pPr marL="298450" marR="5080" indent="-285750">
              <a:lnSpc>
                <a:spcPct val="114999"/>
              </a:lnSpc>
              <a:spcBef>
                <a:spcPts val="100"/>
              </a:spcBef>
              <a:buFont typeface="Arial" panose="020B0604020202020204" pitchFamily="34" charset="0"/>
              <a:buChar char="•"/>
            </a:pPr>
            <a:r>
              <a:rPr lang="en-US" sz="1700" dirty="0">
                <a:latin typeface="Arial"/>
                <a:cs typeface="Arial"/>
              </a:rPr>
              <a:t>Slide 6: Meade/Created with </a:t>
            </a:r>
            <a:r>
              <a:rPr lang="en-US" sz="1700" dirty="0" err="1">
                <a:latin typeface="Arial"/>
                <a:cs typeface="Arial"/>
              </a:rPr>
              <a:t>BioRender.com</a:t>
            </a:r>
            <a:endParaRPr lang="en-US" sz="1700" dirty="0">
              <a:latin typeface="Arial"/>
              <a:cs typeface="Arial"/>
            </a:endParaRPr>
          </a:p>
          <a:p>
            <a:pPr marL="298450" marR="5080" indent="-285750">
              <a:lnSpc>
                <a:spcPct val="114999"/>
              </a:lnSpc>
              <a:spcBef>
                <a:spcPts val="100"/>
              </a:spcBef>
              <a:buFont typeface="Arial" panose="020B0604020202020204" pitchFamily="34" charset="0"/>
              <a:buChar char="•"/>
            </a:pPr>
            <a:r>
              <a:rPr lang="en-US" sz="1700" dirty="0">
                <a:latin typeface="Arial"/>
                <a:cs typeface="Arial"/>
              </a:rPr>
              <a:t>Slide 7: Meade/Created with </a:t>
            </a:r>
            <a:r>
              <a:rPr lang="en-US" sz="1700" dirty="0" err="1">
                <a:latin typeface="Arial"/>
                <a:cs typeface="Arial"/>
              </a:rPr>
              <a:t>BioRender.com</a:t>
            </a:r>
            <a:endParaRPr lang="en-US" sz="1700" dirty="0">
              <a:latin typeface="Arial"/>
              <a:cs typeface="Arial"/>
            </a:endParaRPr>
          </a:p>
          <a:p>
            <a:pPr marL="298450" marR="5080" indent="-285750">
              <a:lnSpc>
                <a:spcPct val="114999"/>
              </a:lnSpc>
              <a:spcBef>
                <a:spcPts val="100"/>
              </a:spcBef>
              <a:buFont typeface="Arial" panose="020B0604020202020204" pitchFamily="34" charset="0"/>
              <a:buChar char="•"/>
            </a:pPr>
            <a:r>
              <a:rPr lang="en-US" sz="1700" dirty="0">
                <a:latin typeface="Arial"/>
                <a:cs typeface="Arial"/>
              </a:rPr>
              <a:t>Slide 8: Meade/Created with </a:t>
            </a:r>
            <a:r>
              <a:rPr lang="en-US" sz="1700" dirty="0" err="1">
                <a:latin typeface="Arial"/>
                <a:cs typeface="Arial"/>
              </a:rPr>
              <a:t>BioRender.com</a:t>
            </a:r>
            <a:endParaRPr lang="en-US" sz="1700" dirty="0">
              <a:latin typeface="Arial"/>
              <a:cs typeface="Arial"/>
            </a:endParaRPr>
          </a:p>
          <a:p>
            <a:pPr marL="298450" marR="5080" indent="-285750">
              <a:lnSpc>
                <a:spcPct val="114999"/>
              </a:lnSpc>
              <a:spcBef>
                <a:spcPts val="100"/>
              </a:spcBef>
              <a:buFont typeface="Arial" panose="020B0604020202020204" pitchFamily="34" charset="0"/>
              <a:buChar char="•"/>
            </a:pPr>
            <a:r>
              <a:rPr lang="en-US" sz="1700" dirty="0">
                <a:latin typeface="Arial"/>
                <a:cs typeface="Arial"/>
              </a:rPr>
              <a:t>Slide 9: Meade/Created with </a:t>
            </a:r>
            <a:r>
              <a:rPr lang="en-US" sz="1700" dirty="0" err="1">
                <a:latin typeface="Arial"/>
                <a:cs typeface="Arial"/>
              </a:rPr>
              <a:t>BioRender.com</a:t>
            </a:r>
            <a:endParaRPr lang="en-US" sz="1700" dirty="0">
              <a:latin typeface="Arial"/>
              <a:cs typeface="Arial"/>
            </a:endParaRPr>
          </a:p>
          <a:p>
            <a:pPr marL="298450" marR="5080" indent="-285750">
              <a:lnSpc>
                <a:spcPct val="114999"/>
              </a:lnSpc>
              <a:spcBef>
                <a:spcPts val="100"/>
              </a:spcBef>
              <a:buFont typeface="Arial" panose="020B0604020202020204" pitchFamily="34" charset="0"/>
              <a:buChar char="•"/>
            </a:pPr>
            <a:r>
              <a:rPr lang="en-US" sz="1700" dirty="0">
                <a:latin typeface="Arial"/>
                <a:cs typeface="Arial"/>
              </a:rPr>
              <a:t>Slide 10: Meade/Created with </a:t>
            </a:r>
            <a:r>
              <a:rPr lang="en-US" sz="1700" dirty="0" err="1">
                <a:latin typeface="Arial"/>
                <a:cs typeface="Arial"/>
              </a:rPr>
              <a:t>BioRender.com</a:t>
            </a:r>
            <a:endParaRPr lang="en-US" sz="1700" dirty="0">
              <a:latin typeface="Arial"/>
              <a:cs typeface="Arial"/>
            </a:endParaRPr>
          </a:p>
          <a:p>
            <a:pPr marL="298450" marR="5080" indent="-285750">
              <a:lnSpc>
                <a:spcPct val="114999"/>
              </a:lnSpc>
              <a:spcBef>
                <a:spcPts val="100"/>
              </a:spcBef>
              <a:buFont typeface="Arial" panose="020B0604020202020204" pitchFamily="34" charset="0"/>
              <a:buChar char="•"/>
            </a:pPr>
            <a:r>
              <a:rPr lang="en-US" sz="1700" dirty="0">
                <a:latin typeface="Arial"/>
                <a:cs typeface="Arial"/>
              </a:rPr>
              <a:t>Slide 14: Catherine and James Galbraith, Oregon Health and Science University, Center for Spatial Systems Biomedicine, Knight Cancer Institute</a:t>
            </a:r>
          </a:p>
        </p:txBody>
      </p:sp>
      <p:sp>
        <p:nvSpPr>
          <p:cNvPr id="4" name="object 3">
            <a:extLst>
              <a:ext uri="{FF2B5EF4-FFF2-40B4-BE49-F238E27FC236}">
                <a16:creationId xmlns:a16="http://schemas.microsoft.com/office/drawing/2014/main" id="{1C631E2A-329E-2D96-2CA6-830B07C4CE17}"/>
              </a:ext>
            </a:extLst>
          </p:cNvPr>
          <p:cNvSpPr txBox="1"/>
          <p:nvPr/>
        </p:nvSpPr>
        <p:spPr>
          <a:xfrm>
            <a:off x="6781800" y="2590800"/>
            <a:ext cx="5021800" cy="1542795"/>
          </a:xfrm>
          <a:prstGeom prst="rect">
            <a:avLst/>
          </a:prstGeom>
        </p:spPr>
        <p:txBody>
          <a:bodyPr vert="horz" wrap="square" lIns="0" tIns="12700" rIns="0" bIns="0" rtlCol="0">
            <a:spAutoFit/>
          </a:bodyPr>
          <a:lstStyle/>
          <a:p>
            <a:pPr marL="298450" marR="5080" indent="-285750">
              <a:lnSpc>
                <a:spcPct val="114999"/>
              </a:lnSpc>
              <a:spcBef>
                <a:spcPts val="100"/>
              </a:spcBef>
              <a:buFont typeface="Arial" panose="020B0604020202020204" pitchFamily="34" charset="0"/>
              <a:buChar char="•"/>
            </a:pPr>
            <a:r>
              <a:rPr lang="en-US" sz="1700" dirty="0">
                <a:latin typeface="Arial"/>
                <a:cs typeface="Arial"/>
              </a:rPr>
              <a:t>Slide 15: Meade/Created with </a:t>
            </a:r>
            <a:r>
              <a:rPr lang="en-US" sz="1700" dirty="0" err="1">
                <a:latin typeface="Arial"/>
                <a:cs typeface="Arial"/>
              </a:rPr>
              <a:t>BioRender.com</a:t>
            </a:r>
            <a:endParaRPr lang="en-US" sz="1700" dirty="0">
              <a:latin typeface="Arial"/>
              <a:cs typeface="Arial"/>
            </a:endParaRPr>
          </a:p>
          <a:p>
            <a:pPr marL="298450" marR="5080" indent="-285750">
              <a:lnSpc>
                <a:spcPct val="114999"/>
              </a:lnSpc>
              <a:spcBef>
                <a:spcPts val="100"/>
              </a:spcBef>
              <a:buFont typeface="Arial" panose="020B0604020202020204" pitchFamily="34" charset="0"/>
              <a:buChar char="•"/>
            </a:pPr>
            <a:r>
              <a:rPr lang="en-US" sz="1700" dirty="0">
                <a:latin typeface="Arial"/>
                <a:cs typeface="Arial"/>
              </a:rPr>
              <a:t>Slide 16: Meade/Created with </a:t>
            </a:r>
            <a:r>
              <a:rPr lang="en-US" sz="1700" dirty="0" err="1">
                <a:latin typeface="Arial"/>
                <a:cs typeface="Arial"/>
              </a:rPr>
              <a:t>BioRender.com</a:t>
            </a:r>
            <a:endParaRPr lang="en-US" sz="1700" dirty="0">
              <a:latin typeface="Arial"/>
              <a:cs typeface="Arial"/>
            </a:endParaRPr>
          </a:p>
          <a:p>
            <a:pPr marL="298450" marR="5080" indent="-285750">
              <a:lnSpc>
                <a:spcPct val="114999"/>
              </a:lnSpc>
              <a:spcBef>
                <a:spcPts val="100"/>
              </a:spcBef>
              <a:buFont typeface="Arial" panose="020B0604020202020204" pitchFamily="34" charset="0"/>
              <a:buChar char="•"/>
            </a:pPr>
            <a:r>
              <a:rPr lang="en-US" sz="1700" dirty="0">
                <a:latin typeface="Arial"/>
                <a:cs typeface="Arial"/>
              </a:rPr>
              <a:t>Slide 17: Meade/Created with </a:t>
            </a:r>
            <a:r>
              <a:rPr lang="en-US" sz="1700" dirty="0" err="1">
                <a:latin typeface="Arial"/>
                <a:cs typeface="Arial"/>
              </a:rPr>
              <a:t>BioRender.com</a:t>
            </a:r>
            <a:endParaRPr lang="en-US" sz="1700" dirty="0">
              <a:latin typeface="Arial"/>
              <a:cs typeface="Arial"/>
            </a:endParaRPr>
          </a:p>
          <a:p>
            <a:pPr marL="298450" marR="5080" indent="-285750">
              <a:lnSpc>
                <a:spcPct val="114999"/>
              </a:lnSpc>
              <a:spcBef>
                <a:spcPts val="100"/>
              </a:spcBef>
              <a:buFont typeface="Arial" panose="020B0604020202020204" pitchFamily="34" charset="0"/>
              <a:buChar char="•"/>
            </a:pPr>
            <a:r>
              <a:rPr lang="en-US" sz="1700" dirty="0">
                <a:latin typeface="Arial"/>
                <a:cs typeface="Arial"/>
              </a:rPr>
              <a:t>Slide 18: Meade/Created with </a:t>
            </a:r>
            <a:r>
              <a:rPr lang="en-US" sz="1700" dirty="0" err="1">
                <a:latin typeface="Arial"/>
                <a:cs typeface="Arial"/>
              </a:rPr>
              <a:t>BioRender.com</a:t>
            </a:r>
            <a:endParaRPr lang="en-US" sz="1700" dirty="0">
              <a:latin typeface="Arial"/>
              <a:cs typeface="Arial"/>
            </a:endParaRPr>
          </a:p>
          <a:p>
            <a:pPr marL="298450" marR="5080" indent="-285750">
              <a:lnSpc>
                <a:spcPct val="114999"/>
              </a:lnSpc>
              <a:spcBef>
                <a:spcPts val="100"/>
              </a:spcBef>
              <a:buFont typeface="Arial" panose="020B0604020202020204" pitchFamily="34" charset="0"/>
              <a:buChar char="•"/>
            </a:pPr>
            <a:r>
              <a:rPr lang="en-US" sz="1700" dirty="0">
                <a:latin typeface="Arial"/>
                <a:cs typeface="Arial"/>
              </a:rPr>
              <a:t>Slide 23: </a:t>
            </a:r>
            <a:r>
              <a:rPr lang="en-US" sz="1700" dirty="0" err="1">
                <a:latin typeface="Arial"/>
                <a:cs typeface="Arial"/>
              </a:rPr>
              <a:t>Canva.com</a:t>
            </a:r>
            <a:endParaRPr lang="en-US" sz="1700" dirty="0">
              <a:latin typeface="Arial"/>
              <a:cs typeface="Arial"/>
            </a:endParaRPr>
          </a:p>
        </p:txBody>
      </p:sp>
    </p:spTree>
    <p:extLst>
      <p:ext uri="{BB962C8B-B14F-4D97-AF65-F5344CB8AC3E}">
        <p14:creationId xmlns:p14="http://schemas.microsoft.com/office/powerpoint/2010/main" val="25193359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Example</a:t>
            </a:r>
            <a:r>
              <a:rPr spc="10" dirty="0"/>
              <a:t> </a:t>
            </a:r>
            <a:r>
              <a:rPr dirty="0"/>
              <a:t>of</a:t>
            </a:r>
            <a:r>
              <a:rPr spc="-75" dirty="0"/>
              <a:t> </a:t>
            </a:r>
            <a:r>
              <a:rPr dirty="0"/>
              <a:t>nanoparticle</a:t>
            </a:r>
            <a:r>
              <a:rPr spc="10" dirty="0"/>
              <a:t> </a:t>
            </a:r>
            <a:r>
              <a:rPr spc="-20" dirty="0"/>
              <a:t>in</a:t>
            </a:r>
            <a:r>
              <a:rPr spc="10" dirty="0"/>
              <a:t> </a:t>
            </a:r>
            <a:r>
              <a:rPr spc="-10" dirty="0"/>
              <a:t>action!</a:t>
            </a:r>
          </a:p>
        </p:txBody>
      </p:sp>
      <p:pic>
        <p:nvPicPr>
          <p:cNvPr id="3" name="object 3" descr="A screenshot of a hand drawing circles from the video the image is linked to.">
            <a:hlinkClick r:id="rId2"/>
          </p:cNvPr>
          <p:cNvPicPr/>
          <p:nvPr/>
        </p:nvPicPr>
        <p:blipFill>
          <a:blip r:embed="rId3" cstate="print"/>
          <a:stretch>
            <a:fillRect/>
          </a:stretch>
        </p:blipFill>
        <p:spPr>
          <a:xfrm>
            <a:off x="3521674" y="2817375"/>
            <a:ext cx="5153450" cy="2898824"/>
          </a:xfrm>
          <a:prstGeom prst="rect">
            <a:avLst/>
          </a:prstGeom>
        </p:spPr>
      </p:pic>
      <p:sp>
        <p:nvSpPr>
          <p:cNvPr id="5" name="TextBox 4">
            <a:extLst>
              <a:ext uri="{FF2B5EF4-FFF2-40B4-BE49-F238E27FC236}">
                <a16:creationId xmlns:a16="http://schemas.microsoft.com/office/drawing/2014/main" id="{DEC7FA63-9D07-4A00-C5E4-7D17D652F1CD}"/>
              </a:ext>
            </a:extLst>
          </p:cNvPr>
          <p:cNvSpPr txBox="1"/>
          <p:nvPr/>
        </p:nvSpPr>
        <p:spPr>
          <a:xfrm>
            <a:off x="209965" y="6320445"/>
            <a:ext cx="5334000" cy="276999"/>
          </a:xfrm>
          <a:prstGeom prst="rect">
            <a:avLst/>
          </a:prstGeom>
          <a:noFill/>
        </p:spPr>
        <p:txBody>
          <a:bodyPr wrap="square" rtlCol="0">
            <a:spAutoFit/>
          </a:bodyPr>
          <a:lstStyle/>
          <a:p>
            <a:r>
              <a:rPr lang="en-US" sz="1200" dirty="0"/>
              <a:t>Video: https://</a:t>
            </a:r>
            <a:r>
              <a:rPr lang="en-US" sz="1200" dirty="0" err="1"/>
              <a:t>www.youtube.com</a:t>
            </a:r>
            <a:r>
              <a:rPr lang="en-US" sz="1200" dirty="0"/>
              <a:t>/</a:t>
            </a:r>
            <a:r>
              <a:rPr lang="en-US" sz="1200" dirty="0" err="1"/>
              <a:t>watch?v</a:t>
            </a:r>
            <a:r>
              <a:rPr lang="en-US" sz="1200" dirty="0"/>
              <a:t>=f7hMhL_N4k8</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marR="5080">
              <a:lnSpc>
                <a:spcPct val="100000"/>
              </a:lnSpc>
              <a:spcBef>
                <a:spcPts val="100"/>
              </a:spcBef>
            </a:pPr>
            <a:r>
              <a:rPr spc="80" dirty="0"/>
              <a:t>Why</a:t>
            </a:r>
            <a:r>
              <a:rPr spc="-140" dirty="0"/>
              <a:t> </a:t>
            </a:r>
            <a:r>
              <a:rPr dirty="0"/>
              <a:t>are</a:t>
            </a:r>
            <a:r>
              <a:rPr spc="-55" dirty="0"/>
              <a:t> </a:t>
            </a:r>
            <a:r>
              <a:rPr dirty="0"/>
              <a:t>nanoparticles</a:t>
            </a:r>
            <a:r>
              <a:rPr spc="-55" dirty="0"/>
              <a:t> </a:t>
            </a:r>
            <a:r>
              <a:rPr spc="90" dirty="0"/>
              <a:t>needed</a:t>
            </a:r>
            <a:r>
              <a:rPr spc="-50" dirty="0"/>
              <a:t> </a:t>
            </a:r>
            <a:r>
              <a:rPr dirty="0"/>
              <a:t>over</a:t>
            </a:r>
            <a:r>
              <a:rPr spc="-130" dirty="0"/>
              <a:t> </a:t>
            </a:r>
            <a:r>
              <a:rPr spc="-10" dirty="0"/>
              <a:t>traditional medicine?</a:t>
            </a:r>
          </a:p>
          <a:p>
            <a:pPr marL="12700" marR="5123180">
              <a:lnSpc>
                <a:spcPct val="114999"/>
              </a:lnSpc>
              <a:spcBef>
                <a:spcPts val="170"/>
              </a:spcBef>
            </a:pPr>
            <a:r>
              <a:rPr sz="1700" b="0" spc="-40" dirty="0">
                <a:solidFill>
                  <a:srgbClr val="595959"/>
                </a:solidFill>
                <a:latin typeface="Arial"/>
                <a:cs typeface="Arial"/>
              </a:rPr>
              <a:t>They</a:t>
            </a:r>
            <a:r>
              <a:rPr sz="1700" b="0" spc="-100" dirty="0">
                <a:solidFill>
                  <a:srgbClr val="595959"/>
                </a:solidFill>
                <a:latin typeface="Arial"/>
                <a:cs typeface="Arial"/>
              </a:rPr>
              <a:t> </a:t>
            </a:r>
            <a:r>
              <a:rPr sz="1700" b="0" spc="-55" dirty="0">
                <a:solidFill>
                  <a:srgbClr val="595959"/>
                </a:solidFill>
                <a:latin typeface="Arial"/>
                <a:cs typeface="Arial"/>
              </a:rPr>
              <a:t>can</a:t>
            </a:r>
            <a:r>
              <a:rPr sz="1700" b="0" spc="-100" dirty="0">
                <a:solidFill>
                  <a:srgbClr val="595959"/>
                </a:solidFill>
                <a:latin typeface="Arial"/>
                <a:cs typeface="Arial"/>
              </a:rPr>
              <a:t> </a:t>
            </a:r>
            <a:r>
              <a:rPr sz="1700" b="0" dirty="0">
                <a:solidFill>
                  <a:srgbClr val="595959"/>
                </a:solidFill>
                <a:latin typeface="Arial"/>
                <a:cs typeface="Arial"/>
              </a:rPr>
              <a:t>get</a:t>
            </a:r>
            <a:r>
              <a:rPr sz="1700" b="0" spc="-95" dirty="0">
                <a:solidFill>
                  <a:srgbClr val="595959"/>
                </a:solidFill>
                <a:latin typeface="Arial"/>
                <a:cs typeface="Arial"/>
              </a:rPr>
              <a:t> </a:t>
            </a:r>
            <a:r>
              <a:rPr sz="1700" b="0" spc="70" dirty="0">
                <a:solidFill>
                  <a:srgbClr val="595959"/>
                </a:solidFill>
                <a:latin typeface="Arial"/>
                <a:cs typeface="Arial"/>
              </a:rPr>
              <a:t>to</a:t>
            </a:r>
            <a:r>
              <a:rPr sz="1700" b="0" spc="-100" dirty="0">
                <a:solidFill>
                  <a:srgbClr val="595959"/>
                </a:solidFill>
                <a:latin typeface="Arial"/>
                <a:cs typeface="Arial"/>
              </a:rPr>
              <a:t> </a:t>
            </a:r>
            <a:r>
              <a:rPr sz="1700" b="0" spc="-60" dirty="0">
                <a:solidFill>
                  <a:srgbClr val="595959"/>
                </a:solidFill>
                <a:latin typeface="Arial"/>
                <a:cs typeface="Arial"/>
              </a:rPr>
              <a:t>areas</a:t>
            </a:r>
            <a:r>
              <a:rPr sz="1700" b="0" spc="-100" dirty="0">
                <a:solidFill>
                  <a:srgbClr val="595959"/>
                </a:solidFill>
                <a:latin typeface="Arial"/>
                <a:cs typeface="Arial"/>
              </a:rPr>
              <a:t> </a:t>
            </a:r>
            <a:r>
              <a:rPr sz="1700" b="0" dirty="0">
                <a:solidFill>
                  <a:srgbClr val="595959"/>
                </a:solidFill>
                <a:latin typeface="Arial"/>
                <a:cs typeface="Arial"/>
              </a:rPr>
              <a:t>that</a:t>
            </a:r>
            <a:r>
              <a:rPr sz="1700" b="0" spc="-95" dirty="0">
                <a:solidFill>
                  <a:srgbClr val="595959"/>
                </a:solidFill>
                <a:latin typeface="Arial"/>
                <a:cs typeface="Arial"/>
              </a:rPr>
              <a:t> </a:t>
            </a:r>
            <a:r>
              <a:rPr sz="1700" b="0" spc="-10" dirty="0">
                <a:solidFill>
                  <a:srgbClr val="595959"/>
                </a:solidFill>
                <a:latin typeface="Arial"/>
                <a:cs typeface="Arial"/>
              </a:rPr>
              <a:t>normal </a:t>
            </a:r>
            <a:r>
              <a:rPr sz="1700" b="0" spc="-25" dirty="0">
                <a:solidFill>
                  <a:srgbClr val="595959"/>
                </a:solidFill>
                <a:latin typeface="Arial"/>
                <a:cs typeface="Arial"/>
              </a:rPr>
              <a:t>medicine</a:t>
            </a:r>
            <a:r>
              <a:rPr sz="1700" b="0" spc="-95" dirty="0">
                <a:solidFill>
                  <a:srgbClr val="595959"/>
                </a:solidFill>
                <a:latin typeface="Arial"/>
                <a:cs typeface="Arial"/>
              </a:rPr>
              <a:t> </a:t>
            </a:r>
            <a:r>
              <a:rPr sz="1700" b="0" spc="-55" dirty="0">
                <a:solidFill>
                  <a:srgbClr val="595959"/>
                </a:solidFill>
                <a:latin typeface="Arial"/>
                <a:cs typeface="Arial"/>
              </a:rPr>
              <a:t>can</a:t>
            </a:r>
            <a:r>
              <a:rPr sz="1700" b="0" spc="-95" dirty="0">
                <a:solidFill>
                  <a:srgbClr val="595959"/>
                </a:solidFill>
                <a:latin typeface="Arial"/>
                <a:cs typeface="Arial"/>
              </a:rPr>
              <a:t> </a:t>
            </a:r>
            <a:r>
              <a:rPr sz="1700" b="0" spc="-25" dirty="0">
                <a:solidFill>
                  <a:srgbClr val="595959"/>
                </a:solidFill>
                <a:latin typeface="Arial"/>
                <a:cs typeface="Arial"/>
              </a:rPr>
              <a:t>sometimes</a:t>
            </a:r>
            <a:r>
              <a:rPr sz="1700" b="0" spc="-95" dirty="0">
                <a:solidFill>
                  <a:srgbClr val="595959"/>
                </a:solidFill>
                <a:latin typeface="Arial"/>
                <a:cs typeface="Arial"/>
              </a:rPr>
              <a:t> </a:t>
            </a:r>
            <a:r>
              <a:rPr sz="1700" b="0" dirty="0">
                <a:solidFill>
                  <a:srgbClr val="595959"/>
                </a:solidFill>
                <a:latin typeface="Arial"/>
                <a:cs typeface="Arial"/>
              </a:rPr>
              <a:t>not</a:t>
            </a:r>
            <a:r>
              <a:rPr sz="1700" b="0" spc="-95" dirty="0">
                <a:solidFill>
                  <a:srgbClr val="595959"/>
                </a:solidFill>
                <a:latin typeface="Arial"/>
                <a:cs typeface="Arial"/>
              </a:rPr>
              <a:t> </a:t>
            </a:r>
            <a:r>
              <a:rPr sz="1700" b="0" dirty="0">
                <a:solidFill>
                  <a:srgbClr val="595959"/>
                </a:solidFill>
                <a:latin typeface="Arial"/>
                <a:cs typeface="Arial"/>
              </a:rPr>
              <a:t>get</a:t>
            </a:r>
            <a:r>
              <a:rPr sz="1700" b="0" spc="-95" dirty="0">
                <a:solidFill>
                  <a:srgbClr val="595959"/>
                </a:solidFill>
                <a:latin typeface="Arial"/>
                <a:cs typeface="Arial"/>
              </a:rPr>
              <a:t> </a:t>
            </a:r>
            <a:r>
              <a:rPr sz="1700" b="0" dirty="0">
                <a:solidFill>
                  <a:srgbClr val="595959"/>
                </a:solidFill>
                <a:latin typeface="Arial"/>
                <a:cs typeface="Arial"/>
              </a:rPr>
              <a:t>to,</a:t>
            </a:r>
            <a:r>
              <a:rPr sz="1700" b="0" spc="-95" dirty="0">
                <a:solidFill>
                  <a:srgbClr val="595959"/>
                </a:solidFill>
                <a:latin typeface="Arial"/>
                <a:cs typeface="Arial"/>
              </a:rPr>
              <a:t> </a:t>
            </a:r>
            <a:r>
              <a:rPr sz="1700" b="0" spc="-25" dirty="0">
                <a:solidFill>
                  <a:srgbClr val="595959"/>
                </a:solidFill>
                <a:latin typeface="Arial"/>
                <a:cs typeface="Arial"/>
              </a:rPr>
              <a:t>and </a:t>
            </a:r>
            <a:r>
              <a:rPr sz="1700" b="0" dirty="0">
                <a:solidFill>
                  <a:srgbClr val="595959"/>
                </a:solidFill>
                <a:latin typeface="Arial"/>
                <a:cs typeface="Arial"/>
              </a:rPr>
              <a:t>provide</a:t>
            </a:r>
            <a:r>
              <a:rPr sz="1700" b="0" spc="-50" dirty="0">
                <a:solidFill>
                  <a:srgbClr val="595959"/>
                </a:solidFill>
                <a:latin typeface="Arial"/>
                <a:cs typeface="Arial"/>
              </a:rPr>
              <a:t> </a:t>
            </a:r>
            <a:r>
              <a:rPr sz="1700" b="0" spc="-20" dirty="0">
                <a:solidFill>
                  <a:srgbClr val="595959"/>
                </a:solidFill>
                <a:latin typeface="Arial"/>
                <a:cs typeface="Arial"/>
              </a:rPr>
              <a:t>stronger,</a:t>
            </a:r>
            <a:r>
              <a:rPr sz="1700" b="0" spc="-50" dirty="0">
                <a:solidFill>
                  <a:srgbClr val="595959"/>
                </a:solidFill>
                <a:latin typeface="Arial"/>
                <a:cs typeface="Arial"/>
              </a:rPr>
              <a:t> </a:t>
            </a:r>
            <a:r>
              <a:rPr sz="1700" b="0" dirty="0">
                <a:solidFill>
                  <a:srgbClr val="595959"/>
                </a:solidFill>
                <a:latin typeface="Arial"/>
                <a:cs typeface="Arial"/>
              </a:rPr>
              <a:t>more</a:t>
            </a:r>
            <a:r>
              <a:rPr sz="1700" b="0" spc="-50" dirty="0">
                <a:solidFill>
                  <a:srgbClr val="595959"/>
                </a:solidFill>
                <a:latin typeface="Arial"/>
                <a:cs typeface="Arial"/>
              </a:rPr>
              <a:t> </a:t>
            </a:r>
            <a:r>
              <a:rPr sz="1700" b="0" dirty="0">
                <a:solidFill>
                  <a:srgbClr val="595959"/>
                </a:solidFill>
                <a:latin typeface="Arial"/>
                <a:cs typeface="Arial"/>
              </a:rPr>
              <a:t>direct</a:t>
            </a:r>
            <a:r>
              <a:rPr sz="1700" b="0" spc="-50" dirty="0">
                <a:solidFill>
                  <a:srgbClr val="595959"/>
                </a:solidFill>
                <a:latin typeface="Arial"/>
                <a:cs typeface="Arial"/>
              </a:rPr>
              <a:t> </a:t>
            </a:r>
            <a:r>
              <a:rPr sz="1700" b="0" spc="-10" dirty="0">
                <a:solidFill>
                  <a:srgbClr val="595959"/>
                </a:solidFill>
                <a:latin typeface="Arial"/>
                <a:cs typeface="Arial"/>
              </a:rPr>
              <a:t>treatment.</a:t>
            </a:r>
            <a:endParaRPr sz="1700">
              <a:latin typeface="Arial"/>
              <a:cs typeface="Arial"/>
            </a:endParaRPr>
          </a:p>
        </p:txBody>
      </p:sp>
      <p:pic>
        <p:nvPicPr>
          <p:cNvPr id="6" name="Picture 5" descr="A diagram of a blood vessel with blue nanoparticles moving through the endothelial cells that line the vessel into a tumor">
            <a:extLst>
              <a:ext uri="{FF2B5EF4-FFF2-40B4-BE49-F238E27FC236}">
                <a16:creationId xmlns:a16="http://schemas.microsoft.com/office/drawing/2014/main" id="{BC4498DE-4133-F960-404C-E986067AAD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6930" y="457200"/>
            <a:ext cx="8839200" cy="618744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marR="5080">
              <a:lnSpc>
                <a:spcPct val="100000"/>
              </a:lnSpc>
              <a:spcBef>
                <a:spcPts val="100"/>
              </a:spcBef>
            </a:pPr>
            <a:r>
              <a:rPr spc="80" dirty="0"/>
              <a:t>Why</a:t>
            </a:r>
            <a:r>
              <a:rPr spc="-140" dirty="0"/>
              <a:t> </a:t>
            </a:r>
            <a:r>
              <a:rPr dirty="0"/>
              <a:t>are</a:t>
            </a:r>
            <a:r>
              <a:rPr spc="-55" dirty="0"/>
              <a:t> </a:t>
            </a:r>
            <a:r>
              <a:rPr dirty="0"/>
              <a:t>nanoparticles</a:t>
            </a:r>
            <a:r>
              <a:rPr spc="-55" dirty="0"/>
              <a:t> </a:t>
            </a:r>
            <a:r>
              <a:rPr spc="90" dirty="0"/>
              <a:t>needed</a:t>
            </a:r>
            <a:r>
              <a:rPr spc="-50" dirty="0"/>
              <a:t> </a:t>
            </a:r>
            <a:r>
              <a:rPr dirty="0"/>
              <a:t>over</a:t>
            </a:r>
            <a:r>
              <a:rPr spc="-130" dirty="0"/>
              <a:t> </a:t>
            </a:r>
            <a:r>
              <a:rPr spc="-10" dirty="0"/>
              <a:t>traditional medicine?</a:t>
            </a:r>
          </a:p>
          <a:p>
            <a:pPr marL="12700" marR="5290185">
              <a:lnSpc>
                <a:spcPct val="114999"/>
              </a:lnSpc>
              <a:spcBef>
                <a:spcPts val="170"/>
              </a:spcBef>
            </a:pPr>
            <a:r>
              <a:rPr sz="1700" b="0" spc="-40" dirty="0">
                <a:solidFill>
                  <a:srgbClr val="595959"/>
                </a:solidFill>
                <a:latin typeface="Arial"/>
                <a:cs typeface="Arial"/>
              </a:rPr>
              <a:t>They</a:t>
            </a:r>
            <a:r>
              <a:rPr sz="1700" b="0" spc="-90" dirty="0">
                <a:solidFill>
                  <a:srgbClr val="595959"/>
                </a:solidFill>
                <a:latin typeface="Arial"/>
                <a:cs typeface="Arial"/>
              </a:rPr>
              <a:t> </a:t>
            </a:r>
            <a:r>
              <a:rPr sz="1700" b="0" spc="-55" dirty="0">
                <a:solidFill>
                  <a:srgbClr val="595959"/>
                </a:solidFill>
                <a:latin typeface="Arial"/>
                <a:cs typeface="Arial"/>
              </a:rPr>
              <a:t>can</a:t>
            </a:r>
            <a:r>
              <a:rPr sz="1700" b="0" spc="-85" dirty="0">
                <a:solidFill>
                  <a:srgbClr val="595959"/>
                </a:solidFill>
                <a:latin typeface="Arial"/>
                <a:cs typeface="Arial"/>
              </a:rPr>
              <a:t> </a:t>
            </a:r>
            <a:r>
              <a:rPr sz="1700" b="0" spc="-10" dirty="0">
                <a:solidFill>
                  <a:srgbClr val="595959"/>
                </a:solidFill>
                <a:latin typeface="Arial"/>
                <a:cs typeface="Arial"/>
              </a:rPr>
              <a:t>speciﬁcally</a:t>
            </a:r>
            <a:r>
              <a:rPr sz="1700" b="0" spc="-85" dirty="0">
                <a:solidFill>
                  <a:srgbClr val="595959"/>
                </a:solidFill>
                <a:latin typeface="Arial"/>
                <a:cs typeface="Arial"/>
              </a:rPr>
              <a:t> </a:t>
            </a:r>
            <a:r>
              <a:rPr sz="1700" b="0" dirty="0">
                <a:solidFill>
                  <a:srgbClr val="595959"/>
                </a:solidFill>
                <a:latin typeface="Arial"/>
                <a:cs typeface="Arial"/>
              </a:rPr>
              <a:t>target</a:t>
            </a:r>
            <a:r>
              <a:rPr sz="1700" b="0" spc="-85" dirty="0">
                <a:solidFill>
                  <a:srgbClr val="595959"/>
                </a:solidFill>
                <a:latin typeface="Arial"/>
                <a:cs typeface="Arial"/>
              </a:rPr>
              <a:t> </a:t>
            </a:r>
            <a:r>
              <a:rPr sz="1700" b="0" spc="-10" dirty="0">
                <a:solidFill>
                  <a:srgbClr val="595959"/>
                </a:solidFill>
                <a:latin typeface="Arial"/>
                <a:cs typeface="Arial"/>
              </a:rPr>
              <a:t>diseased </a:t>
            </a:r>
            <a:r>
              <a:rPr sz="1700" b="0" spc="-70" dirty="0">
                <a:solidFill>
                  <a:srgbClr val="595959"/>
                </a:solidFill>
                <a:latin typeface="Arial"/>
                <a:cs typeface="Arial"/>
              </a:rPr>
              <a:t>areas,</a:t>
            </a:r>
            <a:r>
              <a:rPr sz="1700" b="0" spc="-95" dirty="0">
                <a:solidFill>
                  <a:srgbClr val="595959"/>
                </a:solidFill>
                <a:latin typeface="Arial"/>
                <a:cs typeface="Arial"/>
              </a:rPr>
              <a:t> </a:t>
            </a:r>
            <a:r>
              <a:rPr sz="1700" b="0" spc="-45" dirty="0">
                <a:solidFill>
                  <a:srgbClr val="595959"/>
                </a:solidFill>
                <a:latin typeface="Arial"/>
                <a:cs typeface="Arial"/>
              </a:rPr>
              <a:t>and</a:t>
            </a:r>
            <a:r>
              <a:rPr sz="1700" b="0" spc="-90" dirty="0">
                <a:solidFill>
                  <a:srgbClr val="595959"/>
                </a:solidFill>
                <a:latin typeface="Arial"/>
                <a:cs typeface="Arial"/>
              </a:rPr>
              <a:t> </a:t>
            </a:r>
            <a:r>
              <a:rPr sz="1700" b="0" dirty="0">
                <a:solidFill>
                  <a:srgbClr val="595959"/>
                </a:solidFill>
                <a:latin typeface="Arial"/>
                <a:cs typeface="Arial"/>
              </a:rPr>
              <a:t>not</a:t>
            </a:r>
            <a:r>
              <a:rPr sz="1700" b="0" spc="-90" dirty="0">
                <a:solidFill>
                  <a:srgbClr val="595959"/>
                </a:solidFill>
                <a:latin typeface="Arial"/>
                <a:cs typeface="Arial"/>
              </a:rPr>
              <a:t> </a:t>
            </a:r>
            <a:r>
              <a:rPr sz="1700" b="0" dirty="0">
                <a:solidFill>
                  <a:srgbClr val="595959"/>
                </a:solidFill>
                <a:latin typeface="Arial"/>
                <a:cs typeface="Arial"/>
              </a:rPr>
              <a:t>healthy</a:t>
            </a:r>
            <a:r>
              <a:rPr sz="1700" b="0" spc="-90" dirty="0">
                <a:solidFill>
                  <a:srgbClr val="595959"/>
                </a:solidFill>
                <a:latin typeface="Arial"/>
                <a:cs typeface="Arial"/>
              </a:rPr>
              <a:t> </a:t>
            </a:r>
            <a:r>
              <a:rPr sz="1700" b="0" spc="-70" dirty="0">
                <a:solidFill>
                  <a:srgbClr val="595959"/>
                </a:solidFill>
                <a:latin typeface="Arial"/>
                <a:cs typeface="Arial"/>
              </a:rPr>
              <a:t>areas,</a:t>
            </a:r>
            <a:r>
              <a:rPr sz="1700" b="0" spc="-90" dirty="0">
                <a:solidFill>
                  <a:srgbClr val="595959"/>
                </a:solidFill>
                <a:latin typeface="Arial"/>
                <a:cs typeface="Arial"/>
              </a:rPr>
              <a:t> </a:t>
            </a:r>
            <a:r>
              <a:rPr sz="1700" b="0" spc="-30" dirty="0">
                <a:solidFill>
                  <a:srgbClr val="595959"/>
                </a:solidFill>
                <a:latin typeface="Arial"/>
                <a:cs typeface="Arial"/>
              </a:rPr>
              <a:t>leading</a:t>
            </a:r>
            <a:r>
              <a:rPr sz="1700" b="0" spc="-95" dirty="0">
                <a:solidFill>
                  <a:srgbClr val="595959"/>
                </a:solidFill>
                <a:latin typeface="Arial"/>
                <a:cs typeface="Arial"/>
              </a:rPr>
              <a:t> </a:t>
            </a:r>
            <a:r>
              <a:rPr sz="1700" b="0" spc="45" dirty="0">
                <a:solidFill>
                  <a:srgbClr val="595959"/>
                </a:solidFill>
                <a:latin typeface="Arial"/>
                <a:cs typeface="Arial"/>
              </a:rPr>
              <a:t>to </a:t>
            </a:r>
            <a:r>
              <a:rPr sz="1700" b="0" spc="-70" dirty="0">
                <a:solidFill>
                  <a:srgbClr val="595959"/>
                </a:solidFill>
                <a:latin typeface="Arial"/>
                <a:cs typeface="Arial"/>
              </a:rPr>
              <a:t>less</a:t>
            </a:r>
            <a:r>
              <a:rPr sz="1700" b="0" spc="-110" dirty="0">
                <a:solidFill>
                  <a:srgbClr val="595959"/>
                </a:solidFill>
                <a:latin typeface="Arial"/>
                <a:cs typeface="Arial"/>
              </a:rPr>
              <a:t> </a:t>
            </a:r>
            <a:r>
              <a:rPr sz="1700" b="0" spc="-40" dirty="0">
                <a:solidFill>
                  <a:srgbClr val="595959"/>
                </a:solidFill>
                <a:latin typeface="Arial"/>
                <a:cs typeface="Arial"/>
              </a:rPr>
              <a:t>side</a:t>
            </a:r>
            <a:r>
              <a:rPr sz="1700" b="0" spc="-110" dirty="0">
                <a:solidFill>
                  <a:srgbClr val="595959"/>
                </a:solidFill>
                <a:latin typeface="Arial"/>
                <a:cs typeface="Arial"/>
              </a:rPr>
              <a:t> </a:t>
            </a:r>
            <a:r>
              <a:rPr sz="1700" b="0" spc="-10" dirty="0">
                <a:solidFill>
                  <a:srgbClr val="595959"/>
                </a:solidFill>
                <a:latin typeface="Arial"/>
                <a:cs typeface="Arial"/>
              </a:rPr>
              <a:t>effects!</a:t>
            </a:r>
            <a:endParaRPr sz="1700" dirty="0">
              <a:latin typeface="Arial"/>
              <a:cs typeface="Arial"/>
            </a:endParaRPr>
          </a:p>
        </p:txBody>
      </p:sp>
      <p:pic>
        <p:nvPicPr>
          <p:cNvPr id="8" name="Picture 7" descr="A diagram titled &quot;Tumor-Targeting Nanoparticle&quot; with a pink cancer cell with purple triangles along the outside of the cell labeled receptor and blue circles inside the cell labeled encapsulated drug molecules. Next to the cell is a nanoparticle with the blue drug molecules moving from the nanoparticle to the cancer cell.">
            <a:extLst>
              <a:ext uri="{FF2B5EF4-FFF2-40B4-BE49-F238E27FC236}">
                <a16:creationId xmlns:a16="http://schemas.microsoft.com/office/drawing/2014/main" id="{AD592440-433E-AE4C-3631-FEBA3C218F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0" y="2149197"/>
            <a:ext cx="6726862" cy="4708803"/>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9559E1B0E4BB8498EB525461DDF4905" ma:contentTypeVersion="16" ma:contentTypeDescription="Create a new document." ma:contentTypeScope="" ma:versionID="7d726708d5f92718c4ea995bb40dc501">
  <xsd:schema xmlns:xsd="http://www.w3.org/2001/XMLSchema" xmlns:xs="http://www.w3.org/2001/XMLSchema" xmlns:p="http://schemas.microsoft.com/office/2006/metadata/properties" xmlns:ns2="6b8669b0-6574-4d07-86da-697da7026110" xmlns:ns3="8e46f0e9-fe00-406f-ac91-4fe5157d77a6" targetNamespace="http://schemas.microsoft.com/office/2006/metadata/properties" ma:root="true" ma:fieldsID="9fcfb4ca237e0f0bec15ce9d796235d1" ns2:_="" ns3:_="">
    <xsd:import namespace="6b8669b0-6574-4d07-86da-697da7026110"/>
    <xsd:import namespace="8e46f0e9-fe00-406f-ac91-4fe5157d77a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8669b0-6574-4d07-86da-697da70261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LengthInSeconds" ma:index="15" nillable="true" ma:displayName="Length (seconds)"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8ce9f98e-9ad5-43de-b59a-72d7e946aa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e46f0e9-fe00-406f-ac91-4fe5157d77a6"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9cc7cfb9-d276-4c1e-8e66-074a7b26a814}" ma:internalName="TaxCatchAll" ma:showField="CatchAllData" ma:web="8e46f0e9-fe00-406f-ac91-4fe5157d77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8e46f0e9-fe00-406f-ac91-4fe5157d77a6" xsi:nil="true"/>
    <lcf76f155ced4ddcb4097134ff3c332f xmlns="6b8669b0-6574-4d07-86da-697da702611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54E155D-D9F2-4DC4-A08A-52F7361B9AB2}">
  <ds:schemaRefs>
    <ds:schemaRef ds:uri="http://schemas.microsoft.com/sharepoint/v3/contenttype/forms"/>
  </ds:schemaRefs>
</ds:datastoreItem>
</file>

<file path=customXml/itemProps2.xml><?xml version="1.0" encoding="utf-8"?>
<ds:datastoreItem xmlns:ds="http://schemas.openxmlformats.org/officeDocument/2006/customXml" ds:itemID="{189F81DE-EBFF-44FF-9055-39F1523E5E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b8669b0-6574-4d07-86da-697da7026110"/>
    <ds:schemaRef ds:uri="8e46f0e9-fe00-406f-ac91-4fe5157d77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37C2ACC-B12F-4D67-95AA-E2AC9DE26ECE}">
  <ds:schemaRefs>
    <ds:schemaRef ds:uri="http://schemas.microsoft.com/office/2006/metadata/properties"/>
    <ds:schemaRef ds:uri="http://schemas.microsoft.com/office/infopath/2007/PartnerControls"/>
    <ds:schemaRef ds:uri="8e46f0e9-fe00-406f-ac91-4fe5157d77a6"/>
    <ds:schemaRef ds:uri="6b8669b0-6574-4d07-86da-697da7026110"/>
  </ds:schemaRefs>
</ds:datastoreItem>
</file>

<file path=docProps/app.xml><?xml version="1.0" encoding="utf-8"?>
<Properties xmlns="http://schemas.openxmlformats.org/officeDocument/2006/extended-properties" xmlns:vt="http://schemas.openxmlformats.org/officeDocument/2006/docPropsVTypes">
  <Template/>
  <TotalTime>1462</TotalTime>
  <Words>2580</Words>
  <Application>Microsoft Macintosh PowerPoint</Application>
  <PresentationFormat>Widescreen</PresentationFormat>
  <Paragraphs>257</Paragraphs>
  <Slides>66</Slides>
  <Notes>13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66</vt:i4>
      </vt:variant>
    </vt:vector>
  </HeadingPairs>
  <TitlesOfParts>
    <vt:vector size="69" baseType="lpstr">
      <vt:lpstr>Aptos</vt:lpstr>
      <vt:lpstr>Arial</vt:lpstr>
      <vt:lpstr>Office Theme</vt:lpstr>
      <vt:lpstr>Nanoparticles in drug delivery</vt:lpstr>
      <vt:lpstr>What is a nanoparticle?</vt:lpstr>
      <vt:lpstr>What is a nanoparticle?</vt:lpstr>
      <vt:lpstr>They are very tiny!</vt:lpstr>
      <vt:lpstr>What’s the point?</vt:lpstr>
      <vt:lpstr>Nanoparticles are like little ambulances that can go to diseased areas in the body!</vt:lpstr>
      <vt:lpstr>Example of nanoparticle in action!</vt:lpstr>
      <vt:lpstr>Why are nanoparticles needed over traditional medicine? They can get to areas that normal medicine can sometimes not get to, and provide stronger, more direct treatment.</vt:lpstr>
      <vt:lpstr>Why are nanoparticles needed over traditional medicine? They can speciﬁcally target diseased areas, and not healthy areas, leading to less side effects!</vt:lpstr>
      <vt:lpstr>Why are nanoparticles needed over traditional medicine? They can release contained medicine/drugs, thus leading to better dosage for the disease!</vt:lpstr>
      <vt:lpstr>Why are nanoparticles needed over traditional medicine? They can prevent contained drugs from the rest of the body before it gets to the diseased area to release medicine.</vt:lpstr>
      <vt:lpstr>Another example of a nanoparticle in action!</vt:lpstr>
      <vt:lpstr>Teacher demonstration:</vt:lpstr>
      <vt:lpstr>Class discussion</vt:lpstr>
      <vt:lpstr>Quiz:</vt:lpstr>
      <vt:lpstr>Quiz:</vt:lpstr>
      <vt:lpstr>Quiz:</vt:lpstr>
      <vt:lpstr>Quiz:</vt:lpstr>
      <vt:lpstr>Quiz:</vt:lpstr>
      <vt:lpstr>Homework:</vt:lpstr>
      <vt:lpstr>Any questions so far?</vt:lpstr>
      <vt:lpstr>Image Credits:</vt:lpstr>
      <vt:lpstr>Nanoparticle lab!</vt:lpstr>
      <vt:lpstr>Today you all will become nanoparticle scientists and make a ‘nanoparticle’ that releases medicine (candy)!</vt:lpstr>
      <vt:lpstr>Flashback</vt:lpstr>
      <vt:lpstr>Why is this important?</vt:lpstr>
      <vt:lpstr>How do scientists control when the particle releases the drug?</vt:lpstr>
      <vt:lpstr>How do scientists control when the particle releases the drug?</vt:lpstr>
      <vt:lpstr>How do scientists control when the particle releases the drug?</vt:lpstr>
      <vt:lpstr>Nanoparticle ‘layering’</vt:lpstr>
      <vt:lpstr>Today’s lab</vt:lpstr>
      <vt:lpstr>Question</vt:lpstr>
      <vt:lpstr>Procedure</vt:lpstr>
      <vt:lpstr>Any questions so far?</vt:lpstr>
      <vt:lpstr>Discussion questions:</vt:lpstr>
      <vt:lpstr>Homework:</vt:lpstr>
      <vt:lpstr>Image Credits</vt:lpstr>
      <vt:lpstr>Real-Life Applications of Nanoparticle Drug Delivery</vt:lpstr>
      <vt:lpstr>Recap: Experiment with gelatin capsules</vt:lpstr>
      <vt:lpstr>What’s the point?</vt:lpstr>
      <vt:lpstr>Nanoparticles are like little ambulances that can go to diseased areas in the body! </vt:lpstr>
      <vt:lpstr>How do nanoparticles know where to go?</vt:lpstr>
      <vt:lpstr>What are ligands and receptors?</vt:lpstr>
      <vt:lpstr>What is the point of this?</vt:lpstr>
      <vt:lpstr>Case study: COVID-19</vt:lpstr>
      <vt:lpstr>Case study: COVID-19</vt:lpstr>
      <vt:lpstr>Case study: COVID-19</vt:lpstr>
      <vt:lpstr>Video example</vt:lpstr>
      <vt:lpstr>What would happen without the nanoparticle to carry the mRNA?</vt:lpstr>
      <vt:lpstr>What would happen without the nanoparticle to carry the mRNA?</vt:lpstr>
      <vt:lpstr>Case study: Cancer targeting</vt:lpstr>
      <vt:lpstr>Case study: Cancer targeting</vt:lpstr>
      <vt:lpstr>Case study: Cancer targeting</vt:lpstr>
      <vt:lpstr>Case study: Cancer targeting</vt:lpstr>
      <vt:lpstr>Case study: Cancer targeting</vt:lpstr>
      <vt:lpstr>Class discussion</vt:lpstr>
      <vt:lpstr>Any questions so far?</vt:lpstr>
      <vt:lpstr>Homework:</vt:lpstr>
      <vt:lpstr>Designing your own nanoparticle!</vt:lpstr>
      <vt:lpstr>Today you all will become nanoparticle scientists and design a nanoparticle for a disease of choice!</vt:lpstr>
      <vt:lpstr>At the end of the period you will present a quick summary of the disease you researched and how you designed your nanoparticle.</vt:lpstr>
      <vt:lpstr>Examples of diseases to tackle with nanoparticles + medications</vt:lpstr>
      <vt:lpstr>Any questions so far?</vt:lpstr>
      <vt:lpstr>Homework:</vt:lpstr>
      <vt:lpstr>Other Resources:</vt:lpstr>
      <vt:lpstr>Image 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BEAMS lesson 1 pptx</dc:title>
  <cp:lastModifiedBy>Meade, Jessica (NIH/NIBIB) [E]</cp:lastModifiedBy>
  <cp:revision>12</cp:revision>
  <dcterms:created xsi:type="dcterms:W3CDTF">2024-03-03T18:51:49Z</dcterms:created>
  <dcterms:modified xsi:type="dcterms:W3CDTF">2024-03-15T19:55:06Z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or">
    <vt:lpwstr>Google</vt:lpwstr>
  </property>
  <property fmtid="{D5CDD505-2E9C-101B-9397-08002B2CF9AE}" pid="3" name="ContentTypeId">
    <vt:lpwstr>0x01010009559E1B0E4BB8498EB525461DDF4905</vt:lpwstr>
  </property>
  <property fmtid="{D5CDD505-2E9C-101B-9397-08002B2CF9AE}" pid="4" name="MediaServiceImageTags">
    <vt:lpwstr/>
  </property>
</Properties>
</file>